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7" r:id="rId2"/>
    <p:sldId id="273" r:id="rId3"/>
    <p:sldId id="272" r:id="rId4"/>
    <p:sldId id="274" r:id="rId5"/>
    <p:sldId id="260" r:id="rId6"/>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菊田　修平" initials="菊田" lastIdx="2" clrIdx="0">
    <p:extLst>
      <p:ext uri="{19B8F6BF-5375-455C-9EA6-DF929625EA0E}">
        <p15:presenceInfo xmlns:p15="http://schemas.microsoft.com/office/powerpoint/2012/main" userId="菊田　修平"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33" autoAdjust="0"/>
  </p:normalViewPr>
  <p:slideViewPr>
    <p:cSldViewPr>
      <p:cViewPr>
        <p:scale>
          <a:sx n="110" d="100"/>
          <a:sy n="110" d="100"/>
        </p:scale>
        <p:origin x="1032" y="-2274"/>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4CEEEDA-2445-4842-9F1F-371FA5199C51}" type="datetimeFigureOut">
              <a:rPr kumimoji="1" lang="ja-JP" altLang="en-US" smtClean="0"/>
              <a:t>2022/4/20</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DF017B0-1EBF-4E10-BB2B-AD833125DC44}" type="slidenum">
              <a:rPr kumimoji="1" lang="ja-JP" altLang="en-US" smtClean="0"/>
              <a:t>‹#›</a:t>
            </a:fld>
            <a:endParaRPr kumimoji="1" lang="ja-JP" altLang="en-US"/>
          </a:p>
        </p:txBody>
      </p:sp>
    </p:spTree>
    <p:extLst>
      <p:ext uri="{BB962C8B-B14F-4D97-AF65-F5344CB8AC3E}">
        <p14:creationId xmlns:p14="http://schemas.microsoft.com/office/powerpoint/2010/main" val="16929226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70"/>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189105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17774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8"/>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8"/>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76653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26816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3387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32211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0243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195612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425732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4416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41818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3910769-1CC1-4325-8303-DCEAF5FBDE1B}" type="datetimeFigureOut">
              <a:rPr kumimoji="1" lang="ja-JP" altLang="en-US" smtClean="0"/>
              <a:t>2022/4/20</a:t>
            </a:fld>
            <a:endParaRPr kumimoji="1" lang="ja-JP" altLang="en-US"/>
          </a:p>
        </p:txBody>
      </p:sp>
      <p:sp>
        <p:nvSpPr>
          <p:cNvPr id="5" name="フッター プレースホルダー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6680378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6184"/>
            <a:ext cx="6858000" cy="2333608"/>
          </a:xfrm>
        </p:spPr>
        <p:txBody>
          <a:bodyPr/>
          <a:lstStyle/>
          <a:p>
            <a:r>
              <a:rPr kumimoji="1" lang="ja-JP" altLang="en-US" dirty="0" smtClean="0"/>
              <a:t>移動支援請求書類の</a:t>
            </a:r>
            <a:r>
              <a:rPr kumimoji="1" lang="en-US" altLang="ja-JP" dirty="0" smtClean="0"/>
              <a:t/>
            </a:r>
            <a:br>
              <a:rPr kumimoji="1" lang="en-US" altLang="ja-JP" dirty="0" smtClean="0"/>
            </a:br>
            <a:r>
              <a:rPr kumimoji="1" lang="ja-JP" altLang="en-US" dirty="0" smtClean="0"/>
              <a:t>作成にあたって</a:t>
            </a:r>
            <a:endParaRPr kumimoji="1" lang="ja-JP" altLang="en-US" dirty="0"/>
          </a:p>
        </p:txBody>
      </p:sp>
      <p:sp>
        <p:nvSpPr>
          <p:cNvPr id="3" name="コンテンツ プレースホルダー 2"/>
          <p:cNvSpPr>
            <a:spLocks noGrp="1"/>
          </p:cNvSpPr>
          <p:nvPr>
            <p:ph idx="1"/>
          </p:nvPr>
        </p:nvSpPr>
        <p:spPr>
          <a:xfrm>
            <a:off x="342900" y="3203848"/>
            <a:ext cx="6172200" cy="4964373"/>
          </a:xfrm>
        </p:spPr>
        <p:txBody>
          <a:bodyPr>
            <a:normAutofit/>
          </a:bodyPr>
          <a:lstStyle/>
          <a:p>
            <a:pPr marL="0" indent="0">
              <a:buNone/>
            </a:pPr>
            <a:r>
              <a:rPr kumimoji="1" lang="ja-JP" altLang="en-US" sz="2000" dirty="0" smtClean="0"/>
              <a:t>請求書・明細書・実績記録票・品川区独自助成である居宅介護等利用者負担「通称</a:t>
            </a:r>
            <a:r>
              <a:rPr kumimoji="1" lang="en-US" altLang="ja-JP" sz="2000" dirty="0" smtClean="0"/>
              <a:t>3</a:t>
            </a:r>
            <a:r>
              <a:rPr kumimoji="1" lang="ja-JP" altLang="en-US" sz="2000" dirty="0" smtClean="0"/>
              <a:t>％負担結果票｝についてそれぞれ問い合わせや、記載誤りの多い点について記入例を作成いたしました。</a:t>
            </a:r>
            <a:endParaRPr kumimoji="1" lang="en-US" altLang="ja-JP" sz="2000" dirty="0" smtClean="0"/>
          </a:p>
          <a:p>
            <a:pPr marL="0" indent="0">
              <a:buNone/>
            </a:pPr>
            <a:r>
              <a:rPr lang="ja-JP" altLang="en-US" sz="2000" dirty="0" smtClean="0"/>
              <a:t>実際に請求</a:t>
            </a:r>
            <a:r>
              <a:rPr lang="ja-JP" altLang="en-US" sz="2000" dirty="0"/>
              <a:t>書類</a:t>
            </a:r>
            <a:r>
              <a:rPr lang="ja-JP" altLang="en-US" sz="2000" dirty="0" smtClean="0"/>
              <a:t>を</a:t>
            </a:r>
            <a:r>
              <a:rPr lang="ja-JP" altLang="en-US" sz="2000" dirty="0"/>
              <a:t>作成</a:t>
            </a:r>
            <a:r>
              <a:rPr lang="ja-JP" altLang="en-US" sz="2000" dirty="0" smtClean="0"/>
              <a:t>する際にはご確認いただき日々の請求事務にお役立て頂ければ幸いです。</a:t>
            </a:r>
            <a:endParaRPr lang="en-US" altLang="ja-JP" sz="2000" dirty="0" smtClean="0"/>
          </a:p>
        </p:txBody>
      </p:sp>
      <p:pic>
        <p:nvPicPr>
          <p:cNvPr id="5124" name="Picture 4" descr="C:\Program Files (x86)\Microsoft Office\MEDIA\CAGCAT10\j01953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5488686"/>
            <a:ext cx="1795882" cy="1833372"/>
          </a:xfrm>
          <a:prstGeom prst="rect">
            <a:avLst/>
          </a:prstGeom>
          <a:noFill/>
          <a:extLst>
            <a:ext uri="{909E8E84-426E-40DD-AFC4-6F175D3DCCD1}">
              <a14:hiddenFill xmlns:a14="http://schemas.microsoft.com/office/drawing/2010/main">
                <a:solidFill>
                  <a:srgbClr val="FFFFFF"/>
                </a:solidFill>
              </a14:hiddenFill>
            </a:ext>
          </a:extLst>
        </p:spPr>
      </p:pic>
      <p:sp>
        <p:nvSpPr>
          <p:cNvPr id="4" name="角丸四角形 3"/>
          <p:cNvSpPr/>
          <p:nvPr/>
        </p:nvSpPr>
        <p:spPr>
          <a:xfrm>
            <a:off x="402505" y="7676898"/>
            <a:ext cx="6052990" cy="1287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t>※</a:t>
            </a:r>
            <a:r>
              <a:rPr lang="ja-JP" altLang="en-US" dirty="0" smtClean="0"/>
              <a:t>令和３</a:t>
            </a:r>
            <a:r>
              <a:rPr kumimoji="1" lang="ja-JP" altLang="en-US" dirty="0" smtClean="0"/>
              <a:t>年４月よりサービス単位数の見直しが行われました。請求書類作成の際は今一度確認の上ご提出をお願いいたします。</a:t>
            </a:r>
            <a:endParaRPr kumimoji="1" lang="en-US" altLang="ja-JP" dirty="0" smtClean="0"/>
          </a:p>
        </p:txBody>
      </p:sp>
    </p:spTree>
    <p:extLst>
      <p:ext uri="{BB962C8B-B14F-4D97-AF65-F5344CB8AC3E}">
        <p14:creationId xmlns:p14="http://schemas.microsoft.com/office/powerpoint/2010/main" val="1580825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81603583"/>
              </p:ext>
            </p:extLst>
          </p:nvPr>
        </p:nvGraphicFramePr>
        <p:xfrm>
          <a:off x="116632" y="381600"/>
          <a:ext cx="6336703" cy="8649263"/>
        </p:xfrm>
        <a:graphic>
          <a:graphicData uri="http://schemas.openxmlformats.org/drawingml/2006/table">
            <a:tbl>
              <a:tblPr/>
              <a:tblGrid>
                <a:gridCol w="87974">
                  <a:extLst>
                    <a:ext uri="{9D8B030D-6E8A-4147-A177-3AD203B41FA5}">
                      <a16:colId xmlns:a16="http://schemas.microsoft.com/office/drawing/2014/main" val="571982633"/>
                    </a:ext>
                  </a:extLst>
                </a:gridCol>
                <a:gridCol w="106634">
                  <a:extLst>
                    <a:ext uri="{9D8B030D-6E8A-4147-A177-3AD203B41FA5}">
                      <a16:colId xmlns:a16="http://schemas.microsoft.com/office/drawing/2014/main" val="1352534518"/>
                    </a:ext>
                  </a:extLst>
                </a:gridCol>
                <a:gridCol w="215933">
                  <a:extLst>
                    <a:ext uri="{9D8B030D-6E8A-4147-A177-3AD203B41FA5}">
                      <a16:colId xmlns:a16="http://schemas.microsoft.com/office/drawing/2014/main" val="3380636460"/>
                    </a:ext>
                  </a:extLst>
                </a:gridCol>
                <a:gridCol w="215933">
                  <a:extLst>
                    <a:ext uri="{9D8B030D-6E8A-4147-A177-3AD203B41FA5}">
                      <a16:colId xmlns:a16="http://schemas.microsoft.com/office/drawing/2014/main" val="3862970714"/>
                    </a:ext>
                  </a:extLst>
                </a:gridCol>
                <a:gridCol w="215933">
                  <a:extLst>
                    <a:ext uri="{9D8B030D-6E8A-4147-A177-3AD203B41FA5}">
                      <a16:colId xmlns:a16="http://schemas.microsoft.com/office/drawing/2014/main" val="3401907045"/>
                    </a:ext>
                  </a:extLst>
                </a:gridCol>
                <a:gridCol w="215933">
                  <a:extLst>
                    <a:ext uri="{9D8B030D-6E8A-4147-A177-3AD203B41FA5}">
                      <a16:colId xmlns:a16="http://schemas.microsoft.com/office/drawing/2014/main" val="2209854415"/>
                    </a:ext>
                  </a:extLst>
                </a:gridCol>
                <a:gridCol w="215933">
                  <a:extLst>
                    <a:ext uri="{9D8B030D-6E8A-4147-A177-3AD203B41FA5}">
                      <a16:colId xmlns:a16="http://schemas.microsoft.com/office/drawing/2014/main" val="1459705535"/>
                    </a:ext>
                  </a:extLst>
                </a:gridCol>
                <a:gridCol w="215933">
                  <a:extLst>
                    <a:ext uri="{9D8B030D-6E8A-4147-A177-3AD203B41FA5}">
                      <a16:colId xmlns:a16="http://schemas.microsoft.com/office/drawing/2014/main" val="3744899338"/>
                    </a:ext>
                  </a:extLst>
                </a:gridCol>
                <a:gridCol w="215933">
                  <a:extLst>
                    <a:ext uri="{9D8B030D-6E8A-4147-A177-3AD203B41FA5}">
                      <a16:colId xmlns:a16="http://schemas.microsoft.com/office/drawing/2014/main" val="867389353"/>
                    </a:ext>
                  </a:extLst>
                </a:gridCol>
                <a:gridCol w="215933">
                  <a:extLst>
                    <a:ext uri="{9D8B030D-6E8A-4147-A177-3AD203B41FA5}">
                      <a16:colId xmlns:a16="http://schemas.microsoft.com/office/drawing/2014/main" val="661500552"/>
                    </a:ext>
                  </a:extLst>
                </a:gridCol>
                <a:gridCol w="215933">
                  <a:extLst>
                    <a:ext uri="{9D8B030D-6E8A-4147-A177-3AD203B41FA5}">
                      <a16:colId xmlns:a16="http://schemas.microsoft.com/office/drawing/2014/main" val="169413629"/>
                    </a:ext>
                  </a:extLst>
                </a:gridCol>
                <a:gridCol w="215933">
                  <a:extLst>
                    <a:ext uri="{9D8B030D-6E8A-4147-A177-3AD203B41FA5}">
                      <a16:colId xmlns:a16="http://schemas.microsoft.com/office/drawing/2014/main" val="2986056320"/>
                    </a:ext>
                  </a:extLst>
                </a:gridCol>
                <a:gridCol w="215933">
                  <a:extLst>
                    <a:ext uri="{9D8B030D-6E8A-4147-A177-3AD203B41FA5}">
                      <a16:colId xmlns:a16="http://schemas.microsoft.com/office/drawing/2014/main" val="1576898298"/>
                    </a:ext>
                  </a:extLst>
                </a:gridCol>
                <a:gridCol w="215933">
                  <a:extLst>
                    <a:ext uri="{9D8B030D-6E8A-4147-A177-3AD203B41FA5}">
                      <a16:colId xmlns:a16="http://schemas.microsoft.com/office/drawing/2014/main" val="1114355374"/>
                    </a:ext>
                  </a:extLst>
                </a:gridCol>
                <a:gridCol w="215933">
                  <a:extLst>
                    <a:ext uri="{9D8B030D-6E8A-4147-A177-3AD203B41FA5}">
                      <a16:colId xmlns:a16="http://schemas.microsoft.com/office/drawing/2014/main" val="1003892514"/>
                    </a:ext>
                  </a:extLst>
                </a:gridCol>
                <a:gridCol w="215933">
                  <a:extLst>
                    <a:ext uri="{9D8B030D-6E8A-4147-A177-3AD203B41FA5}">
                      <a16:colId xmlns:a16="http://schemas.microsoft.com/office/drawing/2014/main" val="3624140230"/>
                    </a:ext>
                  </a:extLst>
                </a:gridCol>
                <a:gridCol w="215933">
                  <a:extLst>
                    <a:ext uri="{9D8B030D-6E8A-4147-A177-3AD203B41FA5}">
                      <a16:colId xmlns:a16="http://schemas.microsoft.com/office/drawing/2014/main" val="273914418"/>
                    </a:ext>
                  </a:extLst>
                </a:gridCol>
                <a:gridCol w="215933">
                  <a:extLst>
                    <a:ext uri="{9D8B030D-6E8A-4147-A177-3AD203B41FA5}">
                      <a16:colId xmlns:a16="http://schemas.microsoft.com/office/drawing/2014/main" val="1318551944"/>
                    </a:ext>
                  </a:extLst>
                </a:gridCol>
                <a:gridCol w="215933">
                  <a:extLst>
                    <a:ext uri="{9D8B030D-6E8A-4147-A177-3AD203B41FA5}">
                      <a16:colId xmlns:a16="http://schemas.microsoft.com/office/drawing/2014/main" val="7304695"/>
                    </a:ext>
                  </a:extLst>
                </a:gridCol>
                <a:gridCol w="215933">
                  <a:extLst>
                    <a:ext uri="{9D8B030D-6E8A-4147-A177-3AD203B41FA5}">
                      <a16:colId xmlns:a16="http://schemas.microsoft.com/office/drawing/2014/main" val="1906160663"/>
                    </a:ext>
                  </a:extLst>
                </a:gridCol>
                <a:gridCol w="215933">
                  <a:extLst>
                    <a:ext uri="{9D8B030D-6E8A-4147-A177-3AD203B41FA5}">
                      <a16:colId xmlns:a16="http://schemas.microsoft.com/office/drawing/2014/main" val="3023620441"/>
                    </a:ext>
                  </a:extLst>
                </a:gridCol>
                <a:gridCol w="215933">
                  <a:extLst>
                    <a:ext uri="{9D8B030D-6E8A-4147-A177-3AD203B41FA5}">
                      <a16:colId xmlns:a16="http://schemas.microsoft.com/office/drawing/2014/main" val="152086877"/>
                    </a:ext>
                  </a:extLst>
                </a:gridCol>
                <a:gridCol w="215933">
                  <a:extLst>
                    <a:ext uri="{9D8B030D-6E8A-4147-A177-3AD203B41FA5}">
                      <a16:colId xmlns:a16="http://schemas.microsoft.com/office/drawing/2014/main" val="3027145013"/>
                    </a:ext>
                  </a:extLst>
                </a:gridCol>
                <a:gridCol w="215933">
                  <a:extLst>
                    <a:ext uri="{9D8B030D-6E8A-4147-A177-3AD203B41FA5}">
                      <a16:colId xmlns:a16="http://schemas.microsoft.com/office/drawing/2014/main" val="2408808074"/>
                    </a:ext>
                  </a:extLst>
                </a:gridCol>
                <a:gridCol w="215933">
                  <a:extLst>
                    <a:ext uri="{9D8B030D-6E8A-4147-A177-3AD203B41FA5}">
                      <a16:colId xmlns:a16="http://schemas.microsoft.com/office/drawing/2014/main" val="4131654370"/>
                    </a:ext>
                  </a:extLst>
                </a:gridCol>
                <a:gridCol w="215933">
                  <a:extLst>
                    <a:ext uri="{9D8B030D-6E8A-4147-A177-3AD203B41FA5}">
                      <a16:colId xmlns:a16="http://schemas.microsoft.com/office/drawing/2014/main" val="1284749363"/>
                    </a:ext>
                  </a:extLst>
                </a:gridCol>
                <a:gridCol w="215933">
                  <a:extLst>
                    <a:ext uri="{9D8B030D-6E8A-4147-A177-3AD203B41FA5}">
                      <a16:colId xmlns:a16="http://schemas.microsoft.com/office/drawing/2014/main" val="116378367"/>
                    </a:ext>
                  </a:extLst>
                </a:gridCol>
                <a:gridCol w="215933">
                  <a:extLst>
                    <a:ext uri="{9D8B030D-6E8A-4147-A177-3AD203B41FA5}">
                      <a16:colId xmlns:a16="http://schemas.microsoft.com/office/drawing/2014/main" val="1172708564"/>
                    </a:ext>
                  </a:extLst>
                </a:gridCol>
                <a:gridCol w="215933">
                  <a:extLst>
                    <a:ext uri="{9D8B030D-6E8A-4147-A177-3AD203B41FA5}">
                      <a16:colId xmlns:a16="http://schemas.microsoft.com/office/drawing/2014/main" val="1394276017"/>
                    </a:ext>
                  </a:extLst>
                </a:gridCol>
                <a:gridCol w="215933">
                  <a:extLst>
                    <a:ext uri="{9D8B030D-6E8A-4147-A177-3AD203B41FA5}">
                      <a16:colId xmlns:a16="http://schemas.microsoft.com/office/drawing/2014/main" val="241986053"/>
                    </a:ext>
                  </a:extLst>
                </a:gridCol>
                <a:gridCol w="95971">
                  <a:extLst>
                    <a:ext uri="{9D8B030D-6E8A-4147-A177-3AD203B41FA5}">
                      <a16:colId xmlns:a16="http://schemas.microsoft.com/office/drawing/2014/main" val="1034494136"/>
                    </a:ext>
                  </a:extLst>
                </a:gridCol>
              </a:tblGrid>
              <a:tr h="17102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106484070"/>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rowSpan="2" gridSpan="28">
                  <a:txBody>
                    <a:bodyPr/>
                    <a:lstStyle/>
                    <a:p>
                      <a:pPr algn="ctr" fontAlgn="ctr"/>
                      <a:r>
                        <a:rPr lang="zh-TW" altLang="en-US" sz="1800" b="1" i="0" u="none" strike="noStrike" dirty="0">
                          <a:effectLst/>
                          <a:latin typeface="ＭＳ Ｐ明朝" panose="02020600040205080304" pitchFamily="18" charset="-128"/>
                          <a:ea typeface="ＭＳ Ｐ明朝" panose="02020600040205080304" pitchFamily="18" charset="-128"/>
                        </a:rPr>
                        <a:t>移動支援事業請求書</a:t>
                      </a:r>
                    </a:p>
                  </a:txBody>
                  <a:tcPr marL="0" marR="0" marT="0" marB="0" anchor="ctr">
                    <a:lnL>
                      <a:noFill/>
                    </a:lnL>
                    <a:lnR>
                      <a:noFill/>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3405518"/>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2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67417211"/>
                  </a:ext>
                </a:extLst>
              </a:tr>
              <a:tr h="17102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8">
                  <a:txBody>
                    <a:bodyPr/>
                    <a:lstStyle/>
                    <a:p>
                      <a:pPr algn="l" fontAlgn="ctr"/>
                      <a:r>
                        <a:rPr lang="en-US" altLang="ja-JP" sz="800" b="0" i="0" u="none" strike="noStrike" dirty="0">
                          <a:effectLst/>
                          <a:latin typeface="ＭＳ Ｐ明朝" panose="02020600040205080304" pitchFamily="18" charset="-128"/>
                          <a:ea typeface="ＭＳ Ｐ明朝" panose="02020600040205080304" pitchFamily="18" charset="-128"/>
                        </a:rPr>
                        <a:t>※</a:t>
                      </a:r>
                      <a:r>
                        <a:rPr lang="ja-JP" altLang="en-US" sz="800" b="0" i="0" u="none" strike="noStrike" dirty="0">
                          <a:effectLst/>
                          <a:latin typeface="ＭＳ Ｐ明朝" panose="02020600040205080304" pitchFamily="18" charset="-128"/>
                          <a:ea typeface="ＭＳ Ｐ明朝" panose="02020600040205080304" pitchFamily="18" charset="-128"/>
                        </a:rPr>
                        <a:t>日付は記入しないでください</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432956606"/>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8">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年　　　　月　　　　日</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011274190"/>
                  </a:ext>
                </a:extLst>
              </a:tr>
              <a:tr h="199376">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47747137"/>
                  </a:ext>
                </a:extLst>
              </a:tr>
              <a:tr h="199376">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90580949"/>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11">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請求事業者</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指定事業所番号</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734945320"/>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4" gridSpan="4">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住　所</a:t>
                      </a:r>
                      <a:br>
                        <a:rPr lang="ja-JP" altLang="en-US" sz="1050" b="0" i="0" u="none" strike="noStrike" dirty="0">
                          <a:effectLst/>
                          <a:latin typeface="ＭＳ Ｐ明朝" panose="02020600040205080304" pitchFamily="18" charset="-128"/>
                          <a:ea typeface="ＭＳ Ｐ明朝" panose="02020600040205080304" pitchFamily="18" charset="-128"/>
                        </a:rPr>
                      </a:br>
                      <a:r>
                        <a:rPr lang="ja-JP" altLang="en-US" sz="1050" b="0" i="0" u="none" strike="noStrike" dirty="0">
                          <a:effectLst/>
                          <a:latin typeface="ＭＳ Ｐ明朝" panose="02020600040205080304" pitchFamily="18" charset="-128"/>
                          <a:ea typeface="ＭＳ Ｐ明朝" panose="02020600040205080304" pitchFamily="18" charset="-128"/>
                        </a:rPr>
                        <a:t>（所在地）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a:txBody>
                    <a:bodyPr/>
                    <a:lstStyle/>
                    <a:p>
                      <a:pPr algn="l" fontAlgn="t"/>
                      <a:r>
                        <a:rPr lang="ja-JP" altLang="en-US" sz="1050" b="0" i="0" u="none" strike="noStrike">
                          <a:effectLst/>
                          <a:latin typeface="ＭＳ Ｐ明朝" panose="02020600040205080304" pitchFamily="18" charset="-128"/>
                          <a:ea typeface="ＭＳ Ｐ明朝" panose="02020600040205080304" pitchFamily="18" charset="-128"/>
                        </a:rPr>
                        <a:t>〒</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gridSpan="3">
                  <a:txBody>
                    <a:bodyPr/>
                    <a:lstStyle/>
                    <a:p>
                      <a:pPr algn="l" fontAlgn="t"/>
                      <a:r>
                        <a:rPr lang="en-US" altLang="ja-JP" sz="1050" b="0" i="0" u="none" strike="noStrike" dirty="0">
                          <a:effectLst/>
                          <a:latin typeface="ＭＳ Ｐ明朝" panose="02020600040205080304" pitchFamily="18" charset="-128"/>
                          <a:ea typeface="ＭＳ Ｐ明朝" panose="02020600040205080304" pitchFamily="18" charset="-128"/>
                        </a:rPr>
                        <a:t>140-8715</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84903078"/>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3" gridSpan="10">
                  <a:txBody>
                    <a:bodyPr/>
                    <a:lstStyle/>
                    <a:p>
                      <a:pPr algn="ctr" fontAlgn="t"/>
                      <a:endParaRPr lang="en-US" altLang="ja-JP" sz="1050" b="0" i="0" u="none" strike="noStrike" dirty="0" smtClean="0">
                        <a:effectLst/>
                        <a:latin typeface="ＭＳ Ｐ明朝" panose="02020600040205080304" pitchFamily="18" charset="-128"/>
                        <a:ea typeface="ＭＳ Ｐ明朝" panose="02020600040205080304" pitchFamily="18" charset="-128"/>
                      </a:endParaRPr>
                    </a:p>
                    <a:p>
                      <a:pPr algn="ctr" fontAlgn="t"/>
                      <a:r>
                        <a:rPr lang="ja-JP" altLang="en-US" sz="1050" b="0" i="0" u="none" strike="noStrike" dirty="0" smtClean="0">
                          <a:effectLst/>
                          <a:latin typeface="ＭＳ Ｐ明朝" panose="02020600040205080304" pitchFamily="18" charset="-128"/>
                          <a:ea typeface="ＭＳ Ｐ明朝" panose="02020600040205080304" pitchFamily="18" charset="-128"/>
                        </a:rPr>
                        <a:t>東京都</a:t>
                      </a:r>
                      <a:r>
                        <a:rPr lang="ja-JP" altLang="en-US" sz="1050" b="0" i="0" u="none" strike="noStrike" dirty="0">
                          <a:effectLst/>
                          <a:latin typeface="ＭＳ Ｐ明朝" panose="02020600040205080304" pitchFamily="18" charset="-128"/>
                          <a:ea typeface="ＭＳ Ｐ明朝" panose="02020600040205080304" pitchFamily="18" charset="-128"/>
                        </a:rPr>
                        <a:t>品川区広町</a:t>
                      </a:r>
                      <a:r>
                        <a:rPr lang="en-US" altLang="ja-JP" sz="1050" b="0" i="0" u="none" strike="noStrike" dirty="0">
                          <a:effectLst/>
                          <a:latin typeface="ＭＳ Ｐ明朝" panose="02020600040205080304" pitchFamily="18" charset="-128"/>
                          <a:ea typeface="ＭＳ Ｐ明朝" panose="02020600040205080304" pitchFamily="18" charset="-128"/>
                        </a:rPr>
                        <a:t>2-1-36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23535669"/>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4">
                  <a:txBody>
                    <a:bodyPr/>
                    <a:lstStyle/>
                    <a:p>
                      <a:pPr algn="dist" fontAlgn="ctr"/>
                      <a:r>
                        <a:rPr lang="ja-JP" altLang="en-US" sz="1050" b="0" i="0" u="none" strike="noStrike">
                          <a:effectLst/>
                          <a:latin typeface="ＭＳ Ｐ明朝" panose="02020600040205080304" pitchFamily="18" charset="-128"/>
                          <a:ea typeface="ＭＳ Ｐ明朝" panose="02020600040205080304" pitchFamily="18" charset="-128"/>
                        </a:rPr>
                        <a:t>品川区長</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2">
                  <a:txBody>
                    <a:bodyPr/>
                    <a:lstStyle/>
                    <a:p>
                      <a:pPr algn="l" fontAlgn="ctr"/>
                      <a:r>
                        <a:rPr lang="ja-JP" altLang="en-US" sz="1050" b="0" i="0" u="none" strike="noStrike" dirty="0">
                          <a:effectLst/>
                          <a:latin typeface="ＭＳ Ｐ明朝" panose="02020600040205080304" pitchFamily="18" charset="-128"/>
                          <a:ea typeface="ＭＳ Ｐ明朝" panose="02020600040205080304" pitchFamily="18" charset="-128"/>
                        </a:rPr>
                        <a:t>あ　て</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77840044"/>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31690544"/>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電話番号</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t"/>
                      <a:r>
                        <a:rPr lang="ja-JP" altLang="en-US" sz="1050" b="0" i="0" u="none" strike="noStrike">
                          <a:effectLst/>
                          <a:latin typeface="ＭＳ Ｐ明朝" panose="02020600040205080304" pitchFamily="18" charset="-128"/>
                          <a:ea typeface="ＭＳ Ｐ明朝" panose="02020600040205080304" pitchFamily="18" charset="-128"/>
                        </a:rPr>
                        <a:t>０３</a:t>
                      </a:r>
                      <a:r>
                        <a:rPr lang="en-US" altLang="ja-JP" sz="1050" b="0" i="0" u="none" strike="noStrike">
                          <a:effectLst/>
                          <a:latin typeface="ＭＳ Ｐ明朝" panose="02020600040205080304" pitchFamily="18" charset="-128"/>
                          <a:ea typeface="ＭＳ Ｐ明朝" panose="02020600040205080304" pitchFamily="18" charset="-128"/>
                        </a:rPr>
                        <a:t>-</a:t>
                      </a:r>
                      <a:r>
                        <a:rPr lang="ja-JP" altLang="en-US" sz="1050" b="0" i="0" u="none" strike="noStrike">
                          <a:effectLst/>
                          <a:latin typeface="ＭＳ Ｐ明朝" panose="02020600040205080304" pitchFamily="18" charset="-128"/>
                          <a:ea typeface="ＭＳ Ｐ明朝" panose="02020600040205080304" pitchFamily="18" charset="-128"/>
                        </a:rPr>
                        <a:t>５７４２</a:t>
                      </a:r>
                      <a:r>
                        <a:rPr lang="en-US" altLang="ja-JP" sz="1050" b="0" i="0" u="none" strike="noStrike">
                          <a:effectLst/>
                          <a:latin typeface="ＭＳ Ｐ明朝" panose="02020600040205080304" pitchFamily="18" charset="-128"/>
                          <a:ea typeface="ＭＳ Ｐ明朝" panose="02020600040205080304" pitchFamily="18" charset="-128"/>
                        </a:rPr>
                        <a:t>-</a:t>
                      </a:r>
                      <a:r>
                        <a:rPr lang="ja-JP" altLang="en-US" sz="1050" b="0" i="0" u="none" strike="noStrike">
                          <a:effectLst/>
                          <a:latin typeface="ＭＳ Ｐ明朝" panose="02020600040205080304" pitchFamily="18" charset="-128"/>
                          <a:ea typeface="ＭＳ Ｐ明朝" panose="02020600040205080304" pitchFamily="18" charset="-128"/>
                        </a:rPr>
                        <a:t>７８５８</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82993974"/>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3" gridSpan="4">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名　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gridSpan="10">
                  <a:txBody>
                    <a:bodyPr/>
                    <a:lstStyle/>
                    <a:p>
                      <a:pPr algn="ctr" fontAlgn="ctr"/>
                      <a:r>
                        <a:rPr lang="ja-JP" altLang="en-US" sz="1100" b="0" i="0" u="none" strike="noStrike" dirty="0">
                          <a:effectLst/>
                          <a:latin typeface="ＭＳ Ｐ明朝" panose="02020600040205080304" pitchFamily="18" charset="-128"/>
                          <a:ea typeface="ＭＳ Ｐ明朝" panose="02020600040205080304" pitchFamily="18" charset="-128"/>
                        </a:rPr>
                        <a:t/>
                      </a:r>
                      <a:br>
                        <a:rPr lang="ja-JP" altLang="en-US" sz="1100" b="0" i="0" u="none" strike="noStrike" dirty="0">
                          <a:effectLst/>
                          <a:latin typeface="ＭＳ Ｐ明朝" panose="02020600040205080304" pitchFamily="18" charset="-128"/>
                          <a:ea typeface="ＭＳ Ｐ明朝" panose="02020600040205080304" pitchFamily="18" charset="-128"/>
                        </a:rPr>
                      </a:br>
                      <a:r>
                        <a:rPr lang="ja-JP" altLang="en-US" sz="1100" b="0" i="0" u="none" strike="noStrike" dirty="0">
                          <a:effectLst/>
                          <a:latin typeface="ＭＳ Ｐ明朝" panose="02020600040205080304" pitchFamily="18" charset="-128"/>
                          <a:ea typeface="ＭＳ Ｐ明朝" panose="02020600040205080304" pitchFamily="18" charset="-128"/>
                        </a:rPr>
                        <a:t>（株）品川ヘルパーステーション</a:t>
                      </a:r>
                      <a:endParaRPr lang="ja-JP" altLang="en-US" sz="1050" b="0" i="0" u="none" strike="noStrike" dirty="0">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99995742"/>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4938539"/>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99988542"/>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7">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下記のとおり請求します。</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gridSpan="4">
                  <a:txBody>
                    <a:bodyPr/>
                    <a:lstStyle/>
                    <a:p>
                      <a:pPr algn="ctr" fontAlgn="ctr"/>
                      <a:r>
                        <a:rPr lang="ja-JP" altLang="en-US" sz="1050" b="0" i="0" u="none" strike="noStrike">
                          <a:effectLst/>
                          <a:latin typeface="ＭＳ Ｐ明朝" panose="02020600040205080304" pitchFamily="18" charset="-128"/>
                          <a:ea typeface="ＭＳ Ｐ明朝" panose="02020600040205080304" pitchFamily="18" charset="-128"/>
                        </a:rPr>
                        <a:t>職・氏名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10">
                  <a:txBody>
                    <a:bodyPr/>
                    <a:lstStyle/>
                    <a:p>
                      <a:pPr algn="l" fontAlgn="ctr"/>
                      <a:r>
                        <a:rPr lang="zh-TW" altLang="en-US" sz="1050" b="0" i="0" u="none" strike="noStrike" dirty="0">
                          <a:effectLst/>
                          <a:latin typeface="ＭＳ Ｐ明朝" panose="02020600040205080304" pitchFamily="18" charset="-128"/>
                          <a:ea typeface="ＭＳ Ｐ明朝" panose="02020600040205080304" pitchFamily="18" charset="-128"/>
                        </a:rPr>
                        <a:t>代表取締役　　○　○　○　○　　印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81675411"/>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20419819"/>
                  </a:ext>
                </a:extLst>
              </a:tr>
              <a:tr h="17102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27310914"/>
                  </a:ext>
                </a:extLst>
              </a:tr>
              <a:tr h="206395">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gridSpan="2">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050" b="0" i="0" u="none" strike="noStrike" dirty="0">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gridSpan="2">
                  <a:txBody>
                    <a:bodyPr/>
                    <a:lstStyle/>
                    <a:p>
                      <a:pPr algn="ctr" fontAlgn="ctr"/>
                      <a:r>
                        <a:rPr lang="ja-JP" altLang="en-US" sz="1050" b="0" i="0" u="none" strike="noStrike" dirty="0">
                          <a:effectLst/>
                          <a:latin typeface="ＭＳ Ｐ明朝" panose="02020600040205080304" pitchFamily="18" charset="-128"/>
                          <a:ea typeface="ＭＳ Ｐ明朝" panose="02020600040205080304" pitchFamily="18" charset="-128"/>
                        </a:rPr>
                        <a:t>月分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9">
                  <a:txBody>
                    <a:bodyPr/>
                    <a:lstStyle/>
                    <a:p>
                      <a:pPr algn="l" fontAlgn="ctr"/>
                      <a:r>
                        <a:rPr lang="ja-JP" altLang="en-US" sz="1400" b="1" i="0" u="none" strike="noStrike" dirty="0">
                          <a:effectLst/>
                          <a:latin typeface="ＭＳ Ｐ明朝" panose="02020600040205080304" pitchFamily="18" charset="-128"/>
                          <a:ea typeface="ＭＳ Ｐ明朝" panose="02020600040205080304" pitchFamily="18" charset="-128"/>
                        </a:rPr>
                        <a:t>￥</a:t>
                      </a:r>
                      <a:r>
                        <a:rPr lang="en-US" altLang="ja-JP" sz="1400" b="1" i="0" u="none" strike="noStrike" dirty="0">
                          <a:effectLst/>
                          <a:latin typeface="ＭＳ Ｐ明朝" panose="02020600040205080304" pitchFamily="18" charset="-128"/>
                          <a:ea typeface="ＭＳ Ｐ明朝" panose="02020600040205080304" pitchFamily="18" charset="-128"/>
                        </a:rPr>
                        <a:t>3,9379</a:t>
                      </a:r>
                      <a:r>
                        <a:rPr lang="ja-JP" altLang="en-US" sz="1400" b="1" i="0" u="none" strike="noStrike" dirty="0">
                          <a:effectLst/>
                          <a:latin typeface="ＭＳ Ｐ明朝" panose="02020600040205080304" pitchFamily="18" charset="-128"/>
                          <a:ea typeface="ＭＳ Ｐ明朝" panose="02020600040205080304" pitchFamily="18" charset="-128"/>
                        </a:rPr>
                        <a:t>＝</a:t>
                      </a:r>
                      <a:r>
                        <a:rPr lang="en-US" altLang="ja-JP" sz="1400" b="1" i="0" u="none" strike="noStrike" dirty="0">
                          <a:effectLst/>
                          <a:latin typeface="ＭＳ Ｐ明朝" panose="02020600040205080304" pitchFamily="18" charset="-128"/>
                          <a:ea typeface="ＭＳ Ｐ明朝" panose="02020600040205080304" pitchFamily="18" charset="-128"/>
                        </a:rPr>
                        <a:t>36,538+2,841</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105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endParaRPr lang="ja-JP"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lnL>
                      <a:noFill/>
                    </a:lnL>
                    <a:lnR>
                      <a:noFill/>
                    </a:lnR>
                    <a:lnT>
                      <a:noFill/>
                    </a:lnT>
                    <a:lnB>
                      <a:noFill/>
                    </a:lnB>
                    <a:solidFill>
                      <a:srgbClr val="FFFFFF"/>
                    </a:solidFill>
                  </a:tcPr>
                </a:tc>
                <a:tc gridSpan="2">
                  <a:txBody>
                    <a:bodyPr/>
                    <a:lstStyle/>
                    <a:p>
                      <a:pPr algn="l" fontAlgn="ctr"/>
                      <a:endParaRPr lang="ja-JP" altLang="en-US" sz="700" b="0" i="0" u="none" strike="noStrike" dirty="0">
                        <a:effectLst/>
                        <a:latin typeface="ＭＳ Ｐ明朝" panose="02020600040205080304" pitchFamily="18" charset="-128"/>
                        <a:ea typeface="ＭＳ Ｐ明朝" panose="02020600040205080304" pitchFamily="18" charset="-128"/>
                      </a:endParaRP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357246960"/>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a:t>
                      </a:r>
                    </a:p>
                  </a:txBody>
                  <a:tcPr marL="0" marR="0" marT="0" marB="0" anchor="ctr">
                    <a:lnL>
                      <a:noFill/>
                    </a:lnL>
                    <a:lnR>
                      <a:noFill/>
                    </a:lnR>
                    <a:lnT>
                      <a:noFill/>
                    </a:lnT>
                    <a:lnB>
                      <a:noFill/>
                    </a:lnB>
                    <a:solidFill>
                      <a:srgbClr val="FFFFFF"/>
                    </a:solidFill>
                  </a:tcPr>
                </a:tc>
                <a:tc gridSpan="13">
                  <a:txBody>
                    <a:bodyPr/>
                    <a:lstStyle/>
                    <a:p>
                      <a:pPr algn="l" fontAlgn="ctr"/>
                      <a:r>
                        <a:rPr lang="en-US" altLang="ja-JP" sz="1100" b="1" i="0" u="sng" strike="noStrike" dirty="0" smtClean="0">
                          <a:effectLst/>
                          <a:latin typeface="ＭＳ Ｐゴシック" panose="020B0600070205080204" pitchFamily="50" charset="-128"/>
                          <a:ea typeface="ＭＳ Ｐゴシック" panose="020B0600070205080204" pitchFamily="50" charset="-128"/>
                        </a:rPr>
                        <a:t>※</a:t>
                      </a:r>
                      <a:r>
                        <a:rPr lang="ja-JP" altLang="en-US" sz="1100" b="1" i="0" u="sng" strike="noStrike" dirty="0" smtClean="0">
                          <a:effectLst/>
                          <a:latin typeface="ＭＳ Ｐゴシック" panose="020B0600070205080204" pitchFamily="50" charset="-128"/>
                          <a:ea typeface="ＭＳ Ｐゴシック" panose="020B0600070205080204" pitchFamily="50" charset="-128"/>
                        </a:rPr>
                        <a:t>全て印字またはボールペンにてご記入下さい</a:t>
                      </a:r>
                      <a:endParaRPr lang="ja-JP" altLang="en-US" sz="1100" b="1" i="0" u="sng"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7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55592735"/>
                  </a:ext>
                </a:extLst>
              </a:tr>
              <a:tr h="206395">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1400" b="0" i="0" u="none" strike="noStrike" dirty="0">
                          <a:effectLst/>
                          <a:latin typeface="ＭＳ Ｐ明朝" panose="02020600040205080304" pitchFamily="18" charset="-128"/>
                          <a:ea typeface="ＭＳ Ｐ明朝" panose="02020600040205080304" pitchFamily="18" charset="-128"/>
                        </a:rPr>
                        <a:t>印</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52784654"/>
                  </a:ext>
                </a:extLst>
              </a:tr>
              <a:tr h="186629">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4">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請求金額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t"/>
                      <a:r>
                        <a:rPr lang="ja-JP" altLang="en-US" sz="700" b="0" i="0" u="none" strike="noStrike" dirty="0">
                          <a:effectLst/>
                          <a:latin typeface="ＭＳ ゴシック" panose="020B0609070205080204" pitchFamily="49" charset="-128"/>
                          <a:ea typeface="ＭＳ ゴシック" panose="020B0609070205080204" pitchFamily="49" charset="-128"/>
                        </a:rPr>
                        <a:t>百万</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t"/>
                      <a:r>
                        <a:rPr lang="ja-JP" altLang="en-US" sz="700" b="0" i="0" u="none" strike="noStrike" dirty="0">
                          <a:effectLst/>
                          <a:latin typeface="ＭＳ ゴシック" panose="020B0609070205080204" pitchFamily="49" charset="-128"/>
                          <a:ea typeface="ＭＳ ゴシック" panose="020B0609070205080204" pitchFamily="49" charset="-128"/>
                        </a:rPr>
                        <a:t>千</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gridSpan="2">
                  <a:txBody>
                    <a:bodyPr/>
                    <a:lstStyle/>
                    <a:p>
                      <a:pPr algn="ctr" fontAlgn="t"/>
                      <a:r>
                        <a:rPr lang="ja-JP" altLang="en-US" sz="700" b="0" i="0" u="none" strike="noStrike" dirty="0">
                          <a:effectLst/>
                          <a:latin typeface="ＭＳ ゴシック" panose="020B0609070205080204" pitchFamily="49" charset="-128"/>
                          <a:ea typeface="ＭＳ ゴシック" panose="020B0609070205080204" pitchFamily="49" charset="-128"/>
                        </a:rPr>
                        <a:t>円</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59800656"/>
                  </a:ext>
                </a:extLst>
              </a:tr>
              <a:tr h="267021">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000" b="0" i="0" u="none" strike="noStrike">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dirty="0">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1000" b="0" i="0" u="none" strike="noStrike">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1400" b="0" i="0" u="none" strike="noStrike" dirty="0">
                          <a:effectLst/>
                          <a:latin typeface="ＭＳ 明朝" panose="02020609040205080304" pitchFamily="17" charset="-128"/>
                          <a:ea typeface="ＭＳ 明朝" panose="02020609040205080304" pitchFamily="17"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1400" b="0" i="0" u="none" strike="noStrike" dirty="0">
                          <a:effectLst/>
                          <a:latin typeface="ＭＳ 明朝" panose="02020609040205080304" pitchFamily="17" charset="-128"/>
                          <a:ea typeface="ＭＳ 明朝" panose="02020609040205080304" pitchFamily="17"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1400" b="0" i="0" u="none" strike="noStrike" dirty="0">
                          <a:effectLst/>
                          <a:latin typeface="ＭＳ 明朝" panose="02020609040205080304" pitchFamily="17" charset="-128"/>
                          <a:ea typeface="ＭＳ 明朝" panose="02020609040205080304" pitchFamily="17"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1400" b="0" i="0" u="none" strike="noStrike" dirty="0">
                          <a:effectLst/>
                          <a:latin typeface="ＭＳ 明朝" panose="02020609040205080304" pitchFamily="17" charset="-128"/>
                          <a:ea typeface="ＭＳ 明朝" panose="02020609040205080304" pitchFamily="17"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1400" b="0" i="0" u="none" strike="noStrike" dirty="0">
                          <a:effectLst/>
                          <a:latin typeface="ＭＳ 明朝" panose="02020609040205080304" pitchFamily="17" charset="-128"/>
                          <a:ea typeface="ＭＳ 明朝" panose="02020609040205080304" pitchFamily="17"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1400" b="0" i="0" u="none" strike="noStrike" dirty="0">
                          <a:effectLst/>
                          <a:latin typeface="ＭＳ 明朝" panose="02020609040205080304" pitchFamily="17" charset="-128"/>
                          <a:ea typeface="ＭＳ 明朝" panose="02020609040205080304" pitchFamily="17" charset="-128"/>
                        </a:rPr>
                        <a:t>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86159041"/>
                  </a:ext>
                </a:extLst>
              </a:tr>
              <a:tr h="17102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2678771"/>
                  </a:ext>
                </a:extLst>
              </a:tr>
              <a:tr h="373258">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algn="ctr" fontAlgn="ctr"/>
                      <a:r>
                        <a:rPr lang="zh-CN" altLang="en-US" sz="1050" b="0" i="0" u="none" strike="noStrike">
                          <a:effectLst/>
                          <a:latin typeface="ＭＳ Ｐ明朝" panose="02020600040205080304" pitchFamily="18" charset="-128"/>
                          <a:ea typeface="ＭＳ Ｐ明朝" panose="02020600040205080304" pitchFamily="18" charset="-128"/>
                        </a:rPr>
                        <a:t>区　　　　分</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件数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単位数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費用合計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zh-TW" altLang="en-US" sz="1000" b="0" i="0" u="none" strike="noStrike">
                          <a:solidFill>
                            <a:srgbClr val="000000"/>
                          </a:solidFill>
                          <a:effectLst/>
                          <a:latin typeface="ＭＳ Ｐ明朝" panose="02020600040205080304" pitchFamily="18" charset="-128"/>
                          <a:ea typeface="ＭＳ Ｐ明朝" panose="02020600040205080304" pitchFamily="18" charset="-128"/>
                        </a:rPr>
                        <a:t>給付費</a:t>
                      </a:r>
                      <a:br>
                        <a:rPr lang="zh-TW" altLang="en-US" sz="1000" b="0" i="0" u="none" strike="noStrike">
                          <a:solidFill>
                            <a:srgbClr val="000000"/>
                          </a:solidFill>
                          <a:effectLst/>
                          <a:latin typeface="ＭＳ Ｐ明朝" panose="02020600040205080304" pitchFamily="18" charset="-128"/>
                          <a:ea typeface="ＭＳ Ｐ明朝" panose="02020600040205080304" pitchFamily="18" charset="-128"/>
                        </a:rPr>
                      </a:br>
                      <a:r>
                        <a:rPr lang="zh-TW" altLang="en-US" sz="1000" b="0" i="0" u="none" strike="noStrike">
                          <a:solidFill>
                            <a:srgbClr val="000000"/>
                          </a:solidFill>
                          <a:effectLst/>
                          <a:latin typeface="ＭＳ Ｐ明朝" panose="02020600040205080304" pitchFamily="18" charset="-128"/>
                          <a:ea typeface="ＭＳ Ｐ明朝" panose="02020600040205080304" pitchFamily="18" charset="-128"/>
                        </a:rPr>
                        <a:t>請求額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zh-TW" altLang="en-US" sz="900" b="0" i="0" u="none" strike="noStrike">
                          <a:effectLst/>
                          <a:latin typeface="ＭＳ Ｐ明朝" panose="02020600040205080304" pitchFamily="18" charset="-128"/>
                          <a:ea typeface="ＭＳ Ｐ明朝" panose="02020600040205080304" pitchFamily="18" charset="-128"/>
                        </a:rPr>
                        <a:t>利用者</a:t>
                      </a:r>
                      <a:br>
                        <a:rPr lang="zh-TW" altLang="en-US" sz="900" b="0" i="0" u="none" strike="noStrike">
                          <a:effectLst/>
                          <a:latin typeface="ＭＳ Ｐ明朝" panose="02020600040205080304" pitchFamily="18" charset="-128"/>
                          <a:ea typeface="ＭＳ Ｐ明朝" panose="02020600040205080304" pitchFamily="18" charset="-128"/>
                        </a:rPr>
                      </a:br>
                      <a:r>
                        <a:rPr lang="zh-TW" altLang="en-US" sz="900" b="0" i="0" u="none" strike="noStrike">
                          <a:effectLst/>
                          <a:latin typeface="ＭＳ Ｐ明朝" panose="02020600040205080304" pitchFamily="18" charset="-128"/>
                          <a:ea typeface="ＭＳ Ｐ明朝" panose="02020600040205080304" pitchFamily="18" charset="-128"/>
                        </a:rPr>
                        <a:t>負担額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zh-TW" altLang="en-US" sz="900" b="0" i="0" u="none" strike="noStrike">
                          <a:effectLst/>
                          <a:latin typeface="ＭＳ Ｐ明朝" panose="02020600040205080304" pitchFamily="18" charset="-128"/>
                          <a:ea typeface="ＭＳ Ｐ明朝" panose="02020600040205080304" pitchFamily="18" charset="-128"/>
                        </a:rPr>
                        <a:t>自治体</a:t>
                      </a:r>
                      <a:br>
                        <a:rPr lang="zh-TW" altLang="en-US" sz="900" b="0" i="0" u="none" strike="noStrike">
                          <a:effectLst/>
                          <a:latin typeface="ＭＳ Ｐ明朝" panose="02020600040205080304" pitchFamily="18" charset="-128"/>
                          <a:ea typeface="ＭＳ Ｐ明朝" panose="02020600040205080304" pitchFamily="18" charset="-128"/>
                        </a:rPr>
                      </a:br>
                      <a:r>
                        <a:rPr lang="zh-TW" altLang="en-US" sz="900" b="0" i="0" u="none" strike="noStrike">
                          <a:effectLst/>
                          <a:latin typeface="ＭＳ Ｐ明朝" panose="02020600040205080304" pitchFamily="18" charset="-128"/>
                          <a:ea typeface="ＭＳ Ｐ明朝" panose="02020600040205080304" pitchFamily="18" charset="-128"/>
                        </a:rPr>
                        <a:t>助成額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382345223"/>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9">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内　訳</a:t>
                      </a:r>
                    </a:p>
                  </a:txBody>
                  <a:tcPr marL="0" marR="0" marT="0"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6">
                  <a:txBody>
                    <a:bodyPr/>
                    <a:lstStyle/>
                    <a:p>
                      <a:pPr algn="ctr" fontAlgn="ctr"/>
                      <a:r>
                        <a:rPr lang="zh-TW" altLang="en-US" sz="1000" b="0" i="0" u="none" strike="noStrike" dirty="0">
                          <a:effectLst/>
                          <a:latin typeface="ＭＳ Ｐ明朝" panose="02020600040205080304" pitchFamily="18" charset="-128"/>
                          <a:ea typeface="ＭＳ Ｐ明朝" panose="02020600040205080304" pitchFamily="18" charset="-128"/>
                        </a:rPr>
                        <a:t>移　動　支　援</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3,814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40,596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36,538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1" i="0" u="none" strike="noStrike" dirty="0">
                          <a:effectLst/>
                          <a:latin typeface="ＭＳ Ｐ明朝" panose="02020600040205080304" pitchFamily="18" charset="-128"/>
                          <a:ea typeface="ＭＳ Ｐ明朝" panose="02020600040205080304" pitchFamily="18" charset="-128"/>
                        </a:rPr>
                        <a:t>1,217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1" i="0" u="none" strike="noStrike" dirty="0">
                          <a:effectLst/>
                          <a:latin typeface="ＭＳ Ｐ明朝" panose="02020600040205080304" pitchFamily="18" charset="-128"/>
                          <a:ea typeface="ＭＳ Ｐ明朝" panose="02020600040205080304" pitchFamily="18" charset="-128"/>
                        </a:rPr>
                        <a:t>2,841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08389546"/>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7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79047095"/>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7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1489467"/>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4512154"/>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70953788"/>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478715"/>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27268058"/>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87028310"/>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6">
                  <a:txBody>
                    <a:bodyPr/>
                    <a:lstStyle/>
                    <a:p>
                      <a:pPr algn="ctr"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45034121"/>
                  </a:ext>
                </a:extLst>
              </a:tr>
              <a:tr h="293722">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algn="ctr" fontAlgn="ctr"/>
                      <a:r>
                        <a:rPr lang="ja-JP" altLang="en-US" sz="900" b="0" i="0" u="none" strike="noStrike" dirty="0">
                          <a:effectLst/>
                          <a:latin typeface="ＭＳ Ｐ明朝" panose="02020600040205080304" pitchFamily="18" charset="-128"/>
                          <a:ea typeface="ＭＳ Ｐ明朝" panose="02020600040205080304" pitchFamily="18" charset="-128"/>
                        </a:rPr>
                        <a:t>合　　　計</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3,814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40,596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0" i="0" u="none" strike="noStrike" dirty="0">
                          <a:effectLst/>
                          <a:latin typeface="ＭＳ Ｐ明朝" panose="02020600040205080304" pitchFamily="18" charset="-128"/>
                          <a:ea typeface="ＭＳ Ｐ明朝" panose="02020600040205080304" pitchFamily="18" charset="-128"/>
                        </a:rPr>
                        <a:t>36,538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1" i="0" u="none" strike="noStrike" dirty="0">
                          <a:effectLst/>
                          <a:latin typeface="ＭＳ Ｐ明朝" panose="02020600040205080304" pitchFamily="18" charset="-128"/>
                          <a:ea typeface="ＭＳ Ｐ明朝" panose="02020600040205080304" pitchFamily="18" charset="-128"/>
                        </a:rPr>
                        <a:t>1,217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b="1" i="0" u="none" strike="noStrike" dirty="0">
                          <a:effectLst/>
                          <a:latin typeface="ＭＳ Ｐ明朝" panose="02020600040205080304" pitchFamily="18" charset="-128"/>
                          <a:ea typeface="ＭＳ Ｐ明朝" panose="02020600040205080304" pitchFamily="18" charset="-128"/>
                        </a:rPr>
                        <a:t>2,841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15628443"/>
                  </a:ext>
                </a:extLst>
              </a:tr>
              <a:tr h="20471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4971960"/>
                  </a:ext>
                </a:extLst>
              </a:tr>
            </a:tbl>
          </a:graphicData>
        </a:graphic>
      </p:graphicFrame>
      <p:sp>
        <p:nvSpPr>
          <p:cNvPr id="5" name="テキスト ボックス 1"/>
          <p:cNvSpPr txBox="1"/>
          <p:nvPr/>
        </p:nvSpPr>
        <p:spPr>
          <a:xfrm>
            <a:off x="2708920" y="88439"/>
            <a:ext cx="2376705" cy="4510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1" dirty="0">
                <a:latin typeface="HGP創英角ﾎﾟｯﾌﾟ体" panose="040B0A00000000000000" pitchFamily="50" charset="-128"/>
                <a:ea typeface="HGP創英角ﾎﾟｯﾌﾟ体" panose="040B0A00000000000000" pitchFamily="50" charset="-128"/>
              </a:rPr>
              <a:t>≪記入例≫</a:t>
            </a:r>
          </a:p>
        </p:txBody>
      </p:sp>
      <p:sp>
        <p:nvSpPr>
          <p:cNvPr id="6" name="円/楕円 5"/>
          <p:cNvSpPr/>
          <p:nvPr/>
        </p:nvSpPr>
        <p:spPr>
          <a:xfrm>
            <a:off x="620688" y="4171937"/>
            <a:ext cx="1767177" cy="534295"/>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円/楕円 5"/>
          <p:cNvSpPr/>
          <p:nvPr/>
        </p:nvSpPr>
        <p:spPr>
          <a:xfrm>
            <a:off x="2412952" y="4860032"/>
            <a:ext cx="2960264" cy="57606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円/楕円 5"/>
          <p:cNvSpPr/>
          <p:nvPr/>
        </p:nvSpPr>
        <p:spPr>
          <a:xfrm>
            <a:off x="3140968" y="1763687"/>
            <a:ext cx="3312367" cy="2334495"/>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円/楕円 5"/>
          <p:cNvSpPr/>
          <p:nvPr/>
        </p:nvSpPr>
        <p:spPr>
          <a:xfrm>
            <a:off x="1932703" y="5813820"/>
            <a:ext cx="504056" cy="40181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円/楕円 5"/>
          <p:cNvSpPr/>
          <p:nvPr/>
        </p:nvSpPr>
        <p:spPr>
          <a:xfrm>
            <a:off x="2508766" y="5729258"/>
            <a:ext cx="3944570" cy="57093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5"/>
          <p:cNvSpPr/>
          <p:nvPr/>
        </p:nvSpPr>
        <p:spPr>
          <a:xfrm>
            <a:off x="1772816" y="8321044"/>
            <a:ext cx="4680519" cy="57093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角丸四角形吹き出し 13"/>
          <p:cNvSpPr/>
          <p:nvPr/>
        </p:nvSpPr>
        <p:spPr>
          <a:xfrm>
            <a:off x="836936" y="1155988"/>
            <a:ext cx="2191533" cy="612648"/>
          </a:xfrm>
          <a:prstGeom prst="wedgeRoundRectCallout">
            <a:avLst>
              <a:gd name="adj1" fmla="val 69790"/>
              <a:gd name="adj2" fmla="val 123025"/>
              <a:gd name="adj3" fmla="val 16667"/>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請求事業者の記載内容は</a:t>
            </a:r>
            <a:endParaRPr kumimoji="1" lang="en-US" altLang="ja-JP" sz="1200" dirty="0" smtClean="0"/>
          </a:p>
          <a:p>
            <a:pPr algn="ctr"/>
            <a:r>
              <a:rPr kumimoji="1" lang="ja-JP" altLang="en-US" sz="1200" dirty="0" smtClean="0"/>
              <a:t>契約書と一致しているか</a:t>
            </a:r>
            <a:endParaRPr kumimoji="1" lang="ja-JP" altLang="en-US" sz="1200" dirty="0"/>
          </a:p>
        </p:txBody>
      </p:sp>
      <p:sp>
        <p:nvSpPr>
          <p:cNvPr id="16" name="角丸四角形吹き出し 15"/>
          <p:cNvSpPr/>
          <p:nvPr/>
        </p:nvSpPr>
        <p:spPr>
          <a:xfrm>
            <a:off x="451377" y="3143994"/>
            <a:ext cx="1455337" cy="432048"/>
          </a:xfrm>
          <a:prstGeom prst="wedgeRoundRectCallout">
            <a:avLst>
              <a:gd name="adj1" fmla="val 8980"/>
              <a:gd name="adj2" fmla="val 180982"/>
              <a:gd name="adj3" fmla="val 16667"/>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明細書・実績記録票と一致しているか</a:t>
            </a:r>
            <a:endParaRPr kumimoji="1" lang="ja-JP" altLang="en-US" sz="1000" dirty="0"/>
          </a:p>
        </p:txBody>
      </p:sp>
      <p:sp>
        <p:nvSpPr>
          <p:cNvPr id="17" name="角丸四角形吹き出し 16"/>
          <p:cNvSpPr/>
          <p:nvPr/>
        </p:nvSpPr>
        <p:spPr>
          <a:xfrm>
            <a:off x="2412952" y="4065356"/>
            <a:ext cx="1860391" cy="747456"/>
          </a:xfrm>
          <a:prstGeom prst="wedgeRoundRectCallout">
            <a:avLst>
              <a:gd name="adj1" fmla="val -16152"/>
              <a:gd name="adj2" fmla="val 6058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smtClean="0"/>
              <a:t>請求金額＝</a:t>
            </a:r>
            <a:r>
              <a:rPr lang="ja-JP" altLang="en-US" sz="1000" b="1" u="sng" dirty="0" smtClean="0"/>
              <a:t>給付費請求額＋自治体助成額</a:t>
            </a:r>
            <a:r>
              <a:rPr lang="ja-JP" altLang="en-US" sz="1000" b="1" dirty="0" smtClean="0"/>
              <a:t>となっているか</a:t>
            </a:r>
            <a:endParaRPr lang="en-US" altLang="ja-JP" sz="1000" b="1" dirty="0" smtClean="0"/>
          </a:p>
          <a:p>
            <a:r>
              <a:rPr kumimoji="1" lang="ja-JP" altLang="en-US" sz="1000" b="1" dirty="0" smtClean="0"/>
              <a:t>ペンまたは印字にて記入してください</a:t>
            </a:r>
            <a:endParaRPr kumimoji="1" lang="en-US" altLang="ja-JP" sz="1000" b="1" dirty="0" smtClean="0"/>
          </a:p>
        </p:txBody>
      </p:sp>
      <p:sp>
        <p:nvSpPr>
          <p:cNvPr id="20" name="角丸四角形吹き出し 19"/>
          <p:cNvSpPr/>
          <p:nvPr/>
        </p:nvSpPr>
        <p:spPr>
          <a:xfrm>
            <a:off x="4298430" y="4300260"/>
            <a:ext cx="1794866" cy="336396"/>
          </a:xfrm>
          <a:prstGeom prst="wedgeRoundRectCallout">
            <a:avLst>
              <a:gd name="adj1" fmla="val 56934"/>
              <a:gd name="adj2" fmla="val -15478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契約書・口座振替依頼書で使用した代表者印と同一か</a:t>
            </a:r>
            <a:endParaRPr kumimoji="1" lang="ja-JP" altLang="en-US" sz="1000" dirty="0"/>
          </a:p>
        </p:txBody>
      </p:sp>
      <p:sp>
        <p:nvSpPr>
          <p:cNvPr id="8" name="円/楕円 5"/>
          <p:cNvSpPr/>
          <p:nvPr/>
        </p:nvSpPr>
        <p:spPr>
          <a:xfrm>
            <a:off x="5373216" y="4592884"/>
            <a:ext cx="807957" cy="534295"/>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1" name="円/楕円 5"/>
          <p:cNvSpPr/>
          <p:nvPr/>
        </p:nvSpPr>
        <p:spPr>
          <a:xfrm>
            <a:off x="5657921" y="3607659"/>
            <a:ext cx="807957" cy="534295"/>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角丸四角形吹き出し 21"/>
          <p:cNvSpPr/>
          <p:nvPr/>
        </p:nvSpPr>
        <p:spPr>
          <a:xfrm>
            <a:off x="2708920" y="6560360"/>
            <a:ext cx="3212341" cy="683821"/>
          </a:xfrm>
          <a:prstGeom prst="wedgeRoundRectCallout">
            <a:avLst>
              <a:gd name="adj1" fmla="val -1259"/>
              <a:gd name="adj2" fmla="val -7810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明細書・結果表と各項目が一致しているか</a:t>
            </a:r>
            <a:endParaRPr kumimoji="1" lang="en-US" altLang="ja-JP" sz="1100" dirty="0" smtClean="0"/>
          </a:p>
          <a:p>
            <a:r>
              <a:rPr kumimoji="1" lang="ja-JP" altLang="en-US" sz="1100" dirty="0" smtClean="0"/>
              <a:t>利用者負担額に自治体助成額を含んでいないか</a:t>
            </a:r>
            <a:endParaRPr kumimoji="1" lang="en-US" altLang="ja-JP" sz="1100" dirty="0" smtClean="0"/>
          </a:p>
        </p:txBody>
      </p:sp>
      <p:sp>
        <p:nvSpPr>
          <p:cNvPr id="23" name="角丸四角形吹き出し 22"/>
          <p:cNvSpPr/>
          <p:nvPr/>
        </p:nvSpPr>
        <p:spPr>
          <a:xfrm>
            <a:off x="2852936" y="7450633"/>
            <a:ext cx="2955827" cy="535233"/>
          </a:xfrm>
          <a:prstGeom prst="wedgeRoundRectCallout">
            <a:avLst>
              <a:gd name="adj1" fmla="val -5574"/>
              <a:gd name="adj2" fmla="val 103589"/>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下記</a:t>
            </a:r>
            <a:r>
              <a:rPr kumimoji="1" lang="ja-JP" altLang="en-US" sz="1050" dirty="0" smtClean="0"/>
              <a:t>合計欄</a:t>
            </a:r>
            <a:r>
              <a:rPr kumimoji="1" lang="ja-JP" altLang="en-US" sz="1000" dirty="0" smtClean="0"/>
              <a:t>が記載されているか</a:t>
            </a:r>
            <a:endParaRPr kumimoji="1" lang="ja-JP" altLang="en-US" sz="1000" dirty="0"/>
          </a:p>
        </p:txBody>
      </p:sp>
      <p:sp>
        <p:nvSpPr>
          <p:cNvPr id="24" name="角丸四角形吹き出し 23"/>
          <p:cNvSpPr/>
          <p:nvPr/>
        </p:nvSpPr>
        <p:spPr>
          <a:xfrm>
            <a:off x="765019" y="6460990"/>
            <a:ext cx="1411827" cy="504056"/>
          </a:xfrm>
          <a:prstGeom prst="wedgeRoundRectCallout">
            <a:avLst>
              <a:gd name="adj1" fmla="val 45824"/>
              <a:gd name="adj2" fmla="val -8363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明細書の枚数と一致しているか</a:t>
            </a:r>
            <a:endParaRPr kumimoji="1" lang="ja-JP" altLang="en-US" sz="1200" dirty="0"/>
          </a:p>
        </p:txBody>
      </p:sp>
    </p:spTree>
    <p:extLst>
      <p:ext uri="{BB962C8B-B14F-4D97-AF65-F5344CB8AC3E}">
        <p14:creationId xmlns:p14="http://schemas.microsoft.com/office/powerpoint/2010/main" val="41978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743176869"/>
              </p:ext>
            </p:extLst>
          </p:nvPr>
        </p:nvGraphicFramePr>
        <p:xfrm>
          <a:off x="140864" y="367563"/>
          <a:ext cx="6669417" cy="8627813"/>
        </p:xfrm>
        <a:graphic>
          <a:graphicData uri="http://schemas.openxmlformats.org/drawingml/2006/table">
            <a:tbl>
              <a:tblPr/>
              <a:tblGrid>
                <a:gridCol w="84423">
                  <a:extLst>
                    <a:ext uri="{9D8B030D-6E8A-4147-A177-3AD203B41FA5}">
                      <a16:colId xmlns:a16="http://schemas.microsoft.com/office/drawing/2014/main" val="1852465559"/>
                    </a:ext>
                  </a:extLst>
                </a:gridCol>
                <a:gridCol w="84423">
                  <a:extLst>
                    <a:ext uri="{9D8B030D-6E8A-4147-A177-3AD203B41FA5}">
                      <a16:colId xmlns:a16="http://schemas.microsoft.com/office/drawing/2014/main" val="1115296216"/>
                    </a:ext>
                  </a:extLst>
                </a:gridCol>
                <a:gridCol w="84423">
                  <a:extLst>
                    <a:ext uri="{9D8B030D-6E8A-4147-A177-3AD203B41FA5}">
                      <a16:colId xmlns:a16="http://schemas.microsoft.com/office/drawing/2014/main" val="2839928462"/>
                    </a:ext>
                  </a:extLst>
                </a:gridCol>
                <a:gridCol w="84423">
                  <a:extLst>
                    <a:ext uri="{9D8B030D-6E8A-4147-A177-3AD203B41FA5}">
                      <a16:colId xmlns:a16="http://schemas.microsoft.com/office/drawing/2014/main" val="1741673553"/>
                    </a:ext>
                  </a:extLst>
                </a:gridCol>
                <a:gridCol w="84423">
                  <a:extLst>
                    <a:ext uri="{9D8B030D-6E8A-4147-A177-3AD203B41FA5}">
                      <a16:colId xmlns:a16="http://schemas.microsoft.com/office/drawing/2014/main" val="1300192037"/>
                    </a:ext>
                  </a:extLst>
                </a:gridCol>
                <a:gridCol w="84423">
                  <a:extLst>
                    <a:ext uri="{9D8B030D-6E8A-4147-A177-3AD203B41FA5}">
                      <a16:colId xmlns:a16="http://schemas.microsoft.com/office/drawing/2014/main" val="4268958153"/>
                    </a:ext>
                  </a:extLst>
                </a:gridCol>
                <a:gridCol w="84423">
                  <a:extLst>
                    <a:ext uri="{9D8B030D-6E8A-4147-A177-3AD203B41FA5}">
                      <a16:colId xmlns:a16="http://schemas.microsoft.com/office/drawing/2014/main" val="3172826318"/>
                    </a:ext>
                  </a:extLst>
                </a:gridCol>
                <a:gridCol w="84423">
                  <a:extLst>
                    <a:ext uri="{9D8B030D-6E8A-4147-A177-3AD203B41FA5}">
                      <a16:colId xmlns:a16="http://schemas.microsoft.com/office/drawing/2014/main" val="680207184"/>
                    </a:ext>
                  </a:extLst>
                </a:gridCol>
                <a:gridCol w="84423">
                  <a:extLst>
                    <a:ext uri="{9D8B030D-6E8A-4147-A177-3AD203B41FA5}">
                      <a16:colId xmlns:a16="http://schemas.microsoft.com/office/drawing/2014/main" val="3100512879"/>
                    </a:ext>
                  </a:extLst>
                </a:gridCol>
                <a:gridCol w="84423">
                  <a:extLst>
                    <a:ext uri="{9D8B030D-6E8A-4147-A177-3AD203B41FA5}">
                      <a16:colId xmlns:a16="http://schemas.microsoft.com/office/drawing/2014/main" val="1231086023"/>
                    </a:ext>
                  </a:extLst>
                </a:gridCol>
                <a:gridCol w="84423">
                  <a:extLst>
                    <a:ext uri="{9D8B030D-6E8A-4147-A177-3AD203B41FA5}">
                      <a16:colId xmlns:a16="http://schemas.microsoft.com/office/drawing/2014/main" val="2453215748"/>
                    </a:ext>
                  </a:extLst>
                </a:gridCol>
                <a:gridCol w="84423">
                  <a:extLst>
                    <a:ext uri="{9D8B030D-6E8A-4147-A177-3AD203B41FA5}">
                      <a16:colId xmlns:a16="http://schemas.microsoft.com/office/drawing/2014/main" val="1804297043"/>
                    </a:ext>
                  </a:extLst>
                </a:gridCol>
                <a:gridCol w="84423">
                  <a:extLst>
                    <a:ext uri="{9D8B030D-6E8A-4147-A177-3AD203B41FA5}">
                      <a16:colId xmlns:a16="http://schemas.microsoft.com/office/drawing/2014/main" val="332862642"/>
                    </a:ext>
                  </a:extLst>
                </a:gridCol>
                <a:gridCol w="84423">
                  <a:extLst>
                    <a:ext uri="{9D8B030D-6E8A-4147-A177-3AD203B41FA5}">
                      <a16:colId xmlns:a16="http://schemas.microsoft.com/office/drawing/2014/main" val="1682775210"/>
                    </a:ext>
                  </a:extLst>
                </a:gridCol>
                <a:gridCol w="84423">
                  <a:extLst>
                    <a:ext uri="{9D8B030D-6E8A-4147-A177-3AD203B41FA5}">
                      <a16:colId xmlns:a16="http://schemas.microsoft.com/office/drawing/2014/main" val="2800109376"/>
                    </a:ext>
                  </a:extLst>
                </a:gridCol>
                <a:gridCol w="84423">
                  <a:extLst>
                    <a:ext uri="{9D8B030D-6E8A-4147-A177-3AD203B41FA5}">
                      <a16:colId xmlns:a16="http://schemas.microsoft.com/office/drawing/2014/main" val="1238913735"/>
                    </a:ext>
                  </a:extLst>
                </a:gridCol>
                <a:gridCol w="84423">
                  <a:extLst>
                    <a:ext uri="{9D8B030D-6E8A-4147-A177-3AD203B41FA5}">
                      <a16:colId xmlns:a16="http://schemas.microsoft.com/office/drawing/2014/main" val="1248255520"/>
                    </a:ext>
                  </a:extLst>
                </a:gridCol>
                <a:gridCol w="84423">
                  <a:extLst>
                    <a:ext uri="{9D8B030D-6E8A-4147-A177-3AD203B41FA5}">
                      <a16:colId xmlns:a16="http://schemas.microsoft.com/office/drawing/2014/main" val="3529241455"/>
                    </a:ext>
                  </a:extLst>
                </a:gridCol>
                <a:gridCol w="84423">
                  <a:extLst>
                    <a:ext uri="{9D8B030D-6E8A-4147-A177-3AD203B41FA5}">
                      <a16:colId xmlns:a16="http://schemas.microsoft.com/office/drawing/2014/main" val="3143946514"/>
                    </a:ext>
                  </a:extLst>
                </a:gridCol>
                <a:gridCol w="84423">
                  <a:extLst>
                    <a:ext uri="{9D8B030D-6E8A-4147-A177-3AD203B41FA5}">
                      <a16:colId xmlns:a16="http://schemas.microsoft.com/office/drawing/2014/main" val="2584603461"/>
                    </a:ext>
                  </a:extLst>
                </a:gridCol>
                <a:gridCol w="84423">
                  <a:extLst>
                    <a:ext uri="{9D8B030D-6E8A-4147-A177-3AD203B41FA5}">
                      <a16:colId xmlns:a16="http://schemas.microsoft.com/office/drawing/2014/main" val="1985229393"/>
                    </a:ext>
                  </a:extLst>
                </a:gridCol>
                <a:gridCol w="84423">
                  <a:extLst>
                    <a:ext uri="{9D8B030D-6E8A-4147-A177-3AD203B41FA5}">
                      <a16:colId xmlns:a16="http://schemas.microsoft.com/office/drawing/2014/main" val="2905566969"/>
                    </a:ext>
                  </a:extLst>
                </a:gridCol>
                <a:gridCol w="84423">
                  <a:extLst>
                    <a:ext uri="{9D8B030D-6E8A-4147-A177-3AD203B41FA5}">
                      <a16:colId xmlns:a16="http://schemas.microsoft.com/office/drawing/2014/main" val="2568728690"/>
                    </a:ext>
                  </a:extLst>
                </a:gridCol>
                <a:gridCol w="84423">
                  <a:extLst>
                    <a:ext uri="{9D8B030D-6E8A-4147-A177-3AD203B41FA5}">
                      <a16:colId xmlns:a16="http://schemas.microsoft.com/office/drawing/2014/main" val="3182501146"/>
                    </a:ext>
                  </a:extLst>
                </a:gridCol>
                <a:gridCol w="84423">
                  <a:extLst>
                    <a:ext uri="{9D8B030D-6E8A-4147-A177-3AD203B41FA5}">
                      <a16:colId xmlns:a16="http://schemas.microsoft.com/office/drawing/2014/main" val="3798991094"/>
                    </a:ext>
                  </a:extLst>
                </a:gridCol>
                <a:gridCol w="84423">
                  <a:extLst>
                    <a:ext uri="{9D8B030D-6E8A-4147-A177-3AD203B41FA5}">
                      <a16:colId xmlns:a16="http://schemas.microsoft.com/office/drawing/2014/main" val="1844784315"/>
                    </a:ext>
                  </a:extLst>
                </a:gridCol>
                <a:gridCol w="84423">
                  <a:extLst>
                    <a:ext uri="{9D8B030D-6E8A-4147-A177-3AD203B41FA5}">
                      <a16:colId xmlns:a16="http://schemas.microsoft.com/office/drawing/2014/main" val="4290720297"/>
                    </a:ext>
                  </a:extLst>
                </a:gridCol>
                <a:gridCol w="84423">
                  <a:extLst>
                    <a:ext uri="{9D8B030D-6E8A-4147-A177-3AD203B41FA5}">
                      <a16:colId xmlns:a16="http://schemas.microsoft.com/office/drawing/2014/main" val="3057132085"/>
                    </a:ext>
                  </a:extLst>
                </a:gridCol>
                <a:gridCol w="84423">
                  <a:extLst>
                    <a:ext uri="{9D8B030D-6E8A-4147-A177-3AD203B41FA5}">
                      <a16:colId xmlns:a16="http://schemas.microsoft.com/office/drawing/2014/main" val="1087276903"/>
                    </a:ext>
                  </a:extLst>
                </a:gridCol>
                <a:gridCol w="84423">
                  <a:extLst>
                    <a:ext uri="{9D8B030D-6E8A-4147-A177-3AD203B41FA5}">
                      <a16:colId xmlns:a16="http://schemas.microsoft.com/office/drawing/2014/main" val="2578851268"/>
                    </a:ext>
                  </a:extLst>
                </a:gridCol>
                <a:gridCol w="84423">
                  <a:extLst>
                    <a:ext uri="{9D8B030D-6E8A-4147-A177-3AD203B41FA5}">
                      <a16:colId xmlns:a16="http://schemas.microsoft.com/office/drawing/2014/main" val="3926233476"/>
                    </a:ext>
                  </a:extLst>
                </a:gridCol>
                <a:gridCol w="84423">
                  <a:extLst>
                    <a:ext uri="{9D8B030D-6E8A-4147-A177-3AD203B41FA5}">
                      <a16:colId xmlns:a16="http://schemas.microsoft.com/office/drawing/2014/main" val="2530616694"/>
                    </a:ext>
                  </a:extLst>
                </a:gridCol>
                <a:gridCol w="84423">
                  <a:extLst>
                    <a:ext uri="{9D8B030D-6E8A-4147-A177-3AD203B41FA5}">
                      <a16:colId xmlns:a16="http://schemas.microsoft.com/office/drawing/2014/main" val="1634412568"/>
                    </a:ext>
                  </a:extLst>
                </a:gridCol>
                <a:gridCol w="84423">
                  <a:extLst>
                    <a:ext uri="{9D8B030D-6E8A-4147-A177-3AD203B41FA5}">
                      <a16:colId xmlns:a16="http://schemas.microsoft.com/office/drawing/2014/main" val="4031392269"/>
                    </a:ext>
                  </a:extLst>
                </a:gridCol>
                <a:gridCol w="84423">
                  <a:extLst>
                    <a:ext uri="{9D8B030D-6E8A-4147-A177-3AD203B41FA5}">
                      <a16:colId xmlns:a16="http://schemas.microsoft.com/office/drawing/2014/main" val="3169879655"/>
                    </a:ext>
                  </a:extLst>
                </a:gridCol>
                <a:gridCol w="84423">
                  <a:extLst>
                    <a:ext uri="{9D8B030D-6E8A-4147-A177-3AD203B41FA5}">
                      <a16:colId xmlns:a16="http://schemas.microsoft.com/office/drawing/2014/main" val="3716977293"/>
                    </a:ext>
                  </a:extLst>
                </a:gridCol>
                <a:gridCol w="84423">
                  <a:extLst>
                    <a:ext uri="{9D8B030D-6E8A-4147-A177-3AD203B41FA5}">
                      <a16:colId xmlns:a16="http://schemas.microsoft.com/office/drawing/2014/main" val="892172988"/>
                    </a:ext>
                  </a:extLst>
                </a:gridCol>
                <a:gridCol w="84423">
                  <a:extLst>
                    <a:ext uri="{9D8B030D-6E8A-4147-A177-3AD203B41FA5}">
                      <a16:colId xmlns:a16="http://schemas.microsoft.com/office/drawing/2014/main" val="2069081483"/>
                    </a:ext>
                  </a:extLst>
                </a:gridCol>
                <a:gridCol w="84423">
                  <a:extLst>
                    <a:ext uri="{9D8B030D-6E8A-4147-A177-3AD203B41FA5}">
                      <a16:colId xmlns:a16="http://schemas.microsoft.com/office/drawing/2014/main" val="2606628931"/>
                    </a:ext>
                  </a:extLst>
                </a:gridCol>
                <a:gridCol w="84423">
                  <a:extLst>
                    <a:ext uri="{9D8B030D-6E8A-4147-A177-3AD203B41FA5}">
                      <a16:colId xmlns:a16="http://schemas.microsoft.com/office/drawing/2014/main" val="1443535598"/>
                    </a:ext>
                  </a:extLst>
                </a:gridCol>
                <a:gridCol w="84423">
                  <a:extLst>
                    <a:ext uri="{9D8B030D-6E8A-4147-A177-3AD203B41FA5}">
                      <a16:colId xmlns:a16="http://schemas.microsoft.com/office/drawing/2014/main" val="3075391930"/>
                    </a:ext>
                  </a:extLst>
                </a:gridCol>
                <a:gridCol w="84423">
                  <a:extLst>
                    <a:ext uri="{9D8B030D-6E8A-4147-A177-3AD203B41FA5}">
                      <a16:colId xmlns:a16="http://schemas.microsoft.com/office/drawing/2014/main" val="3908959433"/>
                    </a:ext>
                  </a:extLst>
                </a:gridCol>
                <a:gridCol w="84423">
                  <a:extLst>
                    <a:ext uri="{9D8B030D-6E8A-4147-A177-3AD203B41FA5}">
                      <a16:colId xmlns:a16="http://schemas.microsoft.com/office/drawing/2014/main" val="3993806705"/>
                    </a:ext>
                  </a:extLst>
                </a:gridCol>
                <a:gridCol w="84423">
                  <a:extLst>
                    <a:ext uri="{9D8B030D-6E8A-4147-A177-3AD203B41FA5}">
                      <a16:colId xmlns:a16="http://schemas.microsoft.com/office/drawing/2014/main" val="2396649956"/>
                    </a:ext>
                  </a:extLst>
                </a:gridCol>
                <a:gridCol w="84423">
                  <a:extLst>
                    <a:ext uri="{9D8B030D-6E8A-4147-A177-3AD203B41FA5}">
                      <a16:colId xmlns:a16="http://schemas.microsoft.com/office/drawing/2014/main" val="1902164207"/>
                    </a:ext>
                  </a:extLst>
                </a:gridCol>
                <a:gridCol w="84423">
                  <a:extLst>
                    <a:ext uri="{9D8B030D-6E8A-4147-A177-3AD203B41FA5}">
                      <a16:colId xmlns:a16="http://schemas.microsoft.com/office/drawing/2014/main" val="720586665"/>
                    </a:ext>
                  </a:extLst>
                </a:gridCol>
                <a:gridCol w="84423">
                  <a:extLst>
                    <a:ext uri="{9D8B030D-6E8A-4147-A177-3AD203B41FA5}">
                      <a16:colId xmlns:a16="http://schemas.microsoft.com/office/drawing/2014/main" val="2751310161"/>
                    </a:ext>
                  </a:extLst>
                </a:gridCol>
                <a:gridCol w="84423">
                  <a:extLst>
                    <a:ext uri="{9D8B030D-6E8A-4147-A177-3AD203B41FA5}">
                      <a16:colId xmlns:a16="http://schemas.microsoft.com/office/drawing/2014/main" val="1434397010"/>
                    </a:ext>
                  </a:extLst>
                </a:gridCol>
                <a:gridCol w="84423">
                  <a:extLst>
                    <a:ext uri="{9D8B030D-6E8A-4147-A177-3AD203B41FA5}">
                      <a16:colId xmlns:a16="http://schemas.microsoft.com/office/drawing/2014/main" val="468336087"/>
                    </a:ext>
                  </a:extLst>
                </a:gridCol>
                <a:gridCol w="84423">
                  <a:extLst>
                    <a:ext uri="{9D8B030D-6E8A-4147-A177-3AD203B41FA5}">
                      <a16:colId xmlns:a16="http://schemas.microsoft.com/office/drawing/2014/main" val="651114822"/>
                    </a:ext>
                  </a:extLst>
                </a:gridCol>
                <a:gridCol w="84423">
                  <a:extLst>
                    <a:ext uri="{9D8B030D-6E8A-4147-A177-3AD203B41FA5}">
                      <a16:colId xmlns:a16="http://schemas.microsoft.com/office/drawing/2014/main" val="383093745"/>
                    </a:ext>
                  </a:extLst>
                </a:gridCol>
                <a:gridCol w="84423">
                  <a:extLst>
                    <a:ext uri="{9D8B030D-6E8A-4147-A177-3AD203B41FA5}">
                      <a16:colId xmlns:a16="http://schemas.microsoft.com/office/drawing/2014/main" val="994340311"/>
                    </a:ext>
                  </a:extLst>
                </a:gridCol>
                <a:gridCol w="84423">
                  <a:extLst>
                    <a:ext uri="{9D8B030D-6E8A-4147-A177-3AD203B41FA5}">
                      <a16:colId xmlns:a16="http://schemas.microsoft.com/office/drawing/2014/main" val="2540422981"/>
                    </a:ext>
                  </a:extLst>
                </a:gridCol>
                <a:gridCol w="84423">
                  <a:extLst>
                    <a:ext uri="{9D8B030D-6E8A-4147-A177-3AD203B41FA5}">
                      <a16:colId xmlns:a16="http://schemas.microsoft.com/office/drawing/2014/main" val="2266538329"/>
                    </a:ext>
                  </a:extLst>
                </a:gridCol>
                <a:gridCol w="84423">
                  <a:extLst>
                    <a:ext uri="{9D8B030D-6E8A-4147-A177-3AD203B41FA5}">
                      <a16:colId xmlns:a16="http://schemas.microsoft.com/office/drawing/2014/main" val="4028728975"/>
                    </a:ext>
                  </a:extLst>
                </a:gridCol>
                <a:gridCol w="84423">
                  <a:extLst>
                    <a:ext uri="{9D8B030D-6E8A-4147-A177-3AD203B41FA5}">
                      <a16:colId xmlns:a16="http://schemas.microsoft.com/office/drawing/2014/main" val="1730360769"/>
                    </a:ext>
                  </a:extLst>
                </a:gridCol>
                <a:gridCol w="84423">
                  <a:extLst>
                    <a:ext uri="{9D8B030D-6E8A-4147-A177-3AD203B41FA5}">
                      <a16:colId xmlns:a16="http://schemas.microsoft.com/office/drawing/2014/main" val="2477348692"/>
                    </a:ext>
                  </a:extLst>
                </a:gridCol>
                <a:gridCol w="84423">
                  <a:extLst>
                    <a:ext uri="{9D8B030D-6E8A-4147-A177-3AD203B41FA5}">
                      <a16:colId xmlns:a16="http://schemas.microsoft.com/office/drawing/2014/main" val="3402356276"/>
                    </a:ext>
                  </a:extLst>
                </a:gridCol>
                <a:gridCol w="84423">
                  <a:extLst>
                    <a:ext uri="{9D8B030D-6E8A-4147-A177-3AD203B41FA5}">
                      <a16:colId xmlns:a16="http://schemas.microsoft.com/office/drawing/2014/main" val="3406349108"/>
                    </a:ext>
                  </a:extLst>
                </a:gridCol>
                <a:gridCol w="84423">
                  <a:extLst>
                    <a:ext uri="{9D8B030D-6E8A-4147-A177-3AD203B41FA5}">
                      <a16:colId xmlns:a16="http://schemas.microsoft.com/office/drawing/2014/main" val="678247022"/>
                    </a:ext>
                  </a:extLst>
                </a:gridCol>
                <a:gridCol w="84423">
                  <a:extLst>
                    <a:ext uri="{9D8B030D-6E8A-4147-A177-3AD203B41FA5}">
                      <a16:colId xmlns:a16="http://schemas.microsoft.com/office/drawing/2014/main" val="3589364537"/>
                    </a:ext>
                  </a:extLst>
                </a:gridCol>
                <a:gridCol w="84423">
                  <a:extLst>
                    <a:ext uri="{9D8B030D-6E8A-4147-A177-3AD203B41FA5}">
                      <a16:colId xmlns:a16="http://schemas.microsoft.com/office/drawing/2014/main" val="2253445493"/>
                    </a:ext>
                  </a:extLst>
                </a:gridCol>
                <a:gridCol w="84423">
                  <a:extLst>
                    <a:ext uri="{9D8B030D-6E8A-4147-A177-3AD203B41FA5}">
                      <a16:colId xmlns:a16="http://schemas.microsoft.com/office/drawing/2014/main" val="4830961"/>
                    </a:ext>
                  </a:extLst>
                </a:gridCol>
                <a:gridCol w="84423">
                  <a:extLst>
                    <a:ext uri="{9D8B030D-6E8A-4147-A177-3AD203B41FA5}">
                      <a16:colId xmlns:a16="http://schemas.microsoft.com/office/drawing/2014/main" val="3654299567"/>
                    </a:ext>
                  </a:extLst>
                </a:gridCol>
                <a:gridCol w="84423">
                  <a:extLst>
                    <a:ext uri="{9D8B030D-6E8A-4147-A177-3AD203B41FA5}">
                      <a16:colId xmlns:a16="http://schemas.microsoft.com/office/drawing/2014/main" val="3318819298"/>
                    </a:ext>
                  </a:extLst>
                </a:gridCol>
                <a:gridCol w="84423">
                  <a:extLst>
                    <a:ext uri="{9D8B030D-6E8A-4147-A177-3AD203B41FA5}">
                      <a16:colId xmlns:a16="http://schemas.microsoft.com/office/drawing/2014/main" val="2830083208"/>
                    </a:ext>
                  </a:extLst>
                </a:gridCol>
                <a:gridCol w="84423">
                  <a:extLst>
                    <a:ext uri="{9D8B030D-6E8A-4147-A177-3AD203B41FA5}">
                      <a16:colId xmlns:a16="http://schemas.microsoft.com/office/drawing/2014/main" val="2475707850"/>
                    </a:ext>
                  </a:extLst>
                </a:gridCol>
                <a:gridCol w="84423">
                  <a:extLst>
                    <a:ext uri="{9D8B030D-6E8A-4147-A177-3AD203B41FA5}">
                      <a16:colId xmlns:a16="http://schemas.microsoft.com/office/drawing/2014/main" val="546473909"/>
                    </a:ext>
                  </a:extLst>
                </a:gridCol>
                <a:gridCol w="84423">
                  <a:extLst>
                    <a:ext uri="{9D8B030D-6E8A-4147-A177-3AD203B41FA5}">
                      <a16:colId xmlns:a16="http://schemas.microsoft.com/office/drawing/2014/main" val="1882972867"/>
                    </a:ext>
                  </a:extLst>
                </a:gridCol>
                <a:gridCol w="84423">
                  <a:extLst>
                    <a:ext uri="{9D8B030D-6E8A-4147-A177-3AD203B41FA5}">
                      <a16:colId xmlns:a16="http://schemas.microsoft.com/office/drawing/2014/main" val="3038783474"/>
                    </a:ext>
                  </a:extLst>
                </a:gridCol>
                <a:gridCol w="84423">
                  <a:extLst>
                    <a:ext uri="{9D8B030D-6E8A-4147-A177-3AD203B41FA5}">
                      <a16:colId xmlns:a16="http://schemas.microsoft.com/office/drawing/2014/main" val="766599451"/>
                    </a:ext>
                  </a:extLst>
                </a:gridCol>
                <a:gridCol w="84423">
                  <a:extLst>
                    <a:ext uri="{9D8B030D-6E8A-4147-A177-3AD203B41FA5}">
                      <a16:colId xmlns:a16="http://schemas.microsoft.com/office/drawing/2014/main" val="4205070968"/>
                    </a:ext>
                  </a:extLst>
                </a:gridCol>
                <a:gridCol w="84423">
                  <a:extLst>
                    <a:ext uri="{9D8B030D-6E8A-4147-A177-3AD203B41FA5}">
                      <a16:colId xmlns:a16="http://schemas.microsoft.com/office/drawing/2014/main" val="3587634399"/>
                    </a:ext>
                  </a:extLst>
                </a:gridCol>
                <a:gridCol w="84423">
                  <a:extLst>
                    <a:ext uri="{9D8B030D-6E8A-4147-A177-3AD203B41FA5}">
                      <a16:colId xmlns:a16="http://schemas.microsoft.com/office/drawing/2014/main" val="1146287871"/>
                    </a:ext>
                  </a:extLst>
                </a:gridCol>
                <a:gridCol w="84423">
                  <a:extLst>
                    <a:ext uri="{9D8B030D-6E8A-4147-A177-3AD203B41FA5}">
                      <a16:colId xmlns:a16="http://schemas.microsoft.com/office/drawing/2014/main" val="850248992"/>
                    </a:ext>
                  </a:extLst>
                </a:gridCol>
                <a:gridCol w="84423">
                  <a:extLst>
                    <a:ext uri="{9D8B030D-6E8A-4147-A177-3AD203B41FA5}">
                      <a16:colId xmlns:a16="http://schemas.microsoft.com/office/drawing/2014/main" val="974341797"/>
                    </a:ext>
                  </a:extLst>
                </a:gridCol>
                <a:gridCol w="92191">
                  <a:extLst>
                    <a:ext uri="{9D8B030D-6E8A-4147-A177-3AD203B41FA5}">
                      <a16:colId xmlns:a16="http://schemas.microsoft.com/office/drawing/2014/main" val="58778625"/>
                    </a:ext>
                  </a:extLst>
                </a:gridCol>
                <a:gridCol w="76655">
                  <a:extLst>
                    <a:ext uri="{9D8B030D-6E8A-4147-A177-3AD203B41FA5}">
                      <a16:colId xmlns:a16="http://schemas.microsoft.com/office/drawing/2014/main" val="1331742124"/>
                    </a:ext>
                  </a:extLst>
                </a:gridCol>
                <a:gridCol w="84423">
                  <a:extLst>
                    <a:ext uri="{9D8B030D-6E8A-4147-A177-3AD203B41FA5}">
                      <a16:colId xmlns:a16="http://schemas.microsoft.com/office/drawing/2014/main" val="1481208091"/>
                    </a:ext>
                  </a:extLst>
                </a:gridCol>
              </a:tblGrid>
              <a:tr h="132198">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endParaRPr lang="ja-JP" altLang="en-US" sz="500" b="0" i="0" u="none" strike="noStrike">
                        <a:effectLst/>
                        <a:latin typeface="ＭＳ Ｐゴシック" panose="020B0600070205080204" pitchFamily="50" charset="-128"/>
                        <a:ea typeface="ＭＳ Ｐゴシック" panose="020B0600070205080204" pitchFamily="50" charset="-128"/>
                      </a:endParaRPr>
                    </a:p>
                  </a:txBody>
                  <a:tcPr marL="0" marR="0" marT="0"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5366549"/>
                  </a:ext>
                </a:extLst>
              </a:tr>
              <a:tr h="106145">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32605670"/>
                  </a:ext>
                </a:extLst>
              </a:tr>
              <a:tr h="164787">
                <a:tc gridSpan="77">
                  <a:txBody>
                    <a:bodyPr/>
                    <a:lstStyle/>
                    <a:p>
                      <a:pPr algn="ctr" fontAlgn="ctr"/>
                      <a:r>
                        <a:rPr lang="zh-TW" altLang="en-US" sz="1100" b="1" i="0" u="none" strike="noStrike" dirty="0">
                          <a:solidFill>
                            <a:srgbClr val="000000"/>
                          </a:solidFill>
                          <a:effectLst/>
                          <a:latin typeface="ＭＳ Ｐ明朝" panose="02020600040205080304" pitchFamily="18" charset="-128"/>
                          <a:ea typeface="ＭＳ Ｐ明朝" panose="02020600040205080304" pitchFamily="18" charset="-128"/>
                        </a:rPr>
                        <a:t>移動支援事業明細書</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578839605"/>
                  </a:ext>
                </a:extLst>
              </a:tr>
              <a:tr h="108165">
                <a:tc rowSpan="2" gridSpan="77">
                  <a:txBody>
                    <a:bodyPr/>
                    <a:lstStyle/>
                    <a:p>
                      <a:pPr algn="ctr" fontAlgn="ctr"/>
                      <a:r>
                        <a:rPr lang="ja-JP" altLang="en-US" sz="5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03481238"/>
                  </a:ext>
                </a:extLst>
              </a:tr>
              <a:tr h="108165">
                <a:tc gridSpan="77"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42173053"/>
                  </a:ext>
                </a:extLst>
              </a:tr>
              <a:tr h="106145">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93651441"/>
                  </a:ext>
                </a:extLst>
              </a:tr>
              <a:tr h="144218">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1">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市町村番号</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5">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令和</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月分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97283566"/>
                  </a:ext>
                </a:extLst>
              </a:tr>
              <a:tr h="144218">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1">
                  <a:txBody>
                    <a:bodyPr/>
                    <a:lstStyle/>
                    <a:p>
                      <a:pPr algn="ctr" fontAlgn="ctr"/>
                      <a:r>
                        <a:rPr lang="zh-CN" altLang="en-US" sz="500" b="0" i="0" u="none" strike="noStrike" dirty="0">
                          <a:solidFill>
                            <a:srgbClr val="000000"/>
                          </a:solidFill>
                          <a:effectLst/>
                          <a:latin typeface="ＭＳ Ｐ明朝" panose="02020600040205080304" pitchFamily="18" charset="-128"/>
                          <a:ea typeface="ＭＳ Ｐ明朝" panose="02020600040205080304" pitchFamily="18" charset="-128"/>
                        </a:rPr>
                        <a:t>助成自治体番号</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1942999"/>
                  </a:ext>
                </a:extLst>
              </a:tr>
              <a:tr h="144218">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11">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8"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請求事業者</a:t>
                      </a:r>
                    </a:p>
                  </a:txBody>
                  <a:tcPr marL="0" marR="0" marT="0"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8" hMerge="1">
                  <a:txBody>
                    <a:bodyPr/>
                    <a:lstStyle/>
                    <a:p>
                      <a:endParaRPr kumimoji="1" lang="ja-JP" altLang="en-US"/>
                    </a:p>
                  </a:txBody>
                  <a:tcPr/>
                </a:tc>
                <a:tc rowSpan="2" gridSpan="9">
                  <a:txBody>
                    <a:bodyPr/>
                    <a:lstStyle/>
                    <a:p>
                      <a:pPr algn="l"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指定事業所番号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gridSpan="3">
                  <a:txBody>
                    <a:bodyPr/>
                    <a:lstStyle/>
                    <a:p>
                      <a:pPr algn="ctr" fontAlgn="ctr"/>
                      <a:r>
                        <a:rPr lang="en-US" altLang="ja-JP" sz="10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35891892"/>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48162911"/>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3">
                  <a:txBody>
                    <a:bodyPr/>
                    <a:lstStyle/>
                    <a:p>
                      <a:pPr algn="dist"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受給者証番号</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rowSpan="5" gridSpan="9">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事業者及び</a:t>
                      </a:r>
                      <a:b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b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その事業所</a:t>
                      </a:r>
                      <a:b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b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の名称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4" gridSpan="30">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a:t>
                      </a:r>
                      <a:r>
                        <a:rPr lang="ja-JP" altLang="en-US" sz="900" b="1" i="0" u="none" strike="noStrike" dirty="0">
                          <a:solidFill>
                            <a:srgbClr val="0000FF"/>
                          </a:solidFill>
                          <a:effectLst/>
                          <a:latin typeface="ＭＳ Ｐ明朝" panose="02020600040205080304" pitchFamily="18" charset="-128"/>
                          <a:ea typeface="ＭＳ Ｐ明朝" panose="02020600040205080304" pitchFamily="18" charset="-128"/>
                        </a:rPr>
                        <a:t>株</a:t>
                      </a: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a:t>
                      </a:r>
                      <a:r>
                        <a:rPr lang="ja-JP" altLang="en-US" sz="900" b="1" i="0" u="none" strike="noStrike" dirty="0">
                          <a:solidFill>
                            <a:srgbClr val="0000FF"/>
                          </a:solidFill>
                          <a:effectLst/>
                          <a:latin typeface="ＭＳ Ｐ明朝" panose="02020600040205080304" pitchFamily="18" charset="-128"/>
                          <a:ea typeface="ＭＳ Ｐ明朝" panose="02020600040205080304" pitchFamily="18" charset="-128"/>
                        </a:rPr>
                        <a:t>品川ヘルパーステーション</a:t>
                      </a:r>
                      <a:br>
                        <a:rPr lang="ja-JP" altLang="en-US" sz="900" b="1" i="0" u="none" strike="noStrike" dirty="0">
                          <a:solidFill>
                            <a:srgbClr val="0000FF"/>
                          </a:solidFill>
                          <a:effectLst/>
                          <a:latin typeface="ＭＳ Ｐ明朝" panose="02020600040205080304" pitchFamily="18" charset="-128"/>
                          <a:ea typeface="ＭＳ Ｐ明朝" panose="02020600040205080304" pitchFamily="18" charset="-128"/>
                        </a:rPr>
                      </a:br>
                      <a:r>
                        <a:rPr lang="ja-JP" altLang="en-US" sz="900" b="1" i="0" u="none" strike="noStrike" dirty="0">
                          <a:solidFill>
                            <a:srgbClr val="0000FF"/>
                          </a:solidFill>
                          <a:effectLst/>
                          <a:latin typeface="ＭＳ Ｐ明朝" panose="02020600040205080304" pitchFamily="18" charset="-128"/>
                          <a:ea typeface="ＭＳ Ｐ明朝" panose="02020600040205080304" pitchFamily="18" charset="-128"/>
                        </a:rPr>
                        <a:t>○○○事業所</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8692731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26764732"/>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3">
                  <a:txBody>
                    <a:bodyPr/>
                    <a:lstStyle/>
                    <a:p>
                      <a:pPr algn="dist"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支給決定障害者等</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0">
                  <a:txBody>
                    <a:bodyPr/>
                    <a:lstStyle/>
                    <a:p>
                      <a:pPr algn="ctr" fontAlgn="ctr"/>
                      <a:r>
                        <a:rPr lang="ja-JP" altLang="en-US" sz="1050" b="1" i="0" u="none" strike="noStrike" dirty="0">
                          <a:solidFill>
                            <a:srgbClr val="0000FF"/>
                          </a:solidFill>
                          <a:effectLst/>
                          <a:latin typeface="ＭＳ Ｐ明朝" panose="02020600040205080304" pitchFamily="18" charset="-128"/>
                          <a:ea typeface="ＭＳ Ｐ明朝" panose="02020600040205080304" pitchFamily="18" charset="-128"/>
                        </a:rPr>
                        <a:t>品川　父郎</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90534270"/>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3">
                  <a:txBody>
                    <a:bodyPr/>
                    <a:lstStyle/>
                    <a:p>
                      <a:pPr algn="dist"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氏名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9148552"/>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3">
                  <a:txBody>
                    <a:bodyPr/>
                    <a:lstStyle/>
                    <a:p>
                      <a:pPr algn="dist"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支給決定に係る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0">
                  <a:txBody>
                    <a:bodyPr/>
                    <a:lstStyle/>
                    <a:p>
                      <a:pPr algn="ctr" fontAlgn="ctr"/>
                      <a:r>
                        <a:rPr lang="ja-JP" altLang="en-US" sz="1050" b="1" i="0" u="none" strike="noStrike" dirty="0">
                          <a:solidFill>
                            <a:srgbClr val="0000FF"/>
                          </a:solidFill>
                          <a:effectLst/>
                          <a:latin typeface="ＭＳ Ｐ明朝" panose="02020600040205080304" pitchFamily="18" charset="-128"/>
                          <a:ea typeface="ＭＳ Ｐ明朝" panose="02020600040205080304" pitchFamily="18" charset="-128"/>
                        </a:rPr>
                        <a:t>品川　太郎</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9">
                  <a:txBody>
                    <a:bodyPr/>
                    <a:lstStyle/>
                    <a:p>
                      <a:pPr algn="ctr" fontAlgn="ctr"/>
                      <a:r>
                        <a:rPr lang="ja-JP" altLang="en-US" sz="900" b="0" i="0" u="none" strike="noStrike">
                          <a:solidFill>
                            <a:srgbClr val="000000"/>
                          </a:solidFill>
                          <a:effectLst/>
                          <a:latin typeface="ＭＳ Ｐ明朝" panose="02020600040205080304" pitchFamily="18" charset="-128"/>
                          <a:ea typeface="ＭＳ Ｐ明朝" panose="02020600040205080304" pitchFamily="18" charset="-128"/>
                        </a:rPr>
                        <a:t>地域区分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1">
                  <a:txBody>
                    <a:bodyPr/>
                    <a:lstStyle/>
                    <a:p>
                      <a:pPr algn="ctr" fontAlgn="ctr"/>
                      <a:r>
                        <a:rPr lang="ja-JP" altLang="en-US" sz="900" b="1" i="0" u="none" strike="noStrike" dirty="0">
                          <a:solidFill>
                            <a:srgbClr val="0000FF"/>
                          </a:solidFill>
                          <a:effectLst/>
                          <a:latin typeface="ＭＳ Ｐ明朝" panose="02020600040205080304" pitchFamily="18" charset="-128"/>
                          <a:ea typeface="ＭＳ Ｐ明朝" panose="02020600040205080304" pitchFamily="18" charset="-128"/>
                        </a:rPr>
                        <a:t>１級地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701306014"/>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3">
                  <a:txBody>
                    <a:bodyPr/>
                    <a:lstStyle/>
                    <a:p>
                      <a:pPr algn="dist"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障害児氏名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52114484"/>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825512834"/>
                  </a:ext>
                </a:extLst>
              </a:tr>
              <a:tr h="144218">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17">
                  <a:txBody>
                    <a:bodyPr/>
                    <a:lstStyle/>
                    <a:p>
                      <a:pPr algn="ctr" fontAlgn="ctr"/>
                      <a:r>
                        <a:rPr lang="zh-TW" altLang="en-US" sz="800" b="0" i="0" u="none" strike="noStrike" dirty="0">
                          <a:solidFill>
                            <a:srgbClr val="000000"/>
                          </a:solidFill>
                          <a:effectLst/>
                          <a:latin typeface="ＭＳ Ｐ明朝" panose="02020600040205080304" pitchFamily="18" charset="-128"/>
                          <a:ea typeface="ＭＳ Ｐ明朝" panose="02020600040205080304" pitchFamily="18" charset="-128"/>
                        </a:rPr>
                        <a:t>利用者負担上限月額　①</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84919034"/>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45988184"/>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vert="eaVert"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5189983"/>
                  </a:ext>
                </a:extLst>
              </a:tr>
              <a:tr h="173060">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5">
                  <a:txBody>
                    <a:bodyPr/>
                    <a:lstStyle/>
                    <a:p>
                      <a:pPr algn="ctr" fontAlgn="ctr"/>
                      <a:r>
                        <a:rPr lang="ja-JP" altLang="en-US" sz="300" b="0" i="0" u="none" strike="noStrike">
                          <a:solidFill>
                            <a:srgbClr val="000000"/>
                          </a:solidFill>
                          <a:effectLst/>
                          <a:latin typeface="ＭＳ Ｐ明朝" panose="02020600040205080304" pitchFamily="18" charset="-128"/>
                          <a:ea typeface="ＭＳ Ｐ明朝" panose="02020600040205080304" pitchFamily="18" charset="-128"/>
                        </a:rPr>
                        <a:t>サービス</a:t>
                      </a:r>
                      <a:br>
                        <a:rPr lang="ja-JP" altLang="en-US" sz="300" b="0" i="0" u="none" strike="noStrike">
                          <a:solidFill>
                            <a:srgbClr val="000000"/>
                          </a:solidFill>
                          <a:effectLst/>
                          <a:latin typeface="ＭＳ Ｐ明朝" panose="02020600040205080304" pitchFamily="18" charset="-128"/>
                          <a:ea typeface="ＭＳ Ｐ明朝" panose="02020600040205080304" pitchFamily="18" charset="-128"/>
                        </a:rPr>
                      </a:br>
                      <a:r>
                        <a:rPr lang="ja-JP" altLang="en-US" sz="300" b="0" i="0" u="none" strike="noStrike">
                          <a:solidFill>
                            <a:srgbClr val="000000"/>
                          </a:solidFill>
                          <a:effectLst/>
                          <a:latin typeface="ＭＳ Ｐ明朝" panose="02020600040205080304" pitchFamily="18" charset="-128"/>
                          <a:ea typeface="ＭＳ Ｐ明朝" panose="02020600040205080304" pitchFamily="18" charset="-128"/>
                        </a:rPr>
                        <a:t>種別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4">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開始年月日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令和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4">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終了年月日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令和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4">
                  <a:txBody>
                    <a:bodyPr/>
                    <a:lstStyle/>
                    <a:p>
                      <a:pPr algn="ctr" fontAlgn="ctr"/>
                      <a:r>
                        <a:rPr lang="ja-JP" altLang="en-US" sz="400" b="0" i="0" u="none" strike="noStrike" dirty="0">
                          <a:solidFill>
                            <a:srgbClr val="000000"/>
                          </a:solidFill>
                          <a:effectLst/>
                          <a:latin typeface="ＭＳ Ｐ明朝" panose="02020600040205080304" pitchFamily="18" charset="-128"/>
                          <a:ea typeface="ＭＳ Ｐ明朝" panose="02020600040205080304" pitchFamily="18" charset="-128"/>
                        </a:rPr>
                        <a:t>利用日数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4">
                  <a:txBody>
                    <a:bodyPr/>
                    <a:lstStyle/>
                    <a:p>
                      <a:pPr algn="ctr" fontAlgn="ctr"/>
                      <a:r>
                        <a:rPr lang="ja-JP" altLang="en-US" sz="300" b="0" i="0" u="none" strike="noStrike">
                          <a:solidFill>
                            <a:srgbClr val="000000"/>
                          </a:solidFill>
                          <a:effectLst/>
                          <a:latin typeface="ＭＳ Ｐ明朝" panose="02020600040205080304" pitchFamily="18" charset="-128"/>
                          <a:ea typeface="ＭＳ Ｐ明朝" panose="02020600040205080304" pitchFamily="18" charset="-128"/>
                        </a:rPr>
                        <a:t>入院日数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4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0005256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86700600"/>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15" gridSpan="2">
                  <a:txBody>
                    <a:bodyPr/>
                    <a:lstStyle/>
                    <a:p>
                      <a:pPr algn="ctr"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給付費明細欄</a:t>
                      </a: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15" hMerge="1">
                  <a:txBody>
                    <a:bodyPr/>
                    <a:lstStyle/>
                    <a:p>
                      <a:endParaRPr kumimoji="1" lang="ja-JP" altLang="en-US"/>
                    </a:p>
                  </a:txBody>
                  <a:tcPr/>
                </a:tc>
                <a:tc gridSpan="17">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サービス内容</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サービスコード</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回数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短時間</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サービス単位数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摘要</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49594571"/>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移支身無日中１．０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dirty="0">
                          <a:solidFill>
                            <a:srgbClr val="0000FF"/>
                          </a:solidFill>
                          <a:effectLst/>
                          <a:latin typeface="ＭＳ Ｐゴシック" panose="020B0600070205080204" pitchFamily="50" charset="-128"/>
                          <a:ea typeface="ＭＳ Ｐゴシック" panose="020B0600070205080204" pitchFamily="50" charset="-128"/>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rPr>
                        <a:t>490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470388634"/>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rowSpan="2"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移支身無日中２．０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gridSpan="8">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343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5">
                  <a:txBody>
                    <a:bodyPr/>
                    <a:lstStyle/>
                    <a:p>
                      <a:pPr algn="ctr" fontAlgn="ctr"/>
                      <a:r>
                        <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10">
                  <a:txBody>
                    <a:bodyPr/>
                    <a:lstStyle/>
                    <a:p>
                      <a:pPr algn="ctr" fontAlgn="ctr"/>
                      <a:r>
                        <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rPr>
                        <a:t>343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17">
                  <a:txBody>
                    <a:bodyPr/>
                    <a:lstStyle/>
                    <a:p>
                      <a:pPr algn="ct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2</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人介護</a:t>
                      </a: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rowSpan="2">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72394457"/>
                  </a:ext>
                </a:extLst>
              </a:tr>
              <a:tr h="61372">
                <a:tc rowSpan="2">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rowSpan="2">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vMerge="1">
                  <a:txBody>
                    <a:bodyPr/>
                    <a:lstStyle/>
                    <a:p>
                      <a:pPr algn="l" fontAlgn="ctr"/>
                      <a:endPar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2"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2"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2"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2"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2" vMerge="1">
                  <a:txBody>
                    <a:bodyPr/>
                    <a:lstStyle/>
                    <a:p>
                      <a:pPr algn="ctr" fontAlgn="ctr"/>
                      <a:endPar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gridSpan="8" vMerge="1">
                  <a:txBody>
                    <a:bodyPr/>
                    <a:lstStyle/>
                    <a:p>
                      <a:pPr algn="ctr" fontAlgn="ctr"/>
                      <a:endPar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pPr algn="ctr" fontAlgn="ctr"/>
                      <a:endParaRPr lang="en-US" altLang="ja-JP" sz="900" b="1" i="0" u="none" strike="noStrike">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pPr algn="ctr" fontAlgn="ctr"/>
                      <a:endPar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pPr algn="ctr" fontAlgn="ctr"/>
                      <a:endPar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7" vMerge="1">
                  <a:txBody>
                    <a:bodyPr/>
                    <a:lstStyle/>
                    <a:p>
                      <a:pPr algn="ctr" fontAlgn="ctr"/>
                      <a:endParaRPr lang="ja-JP" altLang="en-US" sz="9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65063098"/>
                  </a:ext>
                </a:extLst>
              </a:tr>
              <a:tr h="134826">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移支身無日中５．０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757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rPr>
                        <a:t>757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グループ支援</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11120080"/>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移支身無早朝２．０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429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rPr>
                        <a:t>429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28532969"/>
                  </a:ext>
                </a:extLst>
              </a:tr>
              <a:tr h="134826">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移支身無日中増９．０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1242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a:solidFill>
                            <a:srgbClr val="0000FF"/>
                          </a:solidFill>
                          <a:effectLst/>
                          <a:latin typeface="ＭＳ Ｐゴシック" panose="020B0600070205080204" pitchFamily="50" charset="-128"/>
                          <a:ea typeface="ＭＳ Ｐゴシック" panose="020B0600070205080204" pitchFamily="50" charset="-128"/>
                        </a:rPr>
                        <a:t>1242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24214911"/>
                  </a:ext>
                </a:extLst>
              </a:tr>
              <a:tr h="230747">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移支身無日中１．０</a:t>
                      </a:r>
                      <a:r>
                        <a:rPr lang="en-US" altLang="zh-TW" sz="900" b="0" i="0" u="none" strike="noStrike" dirty="0">
                          <a:solidFill>
                            <a:srgbClr val="000000"/>
                          </a:solidFill>
                          <a:effectLst/>
                          <a:latin typeface="ＭＳ Ｐ明朝" panose="02020600040205080304" pitchFamily="18" charset="-128"/>
                          <a:ea typeface="ＭＳ Ｐ明朝" panose="02020600040205080304" pitchFamily="18" charset="-128"/>
                        </a:rPr>
                        <a:t>+</a:t>
                      </a: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夜間０．５</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294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dirty="0">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a:solidFill>
                            <a:srgbClr val="0000FF"/>
                          </a:solidFill>
                          <a:effectLst/>
                          <a:latin typeface="ＭＳ Ｐゴシック" panose="020B0600070205080204" pitchFamily="50" charset="-128"/>
                          <a:ea typeface="ＭＳ Ｐゴシック" panose="020B0600070205080204" pitchFamily="50" charset="-128"/>
                        </a:rPr>
                        <a:t>294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593833039"/>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l"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移支身無日夜間増１．５</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259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9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900" b="1" i="0" u="none" strike="noStrike" dirty="0">
                          <a:solidFill>
                            <a:srgbClr val="0000FF"/>
                          </a:solidFill>
                          <a:effectLst/>
                          <a:latin typeface="ＭＳ Ｐゴシック" panose="020B0600070205080204" pitchFamily="50" charset="-128"/>
                          <a:ea typeface="ＭＳ Ｐゴシック" panose="020B0600070205080204" pitchFamily="50" charset="-128"/>
                        </a:rPr>
                        <a:t>259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01924405"/>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dirty="0">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21830852"/>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84445551"/>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5244649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58382108"/>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8972546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1" i="0" u="none" strike="noStrike">
                          <a:solidFill>
                            <a:srgbClr val="0000FF"/>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7">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24631695"/>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87859987"/>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15" gridSpan="2">
                  <a:txBody>
                    <a:bodyPr/>
                    <a:lstStyle/>
                    <a:p>
                      <a:pPr algn="ctr" fontAlgn="ctr"/>
                      <a:r>
                        <a:rPr lang="zh-TW" altLang="en-US" sz="900" b="0" i="0" u="none" strike="noStrike" dirty="0">
                          <a:solidFill>
                            <a:srgbClr val="000000"/>
                          </a:solidFill>
                          <a:effectLst/>
                          <a:latin typeface="ＭＳ Ｐ明朝" panose="02020600040205080304" pitchFamily="18" charset="-128"/>
                          <a:ea typeface="ＭＳ Ｐ明朝" panose="02020600040205080304" pitchFamily="18" charset="-128"/>
                        </a:rPr>
                        <a:t>請求額集計欄</a:t>
                      </a: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15"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サービス種類</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個別支援</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グループ支援</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1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合計</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28071940"/>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サービス利用日数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807258815"/>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給付単位数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0204334"/>
                  </a:ext>
                </a:extLst>
              </a:tr>
              <a:tr h="239691">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単位数単価</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円</a:t>
                      </a: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円</a:t>
                      </a: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円</a:t>
                      </a: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円</a:t>
                      </a: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単位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45342248"/>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費用負担額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45217621"/>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費用負担額</a:t>
                      </a: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×0.75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2F2F2"/>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58570189"/>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総費用額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a:txBody>
                    <a:bodyPr/>
                    <a:lstStyle/>
                    <a:p>
                      <a:pPr algn="l" fontAlgn="ctr"/>
                      <a:r>
                        <a:rPr lang="ja-JP" altLang="en-US" sz="5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2320084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給付率</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6">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／１００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6">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／１００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6">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／１００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6">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／１００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08535997"/>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rowSpan="2" gridSpan="5">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給付率に</a:t>
                      </a:r>
                      <a:b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b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基づく</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8">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請求額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8992156"/>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a:txBody>
                    <a:bodyPr/>
                    <a:lstStyle/>
                    <a:p>
                      <a:pPr algn="l" fontAlgn="ctr"/>
                      <a:r>
                        <a:rPr lang="zh-TW" altLang="en-US" sz="800" b="0" i="0" u="none" strike="noStrike" dirty="0">
                          <a:solidFill>
                            <a:srgbClr val="000000"/>
                          </a:solidFill>
                          <a:effectLst/>
                          <a:latin typeface="ＭＳ Ｐ明朝" panose="02020600040205080304" pitchFamily="18" charset="-128"/>
                          <a:ea typeface="ＭＳ Ｐ明朝" panose="02020600040205080304" pitchFamily="18" charset="-128"/>
                        </a:rPr>
                        <a:t>利用者負担額②</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5564961"/>
                  </a:ext>
                </a:extLst>
              </a:tr>
              <a:tr h="2692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上限月額調整</a:t>
                      </a:r>
                      <a:r>
                        <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rPr>
                        <a:t>(①②</a:t>
                      </a:r>
                      <a:r>
                        <a:rPr lang="ja-JP" altLang="en-US" sz="800" b="0" i="0" u="none" strike="noStrike" dirty="0">
                          <a:solidFill>
                            <a:srgbClr val="000000"/>
                          </a:solidFill>
                          <a:effectLst/>
                          <a:latin typeface="ＭＳ Ｐ明朝" panose="02020600040205080304" pitchFamily="18" charset="-128"/>
                          <a:ea typeface="ＭＳ Ｐ明朝" panose="02020600040205080304" pitchFamily="18" charset="-128"/>
                        </a:rPr>
                        <a:t>の内少ない数</a:t>
                      </a:r>
                      <a:r>
                        <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0"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62053326"/>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zh-TW" altLang="en-US" sz="800" b="0" i="0" u="none" strike="noStrike">
                          <a:solidFill>
                            <a:srgbClr val="000000"/>
                          </a:solidFill>
                          <a:effectLst/>
                          <a:latin typeface="ＭＳ Ｐ明朝" panose="02020600040205080304" pitchFamily="18" charset="-128"/>
                          <a:ea typeface="ＭＳ Ｐ明朝" panose="02020600040205080304" pitchFamily="18" charset="-128"/>
                        </a:rPr>
                        <a:t>決定利用者負担額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l" fontAlgn="ctr"/>
                      <a:endParaRPr lang="ja-JP" altLang="en-US" sz="5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23377057"/>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rowSpan="2" gridSpan="5">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請求額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給付費</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smtClean="0">
                          <a:solidFill>
                            <a:srgbClr val="0000FF"/>
                          </a:solidFill>
                          <a:effectLst/>
                          <a:latin typeface="ＭＳ Ｐ明朝" panose="02020600040205080304" pitchFamily="18" charset="-128"/>
                          <a:ea typeface="ＭＳ Ｐ明朝" panose="02020600040205080304" pitchFamily="18" charset="-128"/>
                        </a:rPr>
                        <a:t>8</a:t>
                      </a:r>
                      <a:endPar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smtClean="0">
                          <a:solidFill>
                            <a:srgbClr val="0000FF"/>
                          </a:solidFill>
                          <a:effectLst/>
                          <a:latin typeface="ＭＳ Ｐ明朝" panose="02020600040205080304" pitchFamily="18" charset="-128"/>
                          <a:ea typeface="ＭＳ Ｐ明朝" panose="02020600040205080304" pitchFamily="18" charset="-128"/>
                        </a:rPr>
                        <a:t>5</a:t>
                      </a:r>
                      <a:endPar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smtClean="0">
                          <a:solidFill>
                            <a:srgbClr val="0000FF"/>
                          </a:solidFill>
                          <a:effectLst/>
                          <a:latin typeface="ＭＳ Ｐ明朝" panose="02020600040205080304" pitchFamily="18" charset="-128"/>
                          <a:ea typeface="ＭＳ Ｐ明朝" panose="02020600040205080304" pitchFamily="18" charset="-128"/>
                        </a:rPr>
                        <a:t>6</a:t>
                      </a:r>
                      <a:endPar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smtClean="0">
                          <a:solidFill>
                            <a:srgbClr val="0000FF"/>
                          </a:solidFill>
                          <a:effectLst/>
                          <a:latin typeface="ＭＳ Ｐ明朝" panose="02020600040205080304" pitchFamily="18" charset="-128"/>
                          <a:ea typeface="ＭＳ Ｐ明朝" panose="02020600040205080304" pitchFamily="18" charset="-128"/>
                        </a:rPr>
                        <a:t>5</a:t>
                      </a:r>
                      <a:endPar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en-US" altLang="ja-JP" sz="800" b="1" i="0" u="none" strike="noStrike" dirty="0" smtClean="0">
                          <a:solidFill>
                            <a:srgbClr val="0000FF"/>
                          </a:solidFill>
                          <a:effectLst/>
                          <a:latin typeface="ＭＳ Ｐ明朝" panose="02020600040205080304" pitchFamily="18" charset="-128"/>
                          <a:ea typeface="ＭＳ Ｐ明朝" panose="02020600040205080304" pitchFamily="18" charset="-128"/>
                        </a:rPr>
                        <a:t>8</a:t>
                      </a:r>
                      <a:endPar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33701721"/>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明朝" panose="02020600040205080304" pitchFamily="18" charset="-128"/>
                          <a:ea typeface="ＭＳ Ｐ明朝" panose="02020600040205080304" pitchFamily="18" charset="-128"/>
                        </a:rPr>
                        <a:t>特別対策費</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57681465"/>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gridSpan="13">
                  <a:txBody>
                    <a:bodyPr/>
                    <a:lstStyle/>
                    <a:p>
                      <a:pPr algn="ctr" fontAlgn="ctr"/>
                      <a:r>
                        <a:rPr lang="zh-TW" altLang="en-US" sz="800" b="0" i="0" u="none" strike="noStrike" dirty="0">
                          <a:solidFill>
                            <a:srgbClr val="000000"/>
                          </a:solidFill>
                          <a:effectLst/>
                          <a:latin typeface="ＭＳ Ｐ明朝" panose="02020600040205080304" pitchFamily="18" charset="-128"/>
                          <a:ea typeface="ＭＳ Ｐ明朝" panose="02020600040205080304" pitchFamily="18" charset="-128"/>
                        </a:rPr>
                        <a:t>自治体助成分請求額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0000FF"/>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a:solidFill>
                            <a:srgbClr val="0000FF"/>
                          </a:solidFill>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fontAlgn="ctr"/>
                      <a:r>
                        <a:rPr lang="en-US" altLang="ja-JP" sz="800" b="1" i="0" u="none" strike="noStrike" dirty="0">
                          <a:solidFill>
                            <a:srgbClr val="0000FF"/>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54158485"/>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07444738"/>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rowSpan="2" gridSpan="15">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8">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ja-JP" altLang="en-US" sz="6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10">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64522271"/>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1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枚中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0" i="0" u="none" strike="noStrike">
                          <a:solidFill>
                            <a:srgbClr val="000000"/>
                          </a:solidFill>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枚目</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56071464"/>
                  </a:ext>
                </a:extLst>
              </a:tr>
              <a:tr h="134604">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4312354"/>
                  </a:ext>
                </a:extLst>
              </a:tr>
            </a:tbl>
          </a:graphicData>
        </a:graphic>
      </p:graphicFrame>
      <p:sp>
        <p:nvSpPr>
          <p:cNvPr id="5" name="角丸四角形吹き出し 4"/>
          <p:cNvSpPr/>
          <p:nvPr/>
        </p:nvSpPr>
        <p:spPr>
          <a:xfrm>
            <a:off x="1916832" y="807810"/>
            <a:ext cx="2880320" cy="243629"/>
          </a:xfrm>
          <a:prstGeom prst="wedgeRoundRectCallout">
            <a:avLst>
              <a:gd name="adj1" fmla="val 38029"/>
              <a:gd name="adj2" fmla="val 15345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t>サービス月</a:t>
            </a:r>
            <a:r>
              <a:rPr kumimoji="1" lang="ja-JP" altLang="en-US" sz="1050" dirty="0" smtClean="0"/>
              <a:t>・事業者・地域区分の記載があるか</a:t>
            </a:r>
            <a:endParaRPr kumimoji="1" lang="ja-JP" altLang="en-US" sz="1050" dirty="0"/>
          </a:p>
        </p:txBody>
      </p:sp>
      <p:sp>
        <p:nvSpPr>
          <p:cNvPr id="3" name="テキスト ボックス 1"/>
          <p:cNvSpPr txBox="1"/>
          <p:nvPr/>
        </p:nvSpPr>
        <p:spPr>
          <a:xfrm>
            <a:off x="2708920" y="88439"/>
            <a:ext cx="2376705" cy="4510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1" dirty="0">
                <a:latin typeface="HGP創英角ﾎﾟｯﾌﾟ体" panose="040B0A00000000000000" pitchFamily="50" charset="-128"/>
                <a:ea typeface="HGP創英角ﾎﾟｯﾌﾟ体" panose="040B0A00000000000000" pitchFamily="50" charset="-128"/>
              </a:rPr>
              <a:t>≪記入例≫</a:t>
            </a:r>
          </a:p>
        </p:txBody>
      </p:sp>
      <p:sp>
        <p:nvSpPr>
          <p:cNvPr id="4" name="線吹き出し 1 (枠付き) 3"/>
          <p:cNvSpPr/>
          <p:nvPr/>
        </p:nvSpPr>
        <p:spPr>
          <a:xfrm>
            <a:off x="168757" y="3043366"/>
            <a:ext cx="6500601" cy="360040"/>
          </a:xfrm>
          <a:prstGeom prst="borderCallout1">
            <a:avLst>
              <a:gd name="adj1" fmla="val 99727"/>
              <a:gd name="adj2" fmla="val 77365"/>
              <a:gd name="adj3" fmla="val 194481"/>
              <a:gd name="adj4" fmla="val 7418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正しいコード・単位数が入力されているか</a:t>
            </a:r>
            <a:endParaRPr kumimoji="1" lang="en-US" altLang="ja-JP" sz="1050" dirty="0" smtClean="0"/>
          </a:p>
          <a:p>
            <a:pPr algn="ctr"/>
            <a:r>
              <a:rPr kumimoji="1" lang="ja-JP" altLang="en-US" sz="1050" dirty="0" smtClean="0"/>
              <a:t>短時間加算対象の場合は“○”があるか、サービス単位数は加算分が計算されているか</a:t>
            </a:r>
            <a:endParaRPr kumimoji="1" lang="en-US" altLang="ja-JP" sz="1050" dirty="0" smtClean="0"/>
          </a:p>
        </p:txBody>
      </p:sp>
      <p:sp>
        <p:nvSpPr>
          <p:cNvPr id="6" name="円/楕円 10"/>
          <p:cNvSpPr/>
          <p:nvPr/>
        </p:nvSpPr>
        <p:spPr>
          <a:xfrm>
            <a:off x="1412775" y="1554715"/>
            <a:ext cx="1722914" cy="951743"/>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円/楕円 10"/>
          <p:cNvSpPr/>
          <p:nvPr/>
        </p:nvSpPr>
        <p:spPr>
          <a:xfrm>
            <a:off x="1472689" y="2596374"/>
            <a:ext cx="1440160" cy="377806"/>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円/楕円 10"/>
          <p:cNvSpPr/>
          <p:nvPr/>
        </p:nvSpPr>
        <p:spPr>
          <a:xfrm>
            <a:off x="4147425" y="662231"/>
            <a:ext cx="2662856" cy="200697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角丸四角形吹き出し 8"/>
          <p:cNvSpPr/>
          <p:nvPr/>
        </p:nvSpPr>
        <p:spPr>
          <a:xfrm>
            <a:off x="3013810" y="2757440"/>
            <a:ext cx="2448272" cy="216024"/>
          </a:xfrm>
          <a:prstGeom prst="wedgeRoundRectCallout">
            <a:avLst>
              <a:gd name="adj1" fmla="val -56921"/>
              <a:gd name="adj2" fmla="val 2731"/>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利用者負担上限月額の記載があるか</a:t>
            </a:r>
            <a:endParaRPr kumimoji="1" lang="ja-JP" altLang="en-US" sz="1050" dirty="0"/>
          </a:p>
        </p:txBody>
      </p:sp>
      <p:sp>
        <p:nvSpPr>
          <p:cNvPr id="10" name="線吹き出し 1 (枠付き) 9"/>
          <p:cNvSpPr/>
          <p:nvPr/>
        </p:nvSpPr>
        <p:spPr>
          <a:xfrm>
            <a:off x="4976135" y="4491705"/>
            <a:ext cx="1693223" cy="451174"/>
          </a:xfrm>
          <a:prstGeom prst="borderCallout1">
            <a:avLst>
              <a:gd name="adj1" fmla="val 71962"/>
              <a:gd name="adj2" fmla="val 363"/>
              <a:gd name="adj3" fmla="val 26679"/>
              <a:gd name="adj4" fmla="val -201"/>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グループ支援や</a:t>
            </a:r>
            <a:r>
              <a:rPr kumimoji="1" lang="en-US" altLang="ja-JP" sz="1000" dirty="0" smtClean="0"/>
              <a:t>2</a:t>
            </a:r>
            <a:r>
              <a:rPr kumimoji="1" lang="ja-JP" altLang="en-US" sz="1000" dirty="0" smtClean="0"/>
              <a:t>人介護の場合はその記載があるか</a:t>
            </a:r>
            <a:endParaRPr kumimoji="1" lang="ja-JP" altLang="en-US" sz="1000" dirty="0"/>
          </a:p>
        </p:txBody>
      </p:sp>
      <p:sp>
        <p:nvSpPr>
          <p:cNvPr id="12" name="角丸四角形吹き出し 11"/>
          <p:cNvSpPr/>
          <p:nvPr/>
        </p:nvSpPr>
        <p:spPr>
          <a:xfrm>
            <a:off x="405105" y="5050865"/>
            <a:ext cx="4680520" cy="830071"/>
          </a:xfrm>
          <a:prstGeom prst="wedgeRoundRectCallout">
            <a:avLst>
              <a:gd name="adj1" fmla="val -12457"/>
              <a:gd name="adj2" fmla="val 52171"/>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・給付単位数の合計は正しいか、グループ支援提供分を分けて記載しているか</a:t>
            </a:r>
            <a:endParaRPr kumimoji="1" lang="en-US" altLang="ja-JP" sz="1000" dirty="0" smtClean="0"/>
          </a:p>
          <a:p>
            <a:r>
              <a:rPr kumimoji="1" lang="ja-JP" altLang="en-US" sz="1000" dirty="0" smtClean="0"/>
              <a:t>・地域区分に準じた単位数単価になっているか</a:t>
            </a:r>
            <a:endParaRPr kumimoji="1" lang="en-US" altLang="ja-JP" sz="1000" dirty="0" smtClean="0"/>
          </a:p>
          <a:p>
            <a:r>
              <a:rPr kumimoji="1" lang="ja-JP" altLang="en-US" sz="1000" dirty="0" smtClean="0"/>
              <a:t>・費用負担額は単位数に単価を乗じたもので端数切捨てとなります。</a:t>
            </a:r>
            <a:endParaRPr kumimoji="1" lang="en-US" altLang="ja-JP" sz="1000" dirty="0" smtClean="0"/>
          </a:p>
          <a:p>
            <a:r>
              <a:rPr lang="ja-JP" altLang="en-US" sz="1000" dirty="0" smtClean="0"/>
              <a:t>・</a:t>
            </a:r>
            <a:r>
              <a:rPr lang="ja-JP" altLang="en-US" sz="1000" b="1" u="sng" dirty="0" smtClean="0">
                <a:solidFill>
                  <a:srgbClr val="FF0000"/>
                </a:solidFill>
              </a:rPr>
              <a:t>決定利用者負担額は３％軽減の金額が入力されているか</a:t>
            </a:r>
            <a:endParaRPr lang="en-US" altLang="ja-JP" sz="1000" b="1" u="sng" dirty="0" smtClean="0">
              <a:solidFill>
                <a:srgbClr val="FF0000"/>
              </a:solidFill>
            </a:endParaRPr>
          </a:p>
          <a:p>
            <a:r>
              <a:rPr lang="ja-JP" altLang="en-US" sz="1000" dirty="0" smtClean="0"/>
              <a:t>・右側の合計欄も入力されているか</a:t>
            </a:r>
            <a:endParaRPr lang="en-US" altLang="ja-JP" sz="1000" b="1" u="sng" dirty="0" smtClean="0"/>
          </a:p>
        </p:txBody>
      </p:sp>
      <p:sp>
        <p:nvSpPr>
          <p:cNvPr id="13" name="四角形吹き出し 12"/>
          <p:cNvSpPr/>
          <p:nvPr/>
        </p:nvSpPr>
        <p:spPr>
          <a:xfrm>
            <a:off x="3789041" y="6156177"/>
            <a:ext cx="1440160" cy="1496418"/>
          </a:xfrm>
          <a:prstGeom prst="wedgeRectCallout">
            <a:avLst>
              <a:gd name="adj1" fmla="val -59618"/>
              <a:gd name="adj2" fmla="val 42664"/>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t>給付率に基づく請求額</a:t>
            </a:r>
            <a:endParaRPr kumimoji="1" lang="en-US" altLang="ja-JP" sz="900" dirty="0" smtClean="0"/>
          </a:p>
          <a:p>
            <a:r>
              <a:rPr lang="ja-JP" altLang="en-US" sz="900" dirty="0" smtClean="0"/>
              <a:t>「総費用額」</a:t>
            </a:r>
            <a:r>
              <a:rPr lang="en-US" altLang="ja-JP" sz="900" dirty="0" smtClean="0"/>
              <a:t>×0.9</a:t>
            </a:r>
          </a:p>
          <a:p>
            <a:r>
              <a:rPr lang="en-US" altLang="ja-JP" sz="900" dirty="0" smtClean="0"/>
              <a:t>※</a:t>
            </a:r>
            <a:r>
              <a:rPr lang="ja-JP" altLang="en-US" sz="900" dirty="0" smtClean="0"/>
              <a:t>端数切上げ</a:t>
            </a:r>
            <a:endParaRPr lang="en-US" altLang="ja-JP" sz="900" dirty="0" smtClean="0"/>
          </a:p>
          <a:p>
            <a:endParaRPr kumimoji="1" lang="en-US" altLang="ja-JP" sz="900" dirty="0"/>
          </a:p>
          <a:p>
            <a:r>
              <a:rPr lang="ja-JP" altLang="en-US" sz="900" dirty="0" smtClean="0"/>
              <a:t>利用者負担額②</a:t>
            </a:r>
            <a:endParaRPr lang="en-US" altLang="ja-JP" sz="900" dirty="0" smtClean="0"/>
          </a:p>
          <a:p>
            <a:r>
              <a:rPr kumimoji="1" lang="ja-JP" altLang="en-US" sz="900" dirty="0" smtClean="0"/>
              <a:t>「総費用額」</a:t>
            </a:r>
            <a:r>
              <a:rPr kumimoji="1" lang="en-US" altLang="ja-JP" sz="900" dirty="0" smtClean="0"/>
              <a:t>×0.1</a:t>
            </a:r>
          </a:p>
          <a:p>
            <a:r>
              <a:rPr lang="en-US" altLang="ja-JP" sz="900" dirty="0" smtClean="0"/>
              <a:t>※</a:t>
            </a:r>
            <a:r>
              <a:rPr lang="ja-JP" altLang="en-US" sz="900" dirty="0" smtClean="0"/>
              <a:t>端数切捨て</a:t>
            </a:r>
            <a:endParaRPr lang="en-US" altLang="ja-JP" sz="900" dirty="0" smtClean="0"/>
          </a:p>
          <a:p>
            <a:endParaRPr kumimoji="1" lang="en-US" altLang="ja-JP" sz="900" dirty="0"/>
          </a:p>
          <a:p>
            <a:r>
              <a:rPr lang="en-US" altLang="ja-JP" sz="800" dirty="0" smtClean="0"/>
              <a:t>※</a:t>
            </a:r>
            <a:r>
              <a:rPr lang="ja-JP" altLang="en-US" sz="800" dirty="0" smtClean="0"/>
              <a:t>総費用額＝</a:t>
            </a:r>
            <a:endParaRPr lang="en-US" altLang="ja-JP" sz="800" dirty="0" smtClean="0"/>
          </a:p>
          <a:p>
            <a:r>
              <a:rPr kumimoji="1" lang="ja-JP" altLang="en-US" sz="800" dirty="0" smtClean="0"/>
              <a:t>　請求額＋利用者負担額②</a:t>
            </a:r>
            <a:endParaRPr kumimoji="1" lang="en-US" altLang="ja-JP" sz="800" dirty="0" smtClean="0"/>
          </a:p>
          <a:p>
            <a:r>
              <a:rPr lang="ja-JP" altLang="en-US" sz="800" dirty="0" smtClean="0"/>
              <a:t>　で検算願います</a:t>
            </a:r>
            <a:endParaRPr kumimoji="1" lang="ja-JP" altLang="en-US" sz="800" dirty="0"/>
          </a:p>
        </p:txBody>
      </p:sp>
      <p:sp>
        <p:nvSpPr>
          <p:cNvPr id="14" name="線吹き出し 1 (枠付き) 13"/>
          <p:cNvSpPr/>
          <p:nvPr/>
        </p:nvSpPr>
        <p:spPr>
          <a:xfrm>
            <a:off x="3922013" y="7743211"/>
            <a:ext cx="1495402" cy="955400"/>
          </a:xfrm>
          <a:prstGeom prst="borderCallout1">
            <a:avLst>
              <a:gd name="adj1" fmla="val 32421"/>
              <a:gd name="adj2" fmla="val -1040"/>
              <a:gd name="adj3" fmla="val 21412"/>
              <a:gd name="adj4" fmla="val -198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a:t>・</a:t>
            </a:r>
            <a:r>
              <a:rPr lang="ja-JP" altLang="en-US" sz="800" dirty="0" smtClean="0"/>
              <a:t>利用者負担上限月額①</a:t>
            </a:r>
            <a:endParaRPr lang="en-US" altLang="ja-JP" sz="800" dirty="0" smtClean="0"/>
          </a:p>
          <a:p>
            <a:r>
              <a:rPr lang="ja-JP" altLang="en-US" sz="800" dirty="0"/>
              <a:t>・</a:t>
            </a:r>
            <a:r>
              <a:rPr kumimoji="1" lang="ja-JP" altLang="en-US" sz="800" dirty="0" smtClean="0"/>
              <a:t>利用者負担額②</a:t>
            </a:r>
            <a:endParaRPr kumimoji="1" lang="en-US" altLang="ja-JP" sz="800" dirty="0" smtClean="0"/>
          </a:p>
          <a:p>
            <a:r>
              <a:rPr lang="ja-JP" altLang="en-US" sz="800" dirty="0" smtClean="0"/>
              <a:t>　の少ない方を記載しているか</a:t>
            </a:r>
            <a:endParaRPr lang="en-US" altLang="ja-JP" sz="800" dirty="0" smtClean="0"/>
          </a:p>
          <a:p>
            <a:r>
              <a:rPr kumimoji="1" lang="ja-JP" altLang="en-US" sz="800" b="1" dirty="0" smtClean="0"/>
              <a:t>・明細書、</a:t>
            </a:r>
            <a:r>
              <a:rPr lang="en-US" altLang="ja-JP" sz="800" b="1" dirty="0"/>
              <a:t>3</a:t>
            </a:r>
            <a:r>
              <a:rPr lang="en-US" altLang="ja-JP" sz="800" b="1" dirty="0" smtClean="0"/>
              <a:t>%</a:t>
            </a:r>
            <a:r>
              <a:rPr lang="ja-JP" altLang="en-US" sz="800" b="1" dirty="0" smtClean="0"/>
              <a:t>負担調整額結果票に転記するのはこの数値</a:t>
            </a:r>
            <a:endParaRPr lang="en-US" altLang="ja-JP" sz="800" b="1" dirty="0" smtClean="0"/>
          </a:p>
          <a:p>
            <a:r>
              <a:rPr kumimoji="1" lang="ja-JP" altLang="en-US" sz="800" b="1" u="sng" dirty="0" smtClean="0"/>
              <a:t>利用者負担額に助成が入る場合にはその金額を入力</a:t>
            </a:r>
            <a:endParaRPr kumimoji="1" lang="ja-JP" altLang="en-US" sz="800" b="1" u="sng" dirty="0"/>
          </a:p>
        </p:txBody>
      </p:sp>
      <p:sp>
        <p:nvSpPr>
          <p:cNvPr id="15" name="円/楕円 17"/>
          <p:cNvSpPr/>
          <p:nvPr/>
        </p:nvSpPr>
        <p:spPr>
          <a:xfrm>
            <a:off x="1412775" y="7652068"/>
            <a:ext cx="2336147" cy="952380"/>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rgbClr val="FF0000"/>
              </a:solidFill>
            </a:endParaRPr>
          </a:p>
        </p:txBody>
      </p:sp>
      <p:sp>
        <p:nvSpPr>
          <p:cNvPr id="16" name="円/楕円 10"/>
          <p:cNvSpPr/>
          <p:nvPr/>
        </p:nvSpPr>
        <p:spPr>
          <a:xfrm>
            <a:off x="1564437" y="6072813"/>
            <a:ext cx="2160240" cy="166314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円/楕円 10"/>
          <p:cNvSpPr/>
          <p:nvPr/>
        </p:nvSpPr>
        <p:spPr>
          <a:xfrm>
            <a:off x="5446407" y="5970937"/>
            <a:ext cx="1382296" cy="3009208"/>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9" name="角丸四角形吹き出し 18"/>
          <p:cNvSpPr/>
          <p:nvPr/>
        </p:nvSpPr>
        <p:spPr>
          <a:xfrm>
            <a:off x="5308708" y="5203217"/>
            <a:ext cx="1268760" cy="645021"/>
          </a:xfrm>
          <a:prstGeom prst="wedgeRoundRectCallout">
            <a:avLst>
              <a:gd name="adj1" fmla="val -10933"/>
              <a:gd name="adj2" fmla="val 102640"/>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合計欄</a:t>
            </a:r>
            <a:endParaRPr kumimoji="1" lang="ja-JP" altLang="en-US" sz="1050" dirty="0"/>
          </a:p>
        </p:txBody>
      </p:sp>
      <p:sp>
        <p:nvSpPr>
          <p:cNvPr id="20" name="角丸四角形吹き出し 19"/>
          <p:cNvSpPr/>
          <p:nvPr/>
        </p:nvSpPr>
        <p:spPr>
          <a:xfrm>
            <a:off x="151901" y="1316004"/>
            <a:ext cx="2952328" cy="216024"/>
          </a:xfrm>
          <a:prstGeom prst="wedgeRoundRectCallout">
            <a:avLst>
              <a:gd name="adj1" fmla="val -2778"/>
              <a:gd name="adj2" fmla="val 88266"/>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受給者番号（</a:t>
            </a:r>
            <a:r>
              <a:rPr kumimoji="1" lang="en-US" altLang="ja-JP" sz="1050" dirty="0" smtClean="0"/>
              <a:t>2</a:t>
            </a:r>
            <a:r>
              <a:rPr kumimoji="1" lang="ja-JP" altLang="en-US" sz="1050" dirty="0" smtClean="0"/>
              <a:t>から始まる</a:t>
            </a:r>
            <a:r>
              <a:rPr kumimoji="1" lang="en-US" altLang="ja-JP" sz="1050" dirty="0" smtClean="0"/>
              <a:t>10</a:t>
            </a:r>
            <a:r>
              <a:rPr kumimoji="1" lang="ja-JP" altLang="en-US" sz="1050" dirty="0" smtClean="0"/>
              <a:t>ケタ）の記載があるか</a:t>
            </a:r>
            <a:endParaRPr kumimoji="1" lang="ja-JP" altLang="en-US" sz="1050" dirty="0"/>
          </a:p>
        </p:txBody>
      </p:sp>
    </p:spTree>
    <p:extLst>
      <p:ext uri="{BB962C8B-B14F-4D97-AF65-F5344CB8AC3E}">
        <p14:creationId xmlns:p14="http://schemas.microsoft.com/office/powerpoint/2010/main" val="94321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158750" y="179388"/>
            <a:ext cx="6723063" cy="8594725"/>
            <a:chOff x="100" y="113"/>
            <a:chExt cx="4235" cy="5414"/>
          </a:xfrm>
        </p:grpSpPr>
        <p:sp>
          <p:nvSpPr>
            <p:cNvPr id="3" name="AutoShape 3"/>
            <p:cNvSpPr>
              <a:spLocks noChangeAspect="1" noChangeArrowheads="1" noTextEdit="1"/>
            </p:cNvSpPr>
            <p:nvPr/>
          </p:nvSpPr>
          <p:spPr bwMode="auto">
            <a:xfrm>
              <a:off x="100" y="113"/>
              <a:ext cx="4147" cy="5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4" name="Group 205"/>
            <p:cNvGrpSpPr>
              <a:grpSpLocks/>
            </p:cNvGrpSpPr>
            <p:nvPr/>
          </p:nvGrpSpPr>
          <p:grpSpPr bwMode="auto">
            <a:xfrm>
              <a:off x="100" y="183"/>
              <a:ext cx="4235" cy="5344"/>
              <a:chOff x="100" y="183"/>
              <a:chExt cx="4235" cy="5344"/>
            </a:xfrm>
          </p:grpSpPr>
          <p:sp>
            <p:nvSpPr>
              <p:cNvPr id="4345" name="Rectangle 5"/>
              <p:cNvSpPr>
                <a:spLocks noChangeArrowheads="1"/>
              </p:cNvSpPr>
              <p:nvPr/>
            </p:nvSpPr>
            <p:spPr bwMode="auto">
              <a:xfrm>
                <a:off x="100" y="183"/>
                <a:ext cx="4220" cy="4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6" name="Rectangle 6"/>
              <p:cNvSpPr>
                <a:spLocks noChangeArrowheads="1"/>
              </p:cNvSpPr>
              <p:nvPr/>
            </p:nvSpPr>
            <p:spPr bwMode="auto">
              <a:xfrm>
                <a:off x="100" y="638"/>
                <a:ext cx="907" cy="9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7" name="Rectangle 7"/>
              <p:cNvSpPr>
                <a:spLocks noChangeArrowheads="1"/>
              </p:cNvSpPr>
              <p:nvPr/>
            </p:nvSpPr>
            <p:spPr bwMode="auto">
              <a:xfrm>
                <a:off x="1004" y="638"/>
                <a:ext cx="1000" cy="97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8" name="Rectangle 8"/>
              <p:cNvSpPr>
                <a:spLocks noChangeArrowheads="1"/>
              </p:cNvSpPr>
              <p:nvPr/>
            </p:nvSpPr>
            <p:spPr bwMode="auto">
              <a:xfrm>
                <a:off x="2000" y="638"/>
                <a:ext cx="432" cy="9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9" name="Rectangle 9"/>
              <p:cNvSpPr>
                <a:spLocks noChangeArrowheads="1"/>
              </p:cNvSpPr>
              <p:nvPr/>
            </p:nvSpPr>
            <p:spPr bwMode="auto">
              <a:xfrm>
                <a:off x="2853" y="638"/>
                <a:ext cx="795" cy="9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0" name="Rectangle 10"/>
              <p:cNvSpPr>
                <a:spLocks noChangeArrowheads="1"/>
              </p:cNvSpPr>
              <p:nvPr/>
            </p:nvSpPr>
            <p:spPr bwMode="auto">
              <a:xfrm>
                <a:off x="100" y="1611"/>
                <a:ext cx="2757" cy="1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1" name="Rectangle 11"/>
              <p:cNvSpPr>
                <a:spLocks noChangeArrowheads="1"/>
              </p:cNvSpPr>
              <p:nvPr/>
            </p:nvSpPr>
            <p:spPr bwMode="auto">
              <a:xfrm>
                <a:off x="100" y="1766"/>
                <a:ext cx="4087" cy="36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2" name="Rectangle 12"/>
              <p:cNvSpPr>
                <a:spLocks noChangeArrowheads="1"/>
              </p:cNvSpPr>
              <p:nvPr/>
            </p:nvSpPr>
            <p:spPr bwMode="auto">
              <a:xfrm>
                <a:off x="397" y="2129"/>
                <a:ext cx="2869" cy="4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3" name="Rectangle 13"/>
              <p:cNvSpPr>
                <a:spLocks noChangeArrowheads="1"/>
              </p:cNvSpPr>
              <p:nvPr/>
            </p:nvSpPr>
            <p:spPr bwMode="auto">
              <a:xfrm>
                <a:off x="3262" y="2129"/>
                <a:ext cx="869" cy="40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4" name="Rectangle 14"/>
              <p:cNvSpPr>
                <a:spLocks noChangeArrowheads="1"/>
              </p:cNvSpPr>
              <p:nvPr/>
            </p:nvSpPr>
            <p:spPr bwMode="auto">
              <a:xfrm>
                <a:off x="397" y="2534"/>
                <a:ext cx="2869" cy="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5" name="Rectangle 15"/>
              <p:cNvSpPr>
                <a:spLocks noChangeArrowheads="1"/>
              </p:cNvSpPr>
              <p:nvPr/>
            </p:nvSpPr>
            <p:spPr bwMode="auto">
              <a:xfrm>
                <a:off x="3262" y="2534"/>
                <a:ext cx="869" cy="8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6" name="Rectangle 16"/>
              <p:cNvSpPr>
                <a:spLocks noChangeArrowheads="1"/>
              </p:cNvSpPr>
              <p:nvPr/>
            </p:nvSpPr>
            <p:spPr bwMode="auto">
              <a:xfrm>
                <a:off x="274" y="2619"/>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7" name="Rectangle 17"/>
              <p:cNvSpPr>
                <a:spLocks noChangeArrowheads="1"/>
              </p:cNvSpPr>
              <p:nvPr/>
            </p:nvSpPr>
            <p:spPr bwMode="auto">
              <a:xfrm>
                <a:off x="2814" y="2619"/>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8" name="Rectangle 18"/>
              <p:cNvSpPr>
                <a:spLocks noChangeArrowheads="1"/>
              </p:cNvSpPr>
              <p:nvPr/>
            </p:nvSpPr>
            <p:spPr bwMode="auto">
              <a:xfrm>
                <a:off x="3262" y="2619"/>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9" name="Rectangle 19"/>
              <p:cNvSpPr>
                <a:spLocks noChangeArrowheads="1"/>
              </p:cNvSpPr>
              <p:nvPr/>
            </p:nvSpPr>
            <p:spPr bwMode="auto">
              <a:xfrm>
                <a:off x="274" y="2773"/>
                <a:ext cx="1730" cy="15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0" name="Rectangle 20"/>
              <p:cNvSpPr>
                <a:spLocks noChangeArrowheads="1"/>
              </p:cNvSpPr>
              <p:nvPr/>
            </p:nvSpPr>
            <p:spPr bwMode="auto">
              <a:xfrm>
                <a:off x="2814" y="2773"/>
                <a:ext cx="452" cy="15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1" name="Rectangle 21"/>
              <p:cNvSpPr>
                <a:spLocks noChangeArrowheads="1"/>
              </p:cNvSpPr>
              <p:nvPr/>
            </p:nvSpPr>
            <p:spPr bwMode="auto">
              <a:xfrm>
                <a:off x="3262" y="2773"/>
                <a:ext cx="869" cy="15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2" name="Rectangle 22"/>
              <p:cNvSpPr>
                <a:spLocks noChangeArrowheads="1"/>
              </p:cNvSpPr>
              <p:nvPr/>
            </p:nvSpPr>
            <p:spPr bwMode="auto">
              <a:xfrm>
                <a:off x="274" y="2928"/>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3" name="Rectangle 23"/>
              <p:cNvSpPr>
                <a:spLocks noChangeArrowheads="1"/>
              </p:cNvSpPr>
              <p:nvPr/>
            </p:nvSpPr>
            <p:spPr bwMode="auto">
              <a:xfrm>
                <a:off x="2814" y="2928"/>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4" name="Rectangle 24"/>
              <p:cNvSpPr>
                <a:spLocks noChangeArrowheads="1"/>
              </p:cNvSpPr>
              <p:nvPr/>
            </p:nvSpPr>
            <p:spPr bwMode="auto">
              <a:xfrm>
                <a:off x="3262" y="2928"/>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5" name="Rectangle 25"/>
              <p:cNvSpPr>
                <a:spLocks noChangeArrowheads="1"/>
              </p:cNvSpPr>
              <p:nvPr/>
            </p:nvSpPr>
            <p:spPr bwMode="auto">
              <a:xfrm>
                <a:off x="274" y="3082"/>
                <a:ext cx="1730" cy="15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6" name="Rectangle 26"/>
              <p:cNvSpPr>
                <a:spLocks noChangeArrowheads="1"/>
              </p:cNvSpPr>
              <p:nvPr/>
            </p:nvSpPr>
            <p:spPr bwMode="auto">
              <a:xfrm>
                <a:off x="2814" y="3082"/>
                <a:ext cx="452" cy="15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7" name="Rectangle 27"/>
              <p:cNvSpPr>
                <a:spLocks noChangeArrowheads="1"/>
              </p:cNvSpPr>
              <p:nvPr/>
            </p:nvSpPr>
            <p:spPr bwMode="auto">
              <a:xfrm>
                <a:off x="3262" y="3082"/>
                <a:ext cx="869" cy="15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8" name="Rectangle 28"/>
              <p:cNvSpPr>
                <a:spLocks noChangeArrowheads="1"/>
              </p:cNvSpPr>
              <p:nvPr/>
            </p:nvSpPr>
            <p:spPr bwMode="auto">
              <a:xfrm>
                <a:off x="274" y="3237"/>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69" name="Rectangle 29"/>
              <p:cNvSpPr>
                <a:spLocks noChangeArrowheads="1"/>
              </p:cNvSpPr>
              <p:nvPr/>
            </p:nvSpPr>
            <p:spPr bwMode="auto">
              <a:xfrm>
                <a:off x="2814" y="3237"/>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0" name="Rectangle 30"/>
              <p:cNvSpPr>
                <a:spLocks noChangeArrowheads="1"/>
              </p:cNvSpPr>
              <p:nvPr/>
            </p:nvSpPr>
            <p:spPr bwMode="auto">
              <a:xfrm>
                <a:off x="3262" y="3237"/>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1" name="Rectangle 31"/>
              <p:cNvSpPr>
                <a:spLocks noChangeArrowheads="1"/>
              </p:cNvSpPr>
              <p:nvPr/>
            </p:nvSpPr>
            <p:spPr bwMode="auto">
              <a:xfrm>
                <a:off x="274" y="3391"/>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2" name="Rectangle 32"/>
              <p:cNvSpPr>
                <a:spLocks noChangeArrowheads="1"/>
              </p:cNvSpPr>
              <p:nvPr/>
            </p:nvSpPr>
            <p:spPr bwMode="auto">
              <a:xfrm>
                <a:off x="2814" y="3391"/>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3" name="Rectangle 33"/>
              <p:cNvSpPr>
                <a:spLocks noChangeArrowheads="1"/>
              </p:cNvSpPr>
              <p:nvPr/>
            </p:nvSpPr>
            <p:spPr bwMode="auto">
              <a:xfrm>
                <a:off x="3262" y="3391"/>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4" name="Rectangle 34"/>
              <p:cNvSpPr>
                <a:spLocks noChangeArrowheads="1"/>
              </p:cNvSpPr>
              <p:nvPr/>
            </p:nvSpPr>
            <p:spPr bwMode="auto">
              <a:xfrm>
                <a:off x="274" y="3546"/>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5" name="Rectangle 35"/>
              <p:cNvSpPr>
                <a:spLocks noChangeArrowheads="1"/>
              </p:cNvSpPr>
              <p:nvPr/>
            </p:nvSpPr>
            <p:spPr bwMode="auto">
              <a:xfrm>
                <a:off x="2814" y="3546"/>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6" name="Rectangle 36"/>
              <p:cNvSpPr>
                <a:spLocks noChangeArrowheads="1"/>
              </p:cNvSpPr>
              <p:nvPr/>
            </p:nvSpPr>
            <p:spPr bwMode="auto">
              <a:xfrm>
                <a:off x="3262" y="3546"/>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7" name="Rectangle 37"/>
              <p:cNvSpPr>
                <a:spLocks noChangeArrowheads="1"/>
              </p:cNvSpPr>
              <p:nvPr/>
            </p:nvSpPr>
            <p:spPr bwMode="auto">
              <a:xfrm>
                <a:off x="274" y="3700"/>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8" name="Rectangle 38"/>
              <p:cNvSpPr>
                <a:spLocks noChangeArrowheads="1"/>
              </p:cNvSpPr>
              <p:nvPr/>
            </p:nvSpPr>
            <p:spPr bwMode="auto">
              <a:xfrm>
                <a:off x="2814" y="3700"/>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9" name="Rectangle 39"/>
              <p:cNvSpPr>
                <a:spLocks noChangeArrowheads="1"/>
              </p:cNvSpPr>
              <p:nvPr/>
            </p:nvSpPr>
            <p:spPr bwMode="auto">
              <a:xfrm>
                <a:off x="3262" y="3700"/>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0" name="Rectangle 40"/>
              <p:cNvSpPr>
                <a:spLocks noChangeArrowheads="1"/>
              </p:cNvSpPr>
              <p:nvPr/>
            </p:nvSpPr>
            <p:spPr bwMode="auto">
              <a:xfrm>
                <a:off x="274" y="3855"/>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1" name="Rectangle 41"/>
              <p:cNvSpPr>
                <a:spLocks noChangeArrowheads="1"/>
              </p:cNvSpPr>
              <p:nvPr/>
            </p:nvSpPr>
            <p:spPr bwMode="auto">
              <a:xfrm>
                <a:off x="2814" y="3855"/>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2" name="Rectangle 42"/>
              <p:cNvSpPr>
                <a:spLocks noChangeArrowheads="1"/>
              </p:cNvSpPr>
              <p:nvPr/>
            </p:nvSpPr>
            <p:spPr bwMode="auto">
              <a:xfrm>
                <a:off x="3262" y="3855"/>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3" name="Rectangle 43"/>
              <p:cNvSpPr>
                <a:spLocks noChangeArrowheads="1"/>
              </p:cNvSpPr>
              <p:nvPr/>
            </p:nvSpPr>
            <p:spPr bwMode="auto">
              <a:xfrm>
                <a:off x="274" y="4009"/>
                <a:ext cx="1730"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4" name="Rectangle 44"/>
              <p:cNvSpPr>
                <a:spLocks noChangeArrowheads="1"/>
              </p:cNvSpPr>
              <p:nvPr/>
            </p:nvSpPr>
            <p:spPr bwMode="auto">
              <a:xfrm>
                <a:off x="2814" y="4009"/>
                <a:ext cx="452" cy="15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5" name="Rectangle 45"/>
              <p:cNvSpPr>
                <a:spLocks noChangeArrowheads="1"/>
              </p:cNvSpPr>
              <p:nvPr/>
            </p:nvSpPr>
            <p:spPr bwMode="auto">
              <a:xfrm>
                <a:off x="3262" y="4009"/>
                <a:ext cx="869" cy="15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6" name="Rectangle 46"/>
              <p:cNvSpPr>
                <a:spLocks noChangeArrowheads="1"/>
              </p:cNvSpPr>
              <p:nvPr/>
            </p:nvSpPr>
            <p:spPr bwMode="auto">
              <a:xfrm>
                <a:off x="274" y="4163"/>
                <a:ext cx="3857" cy="4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387" name="Rectangle 47"/>
              <p:cNvSpPr>
                <a:spLocks noChangeArrowheads="1"/>
              </p:cNvSpPr>
              <p:nvPr/>
            </p:nvSpPr>
            <p:spPr bwMode="auto">
              <a:xfrm>
                <a:off x="289" y="4588"/>
                <a:ext cx="4046" cy="9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88" name="Rectangle 48"/>
              <p:cNvSpPr>
                <a:spLocks noChangeArrowheads="1"/>
              </p:cNvSpPr>
              <p:nvPr/>
            </p:nvSpPr>
            <p:spPr bwMode="auto">
              <a:xfrm>
                <a:off x="409" y="2306"/>
                <a:ext cx="290"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事業所名又は番号</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89" name="Rectangle 49"/>
              <p:cNvSpPr>
                <a:spLocks noChangeArrowheads="1"/>
              </p:cNvSpPr>
              <p:nvPr/>
            </p:nvSpPr>
            <p:spPr bwMode="auto">
              <a:xfrm>
                <a:off x="1668" y="2306"/>
                <a:ext cx="1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総費用額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0" name="Rectangle 50"/>
              <p:cNvSpPr>
                <a:spLocks noChangeArrowheads="1"/>
              </p:cNvSpPr>
              <p:nvPr/>
            </p:nvSpPr>
            <p:spPr bwMode="auto">
              <a:xfrm>
                <a:off x="2127" y="2233"/>
                <a:ext cx="12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費用の</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1" name="Rectangle 51"/>
              <p:cNvSpPr>
                <a:spLocks noChangeArrowheads="1"/>
              </p:cNvSpPr>
              <p:nvPr/>
            </p:nvSpPr>
            <p:spPr bwMode="auto">
              <a:xfrm>
                <a:off x="2092" y="2302"/>
                <a:ext cx="18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3%相当額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2" name="Rectangle 52"/>
              <p:cNvSpPr>
                <a:spLocks noChangeArrowheads="1"/>
              </p:cNvSpPr>
              <p:nvPr/>
            </p:nvSpPr>
            <p:spPr bwMode="auto">
              <a:xfrm>
                <a:off x="2112" y="2376"/>
                <a:ext cx="17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ｂ×0.03</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3" name="Rectangle 53"/>
              <p:cNvSpPr>
                <a:spLocks noChangeArrowheads="1"/>
              </p:cNvSpPr>
              <p:nvPr/>
            </p:nvSpPr>
            <p:spPr bwMode="auto">
              <a:xfrm>
                <a:off x="2459" y="2268"/>
                <a:ext cx="22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ａ ,cの小さい</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4" name="Rectangle 54"/>
              <p:cNvSpPr>
                <a:spLocks noChangeArrowheads="1"/>
              </p:cNvSpPr>
              <p:nvPr/>
            </p:nvSpPr>
            <p:spPr bwMode="auto">
              <a:xfrm>
                <a:off x="2533" y="2337"/>
                <a:ext cx="12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方の額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5" name="Rectangle 55"/>
              <p:cNvSpPr>
                <a:spLocks noChangeArrowheads="1"/>
              </p:cNvSpPr>
              <p:nvPr/>
            </p:nvSpPr>
            <p:spPr bwMode="auto">
              <a:xfrm>
                <a:off x="2903" y="2233"/>
                <a:ext cx="189"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決定利用者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6" name="Rectangle 56"/>
              <p:cNvSpPr>
                <a:spLocks noChangeArrowheads="1"/>
              </p:cNvSpPr>
              <p:nvPr/>
            </p:nvSpPr>
            <p:spPr bwMode="auto">
              <a:xfrm>
                <a:off x="2965" y="2302"/>
                <a:ext cx="12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負担額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7" name="Rectangle 57"/>
              <p:cNvSpPr>
                <a:spLocks noChangeArrowheads="1"/>
              </p:cNvSpPr>
              <p:nvPr/>
            </p:nvSpPr>
            <p:spPr bwMode="auto">
              <a:xfrm>
                <a:off x="2980" y="2376"/>
                <a:ext cx="120"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（1割）</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8" name="Rectangle 58"/>
              <p:cNvSpPr>
                <a:spLocks noChangeArrowheads="1"/>
              </p:cNvSpPr>
              <p:nvPr/>
            </p:nvSpPr>
            <p:spPr bwMode="auto">
              <a:xfrm>
                <a:off x="3706" y="2306"/>
                <a:ext cx="22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自治体助成額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99" name="Rectangle 59"/>
              <p:cNvSpPr>
                <a:spLocks noChangeArrowheads="1"/>
              </p:cNvSpPr>
              <p:nvPr/>
            </p:nvSpPr>
            <p:spPr bwMode="auto">
              <a:xfrm>
                <a:off x="1776"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ｂ</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0" name="Rectangle 60"/>
              <p:cNvSpPr>
                <a:spLocks noChangeArrowheads="1"/>
              </p:cNvSpPr>
              <p:nvPr/>
            </p:nvSpPr>
            <p:spPr bwMode="auto">
              <a:xfrm>
                <a:off x="2197"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ｃ</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1" name="Rectangle 61"/>
              <p:cNvSpPr>
                <a:spLocks noChangeArrowheads="1"/>
              </p:cNvSpPr>
              <p:nvPr/>
            </p:nvSpPr>
            <p:spPr bwMode="auto">
              <a:xfrm>
                <a:off x="2606"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ｄ</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2" name="Rectangle 62"/>
              <p:cNvSpPr>
                <a:spLocks noChangeArrowheads="1"/>
              </p:cNvSpPr>
              <p:nvPr/>
            </p:nvSpPr>
            <p:spPr bwMode="auto">
              <a:xfrm>
                <a:off x="3042"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 name="Rectangle 63"/>
              <p:cNvSpPr>
                <a:spLocks noChangeArrowheads="1"/>
              </p:cNvSpPr>
              <p:nvPr/>
            </p:nvSpPr>
            <p:spPr bwMode="auto">
              <a:xfrm>
                <a:off x="3884"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ｇ</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5" name="Rectangle 65"/>
              <p:cNvSpPr>
                <a:spLocks noChangeArrowheads="1"/>
              </p:cNvSpPr>
              <p:nvPr/>
            </p:nvSpPr>
            <p:spPr bwMode="auto">
              <a:xfrm>
                <a:off x="556" y="2665"/>
                <a:ext cx="19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6" name="Rectangle 66"/>
              <p:cNvSpPr>
                <a:spLocks noChangeArrowheads="1"/>
              </p:cNvSpPr>
              <p:nvPr/>
            </p:nvSpPr>
            <p:spPr bwMode="auto">
              <a:xfrm>
                <a:off x="1772" y="2665"/>
                <a:ext cx="2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明朝" pitchFamily="18" charset="-128"/>
                    <a:ea typeface="ＭＳ Ｐ明朝" pitchFamily="18" charset="-128"/>
                  </a:rPr>
                  <a:t>40,596</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7" name="Rectangle 67"/>
              <p:cNvSpPr>
                <a:spLocks noChangeArrowheads="1"/>
              </p:cNvSpPr>
              <p:nvPr/>
            </p:nvSpPr>
            <p:spPr bwMode="auto">
              <a:xfrm>
                <a:off x="2239" y="2665"/>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1,</a:t>
                </a:r>
                <a:r>
                  <a:rPr lang="en-US" altLang="ja-JP" sz="900" dirty="0" smtClean="0">
                    <a:solidFill>
                      <a:srgbClr val="0000FF"/>
                    </a:solidFill>
                    <a:latin typeface="ＭＳ Ｐ明朝" pitchFamily="18" charset="-128"/>
                    <a:ea typeface="ＭＳ Ｐ明朝" pitchFamily="18" charset="-128"/>
                  </a:rPr>
                  <a:t>217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8" name="Rectangle 68"/>
              <p:cNvSpPr>
                <a:spLocks noChangeArrowheads="1"/>
              </p:cNvSpPr>
              <p:nvPr/>
            </p:nvSpPr>
            <p:spPr bwMode="auto">
              <a:xfrm>
                <a:off x="2625" y="2665"/>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1,</a:t>
                </a:r>
                <a:r>
                  <a:rPr lang="en-US" altLang="ja-JP" sz="900" dirty="0" smtClean="0">
                    <a:solidFill>
                      <a:srgbClr val="0000FF"/>
                    </a:solidFill>
                    <a:latin typeface="ＭＳ Ｐ明朝" pitchFamily="18" charset="-128"/>
                    <a:ea typeface="ＭＳ Ｐ明朝" pitchFamily="18" charset="-128"/>
                  </a:rPr>
                  <a:t>2</a:t>
                </a:r>
                <a:r>
                  <a:rPr lang="en-US" altLang="ja-JP" sz="900" dirty="0">
                    <a:solidFill>
                      <a:srgbClr val="0000FF"/>
                    </a:solidFill>
                    <a:latin typeface="ＭＳ Ｐ明朝" pitchFamily="18" charset="-128"/>
                    <a:ea typeface="ＭＳ Ｐ明朝" pitchFamily="18" charset="-128"/>
                  </a:rPr>
                  <a:t>1</a:t>
                </a: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9" name="Rectangle 69"/>
              <p:cNvSpPr>
                <a:spLocks noChangeArrowheads="1"/>
              </p:cNvSpPr>
              <p:nvPr/>
            </p:nvSpPr>
            <p:spPr bwMode="auto">
              <a:xfrm>
                <a:off x="3073" y="2665"/>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明朝" pitchFamily="18" charset="-128"/>
                    <a:ea typeface="ＭＳ Ｐ明朝" pitchFamily="18" charset="-128"/>
                  </a:rPr>
                  <a:t>4</a:t>
                </a:r>
                <a:r>
                  <a:rPr kumimoji="1" lang="ja-JP" altLang="ja-JP" sz="900" b="0" i="0" u="none" strike="noStrike" cap="none" normalizeH="0" baseline="0" dirty="0" err="1" smtClean="0">
                    <a:ln>
                      <a:noFill/>
                    </a:ln>
                    <a:solidFill>
                      <a:srgbClr val="000000"/>
                    </a:solidFill>
                    <a:effectLst/>
                    <a:latin typeface="ＭＳ Ｐ明朝" pitchFamily="18" charset="-128"/>
                    <a:ea typeface="ＭＳ Ｐ明朝" pitchFamily="18" charset="-128"/>
                    <a:cs typeface="ＭＳ Ｐゴシック" pitchFamily="50" charset="-128"/>
                  </a:rPr>
                  <a:t>,</a:t>
                </a:r>
                <a:r>
                  <a:rPr lang="en-US" altLang="ja-JP" sz="900" dirty="0" smtClean="0">
                    <a:solidFill>
                      <a:srgbClr val="000000"/>
                    </a:solidFill>
                    <a:latin typeface="ＭＳ Ｐ明朝" pitchFamily="18" charset="-128"/>
                    <a:ea typeface="ＭＳ Ｐ明朝" pitchFamily="18" charset="-128"/>
                  </a:rPr>
                  <a:t>058</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0" name="Rectangle 70"/>
              <p:cNvSpPr>
                <a:spLocks noChangeArrowheads="1"/>
              </p:cNvSpPr>
              <p:nvPr/>
            </p:nvSpPr>
            <p:spPr bwMode="auto">
              <a:xfrm>
                <a:off x="3455" y="2665"/>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FF"/>
                    </a:solidFill>
                    <a:latin typeface="ＭＳ Ｐ明朝" pitchFamily="18" charset="-128"/>
                    <a:ea typeface="ＭＳ Ｐ明朝" pitchFamily="18" charset="-128"/>
                  </a:rPr>
                  <a:t>1</a:t>
                </a:r>
                <a:r>
                  <a:rPr kumimoji="1" lang="ja-JP" altLang="ja-JP" sz="900" b="0" i="0" u="none" strike="noStrike" cap="none" normalizeH="0" baseline="0" dirty="0" err="1" smtClean="0">
                    <a:ln>
                      <a:noFill/>
                    </a:ln>
                    <a:solidFill>
                      <a:srgbClr val="0000FF"/>
                    </a:solidFill>
                    <a:effectLst/>
                    <a:latin typeface="ＭＳ Ｐ明朝" pitchFamily="18" charset="-128"/>
                    <a:ea typeface="ＭＳ Ｐ明朝" pitchFamily="18" charset="-128"/>
                    <a:cs typeface="ＭＳ Ｐゴシック" pitchFamily="50" charset="-128"/>
                  </a:rPr>
                  <a:t>,</a:t>
                </a:r>
                <a:r>
                  <a:rPr lang="en-US" altLang="ja-JP" sz="900" dirty="0" smtClean="0">
                    <a:solidFill>
                      <a:srgbClr val="0000FF"/>
                    </a:solidFill>
                    <a:latin typeface="ＭＳ Ｐ明朝" pitchFamily="18" charset="-128"/>
                    <a:ea typeface="ＭＳ Ｐ明朝" pitchFamily="18" charset="-128"/>
                  </a:rPr>
                  <a:t>217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1" name="Rectangle 71"/>
              <p:cNvSpPr>
                <a:spLocks noChangeArrowheads="1"/>
              </p:cNvSpPr>
              <p:nvPr/>
            </p:nvSpPr>
            <p:spPr bwMode="auto">
              <a:xfrm>
                <a:off x="3938" y="2665"/>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2,</a:t>
                </a: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841</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2" name="Rectangle 72"/>
              <p:cNvSpPr>
                <a:spLocks noChangeArrowheads="1"/>
              </p:cNvSpPr>
              <p:nvPr/>
            </p:nvSpPr>
            <p:spPr bwMode="auto">
              <a:xfrm>
                <a:off x="1811" y="282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3" name="Rectangle 73"/>
              <p:cNvSpPr>
                <a:spLocks noChangeArrowheads="1"/>
              </p:cNvSpPr>
              <p:nvPr/>
            </p:nvSpPr>
            <p:spPr bwMode="auto">
              <a:xfrm>
                <a:off x="2371" y="2798"/>
                <a:ext cx="3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6" name="Rectangle 76"/>
              <p:cNvSpPr>
                <a:spLocks noChangeArrowheads="1"/>
              </p:cNvSpPr>
              <p:nvPr/>
            </p:nvSpPr>
            <p:spPr bwMode="auto">
              <a:xfrm>
                <a:off x="3594" y="2820"/>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7" name="Rectangle 77"/>
              <p:cNvSpPr>
                <a:spLocks noChangeArrowheads="1"/>
              </p:cNvSpPr>
              <p:nvPr/>
            </p:nvSpPr>
            <p:spPr bwMode="auto">
              <a:xfrm>
                <a:off x="4055" y="2787"/>
                <a:ext cx="3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FF"/>
                    </a:solidFill>
                    <a:latin typeface="ＭＳ Ｐ明朝" pitchFamily="18" charset="-128"/>
                    <a:ea typeface="ＭＳ Ｐ明朝" pitchFamily="18" charset="-128"/>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8" name="Rectangle 78"/>
              <p:cNvSpPr>
                <a:spLocks noChangeArrowheads="1"/>
              </p:cNvSpPr>
              <p:nvPr/>
            </p:nvSpPr>
            <p:spPr bwMode="auto">
              <a:xfrm>
                <a:off x="2378" y="2974"/>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19" name="Rectangle 79"/>
              <p:cNvSpPr>
                <a:spLocks noChangeArrowheads="1"/>
              </p:cNvSpPr>
              <p:nvPr/>
            </p:nvSpPr>
            <p:spPr bwMode="auto">
              <a:xfrm>
                <a:off x="2764" y="2974"/>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0" name="Rectangle 80"/>
              <p:cNvSpPr>
                <a:spLocks noChangeArrowheads="1"/>
              </p:cNvSpPr>
              <p:nvPr/>
            </p:nvSpPr>
            <p:spPr bwMode="auto">
              <a:xfrm>
                <a:off x="3594" y="2974"/>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1" name="Rectangle 81"/>
              <p:cNvSpPr>
                <a:spLocks noChangeArrowheads="1"/>
              </p:cNvSpPr>
              <p:nvPr/>
            </p:nvSpPr>
            <p:spPr bwMode="auto">
              <a:xfrm>
                <a:off x="4077" y="2974"/>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2" name="Rectangle 82"/>
              <p:cNvSpPr>
                <a:spLocks noChangeArrowheads="1"/>
              </p:cNvSpPr>
              <p:nvPr/>
            </p:nvSpPr>
            <p:spPr bwMode="auto">
              <a:xfrm>
                <a:off x="2378" y="3129"/>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3" name="Rectangle 83"/>
              <p:cNvSpPr>
                <a:spLocks noChangeArrowheads="1"/>
              </p:cNvSpPr>
              <p:nvPr/>
            </p:nvSpPr>
            <p:spPr bwMode="auto">
              <a:xfrm>
                <a:off x="2764" y="3129"/>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4" name="Rectangle 84"/>
              <p:cNvSpPr>
                <a:spLocks noChangeArrowheads="1"/>
              </p:cNvSpPr>
              <p:nvPr/>
            </p:nvSpPr>
            <p:spPr bwMode="auto">
              <a:xfrm>
                <a:off x="3594" y="3129"/>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5" name="Rectangle 85"/>
              <p:cNvSpPr>
                <a:spLocks noChangeArrowheads="1"/>
              </p:cNvSpPr>
              <p:nvPr/>
            </p:nvSpPr>
            <p:spPr bwMode="auto">
              <a:xfrm>
                <a:off x="4077" y="3129"/>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6" name="Rectangle 86"/>
              <p:cNvSpPr>
                <a:spLocks noChangeArrowheads="1"/>
              </p:cNvSpPr>
              <p:nvPr/>
            </p:nvSpPr>
            <p:spPr bwMode="auto">
              <a:xfrm>
                <a:off x="2378" y="3283"/>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7" name="Rectangle 87"/>
              <p:cNvSpPr>
                <a:spLocks noChangeArrowheads="1"/>
              </p:cNvSpPr>
              <p:nvPr/>
            </p:nvSpPr>
            <p:spPr bwMode="auto">
              <a:xfrm>
                <a:off x="2764" y="3283"/>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8" name="Rectangle 88"/>
              <p:cNvSpPr>
                <a:spLocks noChangeArrowheads="1"/>
              </p:cNvSpPr>
              <p:nvPr/>
            </p:nvSpPr>
            <p:spPr bwMode="auto">
              <a:xfrm>
                <a:off x="3594" y="3283"/>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29" name="Rectangle 89"/>
              <p:cNvSpPr>
                <a:spLocks noChangeArrowheads="1"/>
              </p:cNvSpPr>
              <p:nvPr/>
            </p:nvSpPr>
            <p:spPr bwMode="auto">
              <a:xfrm>
                <a:off x="4077" y="3283"/>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0" name="Rectangle 90"/>
              <p:cNvSpPr>
                <a:spLocks noChangeArrowheads="1"/>
              </p:cNvSpPr>
              <p:nvPr/>
            </p:nvSpPr>
            <p:spPr bwMode="auto">
              <a:xfrm>
                <a:off x="2378" y="3438"/>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1" name="Rectangle 91"/>
              <p:cNvSpPr>
                <a:spLocks noChangeArrowheads="1"/>
              </p:cNvSpPr>
              <p:nvPr/>
            </p:nvSpPr>
            <p:spPr bwMode="auto">
              <a:xfrm>
                <a:off x="2764" y="3438"/>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2" name="Rectangle 92"/>
              <p:cNvSpPr>
                <a:spLocks noChangeArrowheads="1"/>
              </p:cNvSpPr>
              <p:nvPr/>
            </p:nvSpPr>
            <p:spPr bwMode="auto">
              <a:xfrm>
                <a:off x="3594" y="3438"/>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3" name="Rectangle 93"/>
              <p:cNvSpPr>
                <a:spLocks noChangeArrowheads="1"/>
              </p:cNvSpPr>
              <p:nvPr/>
            </p:nvSpPr>
            <p:spPr bwMode="auto">
              <a:xfrm>
                <a:off x="4077" y="3438"/>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4" name="Rectangle 94"/>
              <p:cNvSpPr>
                <a:spLocks noChangeArrowheads="1"/>
              </p:cNvSpPr>
              <p:nvPr/>
            </p:nvSpPr>
            <p:spPr bwMode="auto">
              <a:xfrm>
                <a:off x="2378" y="3592"/>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5" name="Rectangle 95"/>
              <p:cNvSpPr>
                <a:spLocks noChangeArrowheads="1"/>
              </p:cNvSpPr>
              <p:nvPr/>
            </p:nvSpPr>
            <p:spPr bwMode="auto">
              <a:xfrm>
                <a:off x="2764" y="3592"/>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6" name="Rectangle 96"/>
              <p:cNvSpPr>
                <a:spLocks noChangeArrowheads="1"/>
              </p:cNvSpPr>
              <p:nvPr/>
            </p:nvSpPr>
            <p:spPr bwMode="auto">
              <a:xfrm>
                <a:off x="3594" y="3592"/>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7" name="Rectangle 97"/>
              <p:cNvSpPr>
                <a:spLocks noChangeArrowheads="1"/>
              </p:cNvSpPr>
              <p:nvPr/>
            </p:nvSpPr>
            <p:spPr bwMode="auto">
              <a:xfrm>
                <a:off x="4077" y="3592"/>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8" name="Rectangle 98"/>
              <p:cNvSpPr>
                <a:spLocks noChangeArrowheads="1"/>
              </p:cNvSpPr>
              <p:nvPr/>
            </p:nvSpPr>
            <p:spPr bwMode="auto">
              <a:xfrm>
                <a:off x="2378" y="3746"/>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39" name="Rectangle 99"/>
              <p:cNvSpPr>
                <a:spLocks noChangeArrowheads="1"/>
              </p:cNvSpPr>
              <p:nvPr/>
            </p:nvSpPr>
            <p:spPr bwMode="auto">
              <a:xfrm>
                <a:off x="2764" y="3746"/>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0" name="Rectangle 100"/>
              <p:cNvSpPr>
                <a:spLocks noChangeArrowheads="1"/>
              </p:cNvSpPr>
              <p:nvPr/>
            </p:nvSpPr>
            <p:spPr bwMode="auto">
              <a:xfrm>
                <a:off x="3594" y="3746"/>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1" name="Rectangle 101"/>
              <p:cNvSpPr>
                <a:spLocks noChangeArrowheads="1"/>
              </p:cNvSpPr>
              <p:nvPr/>
            </p:nvSpPr>
            <p:spPr bwMode="auto">
              <a:xfrm>
                <a:off x="4077" y="3746"/>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2" name="Rectangle 102"/>
              <p:cNvSpPr>
                <a:spLocks noChangeArrowheads="1"/>
              </p:cNvSpPr>
              <p:nvPr/>
            </p:nvSpPr>
            <p:spPr bwMode="auto">
              <a:xfrm>
                <a:off x="2378" y="3901"/>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3" name="Rectangle 103"/>
              <p:cNvSpPr>
                <a:spLocks noChangeArrowheads="1"/>
              </p:cNvSpPr>
              <p:nvPr/>
            </p:nvSpPr>
            <p:spPr bwMode="auto">
              <a:xfrm>
                <a:off x="2764" y="3901"/>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4" name="Rectangle 104"/>
              <p:cNvSpPr>
                <a:spLocks noChangeArrowheads="1"/>
              </p:cNvSpPr>
              <p:nvPr/>
            </p:nvSpPr>
            <p:spPr bwMode="auto">
              <a:xfrm>
                <a:off x="3594" y="3901"/>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5" name="Rectangle 105"/>
              <p:cNvSpPr>
                <a:spLocks noChangeArrowheads="1"/>
              </p:cNvSpPr>
              <p:nvPr/>
            </p:nvSpPr>
            <p:spPr bwMode="auto">
              <a:xfrm>
                <a:off x="4077" y="3901"/>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6" name="Rectangle 106"/>
              <p:cNvSpPr>
                <a:spLocks noChangeArrowheads="1"/>
              </p:cNvSpPr>
              <p:nvPr/>
            </p:nvSpPr>
            <p:spPr bwMode="auto">
              <a:xfrm>
                <a:off x="2378" y="4055"/>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7" name="Rectangle 107"/>
              <p:cNvSpPr>
                <a:spLocks noChangeArrowheads="1"/>
              </p:cNvSpPr>
              <p:nvPr/>
            </p:nvSpPr>
            <p:spPr bwMode="auto">
              <a:xfrm>
                <a:off x="2764" y="4055"/>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8" name="Rectangle 108"/>
              <p:cNvSpPr>
                <a:spLocks noChangeArrowheads="1"/>
              </p:cNvSpPr>
              <p:nvPr/>
            </p:nvSpPr>
            <p:spPr bwMode="auto">
              <a:xfrm>
                <a:off x="3594" y="4055"/>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9" name="Rectangle 109"/>
              <p:cNvSpPr>
                <a:spLocks noChangeArrowheads="1"/>
              </p:cNvSpPr>
              <p:nvPr/>
            </p:nvSpPr>
            <p:spPr bwMode="auto">
              <a:xfrm>
                <a:off x="4077" y="4055"/>
                <a:ext cx="7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ＭＳ Ｐ明朝" pitchFamily="18" charset="-128"/>
                    <a:ea typeface="ＭＳ Ｐ明朝" pitchFamily="18"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0" name="Rectangle 110"/>
              <p:cNvSpPr>
                <a:spLocks noChangeArrowheads="1"/>
              </p:cNvSpPr>
              <p:nvPr/>
            </p:nvSpPr>
            <p:spPr bwMode="auto">
              <a:xfrm>
                <a:off x="590" y="4214"/>
                <a:ext cx="13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合　　計</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1" name="Rectangle 111"/>
              <p:cNvSpPr>
                <a:spLocks noChangeArrowheads="1"/>
              </p:cNvSpPr>
              <p:nvPr/>
            </p:nvSpPr>
            <p:spPr bwMode="auto">
              <a:xfrm>
                <a:off x="2625" y="4210"/>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1,</a:t>
                </a: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217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2" name="Rectangle 112"/>
              <p:cNvSpPr>
                <a:spLocks noChangeArrowheads="1"/>
              </p:cNvSpPr>
              <p:nvPr/>
            </p:nvSpPr>
            <p:spPr bwMode="auto">
              <a:xfrm>
                <a:off x="3073" y="4210"/>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FF"/>
                    </a:solidFill>
                    <a:latin typeface="ＭＳ Ｐ明朝" pitchFamily="18" charset="-128"/>
                    <a:ea typeface="ＭＳ Ｐ明朝" pitchFamily="18" charset="-128"/>
                  </a:rPr>
                  <a:t>4</a:t>
                </a:r>
                <a:r>
                  <a:rPr kumimoji="1" lang="ja-JP" altLang="ja-JP" sz="900" b="0" i="0" u="none" strike="noStrike" cap="none" normalizeH="0" baseline="0" dirty="0" err="1" smtClean="0">
                    <a:ln>
                      <a:noFill/>
                    </a:ln>
                    <a:solidFill>
                      <a:srgbClr val="0000FF"/>
                    </a:solidFill>
                    <a:effectLst/>
                    <a:latin typeface="ＭＳ Ｐ明朝" pitchFamily="18" charset="-128"/>
                    <a:ea typeface="ＭＳ Ｐ明朝" pitchFamily="18" charset="-128"/>
                    <a:cs typeface="ＭＳ Ｐゴシック" pitchFamily="50" charset="-128"/>
                  </a:rPr>
                  <a:t>,</a:t>
                </a: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058</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3" name="Rectangle 113"/>
              <p:cNvSpPr>
                <a:spLocks noChangeArrowheads="1"/>
              </p:cNvSpPr>
              <p:nvPr/>
            </p:nvSpPr>
            <p:spPr bwMode="auto">
              <a:xfrm>
                <a:off x="2560" y="4329"/>
                <a:ext cx="89"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（あ）</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4" name="Rectangle 114"/>
              <p:cNvSpPr>
                <a:spLocks noChangeArrowheads="1"/>
              </p:cNvSpPr>
              <p:nvPr/>
            </p:nvSpPr>
            <p:spPr bwMode="auto">
              <a:xfrm>
                <a:off x="2996" y="4329"/>
                <a:ext cx="89"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（い）</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5" name="Rectangle 115"/>
              <p:cNvSpPr>
                <a:spLocks noChangeArrowheads="1"/>
              </p:cNvSpPr>
              <p:nvPr/>
            </p:nvSpPr>
            <p:spPr bwMode="auto">
              <a:xfrm>
                <a:off x="2444" y="4484"/>
                <a:ext cx="17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（あ）（い）の</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6" name="Rectangle 116"/>
              <p:cNvSpPr>
                <a:spLocks noChangeArrowheads="1"/>
              </p:cNvSpPr>
              <p:nvPr/>
            </p:nvSpPr>
            <p:spPr bwMode="auto">
              <a:xfrm>
                <a:off x="2444" y="4550"/>
                <a:ext cx="201"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小さい方の額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7" name="Rectangle 117"/>
              <p:cNvSpPr>
                <a:spLocks noChangeArrowheads="1"/>
              </p:cNvSpPr>
              <p:nvPr/>
            </p:nvSpPr>
            <p:spPr bwMode="auto">
              <a:xfrm>
                <a:off x="3073" y="4511"/>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1,</a:t>
                </a: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217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8" name="Rectangle 118"/>
              <p:cNvSpPr>
                <a:spLocks noChangeArrowheads="1"/>
              </p:cNvSpPr>
              <p:nvPr/>
            </p:nvSpPr>
            <p:spPr bwMode="auto">
              <a:xfrm>
                <a:off x="3004" y="4654"/>
                <a:ext cx="89"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（う）</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59" name="Rectangle 119"/>
              <p:cNvSpPr>
                <a:spLocks noChangeArrowheads="1"/>
              </p:cNvSpPr>
              <p:nvPr/>
            </p:nvSpPr>
            <p:spPr bwMode="auto">
              <a:xfrm>
                <a:off x="413" y="4885"/>
                <a:ext cx="745"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利用者の確認を得て、署名をもらうこと。</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0" name="Rectangle 120"/>
              <p:cNvSpPr>
                <a:spLocks noChangeArrowheads="1"/>
              </p:cNvSpPr>
              <p:nvPr/>
            </p:nvSpPr>
            <p:spPr bwMode="auto">
              <a:xfrm>
                <a:off x="413" y="5094"/>
                <a:ext cx="60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上記内容について確認しました。</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1" name="Rectangle 121"/>
              <p:cNvSpPr>
                <a:spLocks noChangeArrowheads="1"/>
              </p:cNvSpPr>
              <p:nvPr/>
            </p:nvSpPr>
            <p:spPr bwMode="auto">
              <a:xfrm>
                <a:off x="413" y="5229"/>
                <a:ext cx="591"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　　　令和　　　年　　　月　　　　日</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2" name="Rectangle 122"/>
              <p:cNvSpPr>
                <a:spLocks noChangeArrowheads="1"/>
              </p:cNvSpPr>
              <p:nvPr/>
            </p:nvSpPr>
            <p:spPr bwMode="auto">
              <a:xfrm>
                <a:off x="652" y="5337"/>
                <a:ext cx="89"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3" name="Rectangle 123"/>
              <p:cNvSpPr>
                <a:spLocks noChangeArrowheads="1"/>
              </p:cNvSpPr>
              <p:nvPr/>
            </p:nvSpPr>
            <p:spPr bwMode="auto">
              <a:xfrm>
                <a:off x="1598" y="5337"/>
                <a:ext cx="305"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支給決定者氏名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4" name="Rectangle 124"/>
              <p:cNvSpPr>
                <a:spLocks noChangeArrowheads="1"/>
              </p:cNvSpPr>
              <p:nvPr/>
            </p:nvSpPr>
            <p:spPr bwMode="auto">
              <a:xfrm>
                <a:off x="1208" y="1696"/>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5" name="Rectangle 125"/>
              <p:cNvSpPr>
                <a:spLocks noChangeArrowheads="1"/>
              </p:cNvSpPr>
              <p:nvPr/>
            </p:nvSpPr>
            <p:spPr bwMode="auto">
              <a:xfrm>
                <a:off x="1019" y="3785"/>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6" name="Rectangle 126"/>
              <p:cNvSpPr>
                <a:spLocks noChangeArrowheads="1"/>
              </p:cNvSpPr>
              <p:nvPr/>
            </p:nvSpPr>
            <p:spPr bwMode="auto">
              <a:xfrm>
                <a:off x="1019" y="3631"/>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7" name="Rectangle 127"/>
              <p:cNvSpPr>
                <a:spLocks noChangeArrowheads="1"/>
              </p:cNvSpPr>
              <p:nvPr/>
            </p:nvSpPr>
            <p:spPr bwMode="auto">
              <a:xfrm>
                <a:off x="3309" y="2229"/>
                <a:ext cx="189"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利用者負担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8" name="Rectangle 128"/>
              <p:cNvSpPr>
                <a:spLocks noChangeArrowheads="1"/>
              </p:cNvSpPr>
              <p:nvPr/>
            </p:nvSpPr>
            <p:spPr bwMode="auto">
              <a:xfrm>
                <a:off x="3343" y="2298"/>
                <a:ext cx="1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額確定額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69" name="Rectangle 129"/>
              <p:cNvSpPr>
                <a:spLocks noChangeArrowheads="1"/>
              </p:cNvSpPr>
              <p:nvPr/>
            </p:nvSpPr>
            <p:spPr bwMode="auto">
              <a:xfrm>
                <a:off x="3340" y="2372"/>
                <a:ext cx="154"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（配分額）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0" name="Rectangle 130"/>
              <p:cNvSpPr>
                <a:spLocks noChangeArrowheads="1"/>
              </p:cNvSpPr>
              <p:nvPr/>
            </p:nvSpPr>
            <p:spPr bwMode="auto">
              <a:xfrm>
                <a:off x="3459"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ｆ</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2" name="Rectangle 132"/>
              <p:cNvSpPr>
                <a:spLocks noChangeArrowheads="1"/>
              </p:cNvSpPr>
              <p:nvPr/>
            </p:nvSpPr>
            <p:spPr bwMode="auto">
              <a:xfrm>
                <a:off x="1370" y="2665"/>
                <a:ext cx="224"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9,300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3" name="Rectangle 133"/>
              <p:cNvSpPr>
                <a:spLocks noChangeArrowheads="1"/>
              </p:cNvSpPr>
              <p:nvPr/>
            </p:nvSpPr>
            <p:spPr bwMode="auto">
              <a:xfrm>
                <a:off x="1293" y="897"/>
                <a:ext cx="475"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2000000001</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4" name="Rectangle 134"/>
              <p:cNvSpPr>
                <a:spLocks noChangeArrowheads="1"/>
              </p:cNvSpPr>
              <p:nvPr/>
            </p:nvSpPr>
            <p:spPr bwMode="auto">
              <a:xfrm>
                <a:off x="1316" y="1098"/>
                <a:ext cx="255"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　○○</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5" name="Rectangle 135"/>
              <p:cNvSpPr>
                <a:spLocks noChangeArrowheads="1"/>
              </p:cNvSpPr>
              <p:nvPr/>
            </p:nvSpPr>
            <p:spPr bwMode="auto">
              <a:xfrm>
                <a:off x="1019" y="3005"/>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6" name="Rectangle 136"/>
              <p:cNvSpPr>
                <a:spLocks noChangeArrowheads="1"/>
              </p:cNvSpPr>
              <p:nvPr/>
            </p:nvSpPr>
            <p:spPr bwMode="auto">
              <a:xfrm>
                <a:off x="285"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受</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7" name="Rectangle 137"/>
              <p:cNvSpPr>
                <a:spLocks noChangeArrowheads="1"/>
              </p:cNvSpPr>
              <p:nvPr/>
            </p:nvSpPr>
            <p:spPr bwMode="auto">
              <a:xfrm>
                <a:off x="393"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給</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8" name="Rectangle 138"/>
              <p:cNvSpPr>
                <a:spLocks noChangeArrowheads="1"/>
              </p:cNvSpPr>
              <p:nvPr/>
            </p:nvSpPr>
            <p:spPr bwMode="auto">
              <a:xfrm>
                <a:off x="502"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79" name="Rectangle 139"/>
              <p:cNvSpPr>
                <a:spLocks noChangeArrowheads="1"/>
              </p:cNvSpPr>
              <p:nvPr/>
            </p:nvSpPr>
            <p:spPr bwMode="auto">
              <a:xfrm>
                <a:off x="610"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証</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0" name="Rectangle 140"/>
              <p:cNvSpPr>
                <a:spLocks noChangeArrowheads="1"/>
              </p:cNvSpPr>
              <p:nvPr/>
            </p:nvSpPr>
            <p:spPr bwMode="auto">
              <a:xfrm>
                <a:off x="718"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記</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1" name="Rectangle 141"/>
              <p:cNvSpPr>
                <a:spLocks noChangeArrowheads="1"/>
              </p:cNvSpPr>
              <p:nvPr/>
            </p:nvSpPr>
            <p:spPr bwMode="auto">
              <a:xfrm>
                <a:off x="830"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載</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2" name="Rectangle 142"/>
              <p:cNvSpPr>
                <a:spLocks noChangeArrowheads="1"/>
              </p:cNvSpPr>
              <p:nvPr/>
            </p:nvSpPr>
            <p:spPr bwMode="auto">
              <a:xfrm>
                <a:off x="938" y="14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の</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3" name="Rectangle 143"/>
              <p:cNvSpPr>
                <a:spLocks noChangeArrowheads="1"/>
              </p:cNvSpPr>
              <p:nvPr/>
            </p:nvSpPr>
            <p:spPr bwMode="auto">
              <a:xfrm>
                <a:off x="285"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負</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4" name="Rectangle 144"/>
              <p:cNvSpPr>
                <a:spLocks noChangeArrowheads="1"/>
              </p:cNvSpPr>
              <p:nvPr/>
            </p:nvSpPr>
            <p:spPr bwMode="auto">
              <a:xfrm>
                <a:off x="417"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5" name="Rectangle 145"/>
              <p:cNvSpPr>
                <a:spLocks noChangeArrowheads="1"/>
              </p:cNvSpPr>
              <p:nvPr/>
            </p:nvSpPr>
            <p:spPr bwMode="auto">
              <a:xfrm>
                <a:off x="548"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上</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6" name="Rectangle 146"/>
              <p:cNvSpPr>
                <a:spLocks noChangeArrowheads="1"/>
              </p:cNvSpPr>
              <p:nvPr/>
            </p:nvSpPr>
            <p:spPr bwMode="auto">
              <a:xfrm>
                <a:off x="675"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限</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7" name="Rectangle 147"/>
              <p:cNvSpPr>
                <a:spLocks noChangeArrowheads="1"/>
              </p:cNvSpPr>
              <p:nvPr/>
            </p:nvSpPr>
            <p:spPr bwMode="auto">
              <a:xfrm>
                <a:off x="807"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月</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8" name="Rectangle 148"/>
              <p:cNvSpPr>
                <a:spLocks noChangeArrowheads="1"/>
              </p:cNvSpPr>
              <p:nvPr/>
            </p:nvSpPr>
            <p:spPr bwMode="auto">
              <a:xfrm>
                <a:off x="934" y="1518"/>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89" name="Rectangle 149"/>
              <p:cNvSpPr>
                <a:spLocks noChangeArrowheads="1"/>
              </p:cNvSpPr>
              <p:nvPr/>
            </p:nvSpPr>
            <p:spPr bwMode="auto">
              <a:xfrm>
                <a:off x="285"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支</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0" name="Rectangle 150"/>
              <p:cNvSpPr>
                <a:spLocks noChangeArrowheads="1"/>
              </p:cNvSpPr>
              <p:nvPr/>
            </p:nvSpPr>
            <p:spPr bwMode="auto">
              <a:xfrm>
                <a:off x="397"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給</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1" name="Rectangle 151"/>
              <p:cNvSpPr>
                <a:spLocks noChangeArrowheads="1"/>
              </p:cNvSpPr>
              <p:nvPr/>
            </p:nvSpPr>
            <p:spPr bwMode="auto">
              <a:xfrm>
                <a:off x="509"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決</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2" name="Rectangle 152"/>
              <p:cNvSpPr>
                <a:spLocks noChangeArrowheads="1"/>
              </p:cNvSpPr>
              <p:nvPr/>
            </p:nvSpPr>
            <p:spPr bwMode="auto">
              <a:xfrm>
                <a:off x="621"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定</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3" name="Rectangle 153"/>
              <p:cNvSpPr>
                <a:spLocks noChangeArrowheads="1"/>
              </p:cNvSpPr>
              <p:nvPr/>
            </p:nvSpPr>
            <p:spPr bwMode="auto">
              <a:xfrm>
                <a:off x="729"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に</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4" name="Rectangle 154"/>
              <p:cNvSpPr>
                <a:spLocks noChangeArrowheads="1"/>
              </p:cNvSpPr>
              <p:nvPr/>
            </p:nvSpPr>
            <p:spPr bwMode="auto">
              <a:xfrm>
                <a:off x="837"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係</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5" name="Rectangle 155"/>
              <p:cNvSpPr>
                <a:spLocks noChangeArrowheads="1"/>
              </p:cNvSpPr>
              <p:nvPr/>
            </p:nvSpPr>
            <p:spPr bwMode="auto">
              <a:xfrm>
                <a:off x="946" y="125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る</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6" name="Rectangle 156"/>
              <p:cNvSpPr>
                <a:spLocks noChangeArrowheads="1"/>
              </p:cNvSpPr>
              <p:nvPr/>
            </p:nvSpPr>
            <p:spPr bwMode="auto">
              <a:xfrm>
                <a:off x="285" y="132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障</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7" name="Rectangle 157"/>
              <p:cNvSpPr>
                <a:spLocks noChangeArrowheads="1"/>
              </p:cNvSpPr>
              <p:nvPr/>
            </p:nvSpPr>
            <p:spPr bwMode="auto">
              <a:xfrm>
                <a:off x="448" y="132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害</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8" name="Rectangle 158"/>
              <p:cNvSpPr>
                <a:spLocks noChangeArrowheads="1"/>
              </p:cNvSpPr>
              <p:nvPr/>
            </p:nvSpPr>
            <p:spPr bwMode="auto">
              <a:xfrm>
                <a:off x="610" y="132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児</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99" name="Rectangle 159"/>
              <p:cNvSpPr>
                <a:spLocks noChangeArrowheads="1"/>
              </p:cNvSpPr>
              <p:nvPr/>
            </p:nvSpPr>
            <p:spPr bwMode="auto">
              <a:xfrm>
                <a:off x="772" y="132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氏</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0" name="Rectangle 160"/>
              <p:cNvSpPr>
                <a:spLocks noChangeArrowheads="1"/>
              </p:cNvSpPr>
              <p:nvPr/>
            </p:nvSpPr>
            <p:spPr bwMode="auto">
              <a:xfrm>
                <a:off x="934" y="132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1" name="Rectangle 161"/>
              <p:cNvSpPr>
                <a:spLocks noChangeArrowheads="1"/>
              </p:cNvSpPr>
              <p:nvPr/>
            </p:nvSpPr>
            <p:spPr bwMode="auto">
              <a:xfrm>
                <a:off x="1745" y="4515"/>
                <a:ext cx="290"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利用者負担確定額</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2" name="Rectangle 162"/>
              <p:cNvSpPr>
                <a:spLocks noChangeArrowheads="1"/>
              </p:cNvSpPr>
              <p:nvPr/>
            </p:nvSpPr>
            <p:spPr bwMode="auto">
              <a:xfrm>
                <a:off x="1170" y="2302"/>
                <a:ext cx="1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上限月額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3" name="Rectangle 163"/>
              <p:cNvSpPr>
                <a:spLocks noChangeArrowheads="1"/>
              </p:cNvSpPr>
              <p:nvPr/>
            </p:nvSpPr>
            <p:spPr bwMode="auto">
              <a:xfrm>
                <a:off x="1278" y="2549"/>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ａ</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4" name="Rectangle 164"/>
              <p:cNvSpPr>
                <a:spLocks noChangeArrowheads="1"/>
              </p:cNvSpPr>
              <p:nvPr/>
            </p:nvSpPr>
            <p:spPr bwMode="auto">
              <a:xfrm>
                <a:off x="1015" y="4098"/>
                <a:ext cx="2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5" name="Rectangle 165"/>
              <p:cNvSpPr>
                <a:spLocks noChangeArrowheads="1"/>
              </p:cNvSpPr>
              <p:nvPr/>
            </p:nvSpPr>
            <p:spPr bwMode="auto">
              <a:xfrm>
                <a:off x="1015" y="3947"/>
                <a:ext cx="2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6" name="Rectangle 166"/>
              <p:cNvSpPr>
                <a:spLocks noChangeArrowheads="1"/>
              </p:cNvSpPr>
              <p:nvPr/>
            </p:nvSpPr>
            <p:spPr bwMode="auto">
              <a:xfrm>
                <a:off x="1015" y="1356"/>
                <a:ext cx="2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7" name="Rectangle 167"/>
              <p:cNvSpPr>
                <a:spLocks noChangeArrowheads="1"/>
              </p:cNvSpPr>
              <p:nvPr/>
            </p:nvSpPr>
            <p:spPr bwMode="auto">
              <a:xfrm>
                <a:off x="1301" y="696"/>
                <a:ext cx="255"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8" name="Rectangle 168"/>
              <p:cNvSpPr>
                <a:spLocks noChangeArrowheads="1"/>
              </p:cNvSpPr>
              <p:nvPr/>
            </p:nvSpPr>
            <p:spPr bwMode="auto">
              <a:xfrm>
                <a:off x="1019" y="3468"/>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09" name="Rectangle 169"/>
              <p:cNvSpPr>
                <a:spLocks noChangeArrowheads="1"/>
              </p:cNvSpPr>
              <p:nvPr/>
            </p:nvSpPr>
            <p:spPr bwMode="auto">
              <a:xfrm>
                <a:off x="1019" y="3314"/>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0" name="Rectangle 170"/>
              <p:cNvSpPr>
                <a:spLocks noChangeArrowheads="1"/>
              </p:cNvSpPr>
              <p:nvPr/>
            </p:nvSpPr>
            <p:spPr bwMode="auto">
              <a:xfrm>
                <a:off x="1019" y="3160"/>
                <a:ext cx="35"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1" name="Rectangle 171"/>
              <p:cNvSpPr>
                <a:spLocks noChangeArrowheads="1"/>
              </p:cNvSpPr>
              <p:nvPr/>
            </p:nvSpPr>
            <p:spPr bwMode="auto">
              <a:xfrm>
                <a:off x="683" y="364"/>
                <a:ext cx="316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移動支援利用者負担減額後（３％負担）調整額結果票（令和</a:t>
                </a:r>
                <a:r>
                  <a:rPr lang="ja-JP" altLang="en-US" sz="1300" dirty="0" smtClean="0">
                    <a:solidFill>
                      <a:srgbClr val="000000"/>
                    </a:solidFill>
                    <a:latin typeface="ＭＳ Ｐ明朝" pitchFamily="18" charset="-128"/>
                    <a:ea typeface="ＭＳ Ｐ明朝" pitchFamily="18" charset="-128"/>
                  </a:rPr>
                  <a:t>３</a:t>
                </a:r>
                <a:r>
                  <a:rPr kumimoji="1" lang="ja-JP" altLang="ja-JP" sz="13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年10月分）</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2" name="Rectangle 172"/>
              <p:cNvSpPr>
                <a:spLocks noChangeArrowheads="1"/>
              </p:cNvSpPr>
              <p:nvPr/>
            </p:nvSpPr>
            <p:spPr bwMode="auto">
              <a:xfrm>
                <a:off x="285" y="704"/>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市</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3" name="Rectangle 173"/>
              <p:cNvSpPr>
                <a:spLocks noChangeArrowheads="1"/>
              </p:cNvSpPr>
              <p:nvPr/>
            </p:nvSpPr>
            <p:spPr bwMode="auto">
              <a:xfrm>
                <a:off x="448" y="704"/>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町</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4" name="Rectangle 174"/>
              <p:cNvSpPr>
                <a:spLocks noChangeArrowheads="1"/>
              </p:cNvSpPr>
              <p:nvPr/>
            </p:nvSpPr>
            <p:spPr bwMode="auto">
              <a:xfrm>
                <a:off x="610" y="704"/>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村</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5" name="Rectangle 175"/>
              <p:cNvSpPr>
                <a:spLocks noChangeArrowheads="1"/>
              </p:cNvSpPr>
              <p:nvPr/>
            </p:nvSpPr>
            <p:spPr bwMode="auto">
              <a:xfrm>
                <a:off x="772" y="704"/>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番</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6" name="Rectangle 176"/>
              <p:cNvSpPr>
                <a:spLocks noChangeArrowheads="1"/>
              </p:cNvSpPr>
              <p:nvPr/>
            </p:nvSpPr>
            <p:spPr bwMode="auto">
              <a:xfrm>
                <a:off x="934" y="704"/>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号</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7" name="Rectangle 177"/>
              <p:cNvSpPr>
                <a:spLocks noChangeArrowheads="1"/>
              </p:cNvSpPr>
              <p:nvPr/>
            </p:nvSpPr>
            <p:spPr bwMode="auto">
              <a:xfrm>
                <a:off x="285"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受</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8" name="Rectangle 178"/>
              <p:cNvSpPr>
                <a:spLocks noChangeArrowheads="1"/>
              </p:cNvSpPr>
              <p:nvPr/>
            </p:nvSpPr>
            <p:spPr bwMode="auto">
              <a:xfrm>
                <a:off x="417"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給</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19" name="Rectangle 179"/>
              <p:cNvSpPr>
                <a:spLocks noChangeArrowheads="1"/>
              </p:cNvSpPr>
              <p:nvPr/>
            </p:nvSpPr>
            <p:spPr bwMode="auto">
              <a:xfrm>
                <a:off x="548"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0" name="Rectangle 180"/>
              <p:cNvSpPr>
                <a:spLocks noChangeArrowheads="1"/>
              </p:cNvSpPr>
              <p:nvPr/>
            </p:nvSpPr>
            <p:spPr bwMode="auto">
              <a:xfrm>
                <a:off x="675"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証</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1" name="Rectangle 181"/>
              <p:cNvSpPr>
                <a:spLocks noChangeArrowheads="1"/>
              </p:cNvSpPr>
              <p:nvPr/>
            </p:nvSpPr>
            <p:spPr bwMode="auto">
              <a:xfrm>
                <a:off x="807"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番</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2" name="Rectangle 182"/>
              <p:cNvSpPr>
                <a:spLocks noChangeArrowheads="1"/>
              </p:cNvSpPr>
              <p:nvPr/>
            </p:nvSpPr>
            <p:spPr bwMode="auto">
              <a:xfrm>
                <a:off x="934" y="905"/>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号</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3" name="Rectangle 183"/>
              <p:cNvSpPr>
                <a:spLocks noChangeArrowheads="1"/>
              </p:cNvSpPr>
              <p:nvPr/>
            </p:nvSpPr>
            <p:spPr bwMode="auto">
              <a:xfrm>
                <a:off x="285"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支</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4" name="Rectangle 184"/>
              <p:cNvSpPr>
                <a:spLocks noChangeArrowheads="1"/>
              </p:cNvSpPr>
              <p:nvPr/>
            </p:nvSpPr>
            <p:spPr bwMode="auto">
              <a:xfrm>
                <a:off x="378"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給</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5" name="Rectangle 185"/>
              <p:cNvSpPr>
                <a:spLocks noChangeArrowheads="1"/>
              </p:cNvSpPr>
              <p:nvPr/>
            </p:nvSpPr>
            <p:spPr bwMode="auto">
              <a:xfrm>
                <a:off x="471"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決</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6" name="Rectangle 186"/>
              <p:cNvSpPr>
                <a:spLocks noChangeArrowheads="1"/>
              </p:cNvSpPr>
              <p:nvPr/>
            </p:nvSpPr>
            <p:spPr bwMode="auto">
              <a:xfrm>
                <a:off x="563"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定</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7" name="Rectangle 187"/>
              <p:cNvSpPr>
                <a:spLocks noChangeArrowheads="1"/>
              </p:cNvSpPr>
              <p:nvPr/>
            </p:nvSpPr>
            <p:spPr bwMode="auto">
              <a:xfrm>
                <a:off x="656"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障</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8" name="Rectangle 188"/>
              <p:cNvSpPr>
                <a:spLocks noChangeArrowheads="1"/>
              </p:cNvSpPr>
              <p:nvPr/>
            </p:nvSpPr>
            <p:spPr bwMode="auto">
              <a:xfrm>
                <a:off x="749"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害</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29" name="Rectangle 189"/>
              <p:cNvSpPr>
                <a:spLocks noChangeArrowheads="1"/>
              </p:cNvSpPr>
              <p:nvPr/>
            </p:nvSpPr>
            <p:spPr bwMode="auto">
              <a:xfrm>
                <a:off x="841"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30" name="Rectangle 190"/>
              <p:cNvSpPr>
                <a:spLocks noChangeArrowheads="1"/>
              </p:cNvSpPr>
              <p:nvPr/>
            </p:nvSpPr>
            <p:spPr bwMode="auto">
              <a:xfrm>
                <a:off x="934" y="1067"/>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等</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31" name="Rectangle 191"/>
              <p:cNvSpPr>
                <a:spLocks noChangeArrowheads="1"/>
              </p:cNvSpPr>
              <p:nvPr/>
            </p:nvSpPr>
            <p:spPr bwMode="auto">
              <a:xfrm>
                <a:off x="285" y="113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氏</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32" name="Rectangle 192"/>
              <p:cNvSpPr>
                <a:spLocks noChangeArrowheads="1"/>
              </p:cNvSpPr>
              <p:nvPr/>
            </p:nvSpPr>
            <p:spPr bwMode="auto">
              <a:xfrm>
                <a:off x="934" y="1136"/>
                <a:ext cx="58"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明朝" pitchFamily="18" charset="-128"/>
                    <a:ea typeface="ＭＳ Ｐ明朝" pitchFamily="18" charset="-128"/>
                    <a:cs typeface="ＭＳ Ｐゴシック" pitchFamily="50" charset="-128"/>
                  </a:rPr>
                  <a:t>名</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33" name="Rectangle 193"/>
              <p:cNvSpPr>
                <a:spLocks noChangeArrowheads="1"/>
              </p:cNvSpPr>
              <p:nvPr/>
            </p:nvSpPr>
            <p:spPr bwMode="auto">
              <a:xfrm>
                <a:off x="1386" y="1480"/>
                <a:ext cx="247"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rPr>
                  <a:t>9,300</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34" name="Line 194"/>
              <p:cNvSpPr>
                <a:spLocks noChangeShapeType="1"/>
              </p:cNvSpPr>
              <p:nvPr/>
            </p:nvSpPr>
            <p:spPr bwMode="auto">
              <a:xfrm>
                <a:off x="274" y="638"/>
                <a:ext cx="0" cy="97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35" name="Rectangle 195"/>
              <p:cNvSpPr>
                <a:spLocks noChangeArrowheads="1"/>
              </p:cNvSpPr>
              <p:nvPr/>
            </p:nvSpPr>
            <p:spPr bwMode="auto">
              <a:xfrm>
                <a:off x="274" y="638"/>
                <a:ext cx="4" cy="97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36" name="Line 196"/>
              <p:cNvSpPr>
                <a:spLocks noChangeShapeType="1"/>
              </p:cNvSpPr>
              <p:nvPr/>
            </p:nvSpPr>
            <p:spPr bwMode="auto">
              <a:xfrm>
                <a:off x="1004" y="642"/>
                <a:ext cx="0" cy="9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37" name="Rectangle 197"/>
              <p:cNvSpPr>
                <a:spLocks noChangeArrowheads="1"/>
              </p:cNvSpPr>
              <p:nvPr/>
            </p:nvSpPr>
            <p:spPr bwMode="auto">
              <a:xfrm>
                <a:off x="1004" y="642"/>
                <a:ext cx="3" cy="97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38" name="Line 198"/>
              <p:cNvSpPr>
                <a:spLocks noChangeShapeType="1"/>
              </p:cNvSpPr>
              <p:nvPr/>
            </p:nvSpPr>
            <p:spPr bwMode="auto">
              <a:xfrm>
                <a:off x="2000" y="642"/>
                <a:ext cx="0" cy="9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39" name="Rectangle 199"/>
              <p:cNvSpPr>
                <a:spLocks noChangeArrowheads="1"/>
              </p:cNvSpPr>
              <p:nvPr/>
            </p:nvSpPr>
            <p:spPr bwMode="auto">
              <a:xfrm>
                <a:off x="2000" y="642"/>
                <a:ext cx="4" cy="97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40" name="Line 200"/>
              <p:cNvSpPr>
                <a:spLocks noChangeShapeType="1"/>
              </p:cNvSpPr>
              <p:nvPr/>
            </p:nvSpPr>
            <p:spPr bwMode="auto">
              <a:xfrm>
                <a:off x="1004"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41" name="Rectangle 201"/>
              <p:cNvSpPr>
                <a:spLocks noChangeArrowheads="1"/>
              </p:cNvSpPr>
              <p:nvPr/>
            </p:nvSpPr>
            <p:spPr bwMode="auto">
              <a:xfrm>
                <a:off x="1004" y="2132"/>
                <a:ext cx="3"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42" name="Line 202"/>
              <p:cNvSpPr>
                <a:spLocks noChangeShapeType="1"/>
              </p:cNvSpPr>
              <p:nvPr/>
            </p:nvSpPr>
            <p:spPr bwMode="auto">
              <a:xfrm>
                <a:off x="1583"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43" name="Rectangle 203"/>
              <p:cNvSpPr>
                <a:spLocks noChangeArrowheads="1"/>
              </p:cNvSpPr>
              <p:nvPr/>
            </p:nvSpPr>
            <p:spPr bwMode="auto">
              <a:xfrm>
                <a:off x="1583"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44" name="Line 204"/>
              <p:cNvSpPr>
                <a:spLocks noChangeShapeType="1"/>
              </p:cNvSpPr>
              <p:nvPr/>
            </p:nvSpPr>
            <p:spPr bwMode="auto">
              <a:xfrm>
                <a:off x="2000"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3" name="Group 406"/>
            <p:cNvGrpSpPr>
              <a:grpSpLocks/>
            </p:cNvGrpSpPr>
            <p:nvPr/>
          </p:nvGrpSpPr>
          <p:grpSpPr bwMode="auto">
            <a:xfrm>
              <a:off x="270" y="638"/>
              <a:ext cx="3861" cy="4012"/>
              <a:chOff x="270" y="638"/>
              <a:chExt cx="3861" cy="4012"/>
            </a:xfrm>
          </p:grpSpPr>
          <p:sp>
            <p:nvSpPr>
              <p:cNvPr id="4145" name="Rectangle 206"/>
              <p:cNvSpPr>
                <a:spLocks noChangeArrowheads="1"/>
              </p:cNvSpPr>
              <p:nvPr/>
            </p:nvSpPr>
            <p:spPr bwMode="auto">
              <a:xfrm>
                <a:off x="2000"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46" name="Line 207"/>
              <p:cNvSpPr>
                <a:spLocks noChangeShapeType="1"/>
              </p:cNvSpPr>
              <p:nvPr/>
            </p:nvSpPr>
            <p:spPr bwMode="auto">
              <a:xfrm>
                <a:off x="2428"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47" name="Rectangle 208"/>
              <p:cNvSpPr>
                <a:spLocks noChangeArrowheads="1"/>
              </p:cNvSpPr>
              <p:nvPr/>
            </p:nvSpPr>
            <p:spPr bwMode="auto">
              <a:xfrm>
                <a:off x="2428"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48" name="Line 209"/>
              <p:cNvSpPr>
                <a:spLocks noChangeShapeType="1"/>
              </p:cNvSpPr>
              <p:nvPr/>
            </p:nvSpPr>
            <p:spPr bwMode="auto">
              <a:xfrm>
                <a:off x="2814"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49" name="Rectangle 210"/>
              <p:cNvSpPr>
                <a:spLocks noChangeArrowheads="1"/>
              </p:cNvSpPr>
              <p:nvPr/>
            </p:nvSpPr>
            <p:spPr bwMode="auto">
              <a:xfrm>
                <a:off x="2814"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0" name="Line 211"/>
              <p:cNvSpPr>
                <a:spLocks noChangeShapeType="1"/>
              </p:cNvSpPr>
              <p:nvPr/>
            </p:nvSpPr>
            <p:spPr bwMode="auto">
              <a:xfrm>
                <a:off x="3262"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51" name="Rectangle 212"/>
              <p:cNvSpPr>
                <a:spLocks noChangeArrowheads="1"/>
              </p:cNvSpPr>
              <p:nvPr/>
            </p:nvSpPr>
            <p:spPr bwMode="auto">
              <a:xfrm>
                <a:off x="3262"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2" name="Line 213"/>
              <p:cNvSpPr>
                <a:spLocks noChangeShapeType="1"/>
              </p:cNvSpPr>
              <p:nvPr/>
            </p:nvSpPr>
            <p:spPr bwMode="auto">
              <a:xfrm>
                <a:off x="3679" y="2132"/>
                <a:ext cx="0" cy="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53" name="Rectangle 214"/>
              <p:cNvSpPr>
                <a:spLocks noChangeArrowheads="1"/>
              </p:cNvSpPr>
              <p:nvPr/>
            </p:nvSpPr>
            <p:spPr bwMode="auto">
              <a:xfrm>
                <a:off x="3679" y="2132"/>
                <a:ext cx="4" cy="4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4" name="Line 215"/>
              <p:cNvSpPr>
                <a:spLocks noChangeShapeType="1"/>
              </p:cNvSpPr>
              <p:nvPr/>
            </p:nvSpPr>
            <p:spPr bwMode="auto">
              <a:xfrm>
                <a:off x="278" y="2773"/>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55" name="Rectangle 216"/>
              <p:cNvSpPr>
                <a:spLocks noChangeArrowheads="1"/>
              </p:cNvSpPr>
              <p:nvPr/>
            </p:nvSpPr>
            <p:spPr bwMode="auto">
              <a:xfrm>
                <a:off x="278" y="2773"/>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6" name="Line 217"/>
              <p:cNvSpPr>
                <a:spLocks noChangeShapeType="1"/>
              </p:cNvSpPr>
              <p:nvPr/>
            </p:nvSpPr>
            <p:spPr bwMode="auto">
              <a:xfrm>
                <a:off x="1587" y="2773"/>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57" name="Rectangle 218"/>
              <p:cNvSpPr>
                <a:spLocks noChangeArrowheads="1"/>
              </p:cNvSpPr>
              <p:nvPr/>
            </p:nvSpPr>
            <p:spPr bwMode="auto">
              <a:xfrm>
                <a:off x="1587" y="2773"/>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8" name="Line 219"/>
              <p:cNvSpPr>
                <a:spLocks noChangeShapeType="1"/>
              </p:cNvSpPr>
              <p:nvPr/>
            </p:nvSpPr>
            <p:spPr bwMode="auto">
              <a:xfrm>
                <a:off x="2004" y="2773"/>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59" name="Rectangle 220"/>
              <p:cNvSpPr>
                <a:spLocks noChangeArrowheads="1"/>
              </p:cNvSpPr>
              <p:nvPr/>
            </p:nvSpPr>
            <p:spPr bwMode="auto">
              <a:xfrm>
                <a:off x="2004" y="2773"/>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60" name="Line 221"/>
              <p:cNvSpPr>
                <a:spLocks noChangeShapeType="1"/>
              </p:cNvSpPr>
              <p:nvPr/>
            </p:nvSpPr>
            <p:spPr bwMode="auto">
              <a:xfrm>
                <a:off x="2432" y="2773"/>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1" name="Rectangle 222"/>
              <p:cNvSpPr>
                <a:spLocks noChangeArrowheads="1"/>
              </p:cNvSpPr>
              <p:nvPr/>
            </p:nvSpPr>
            <p:spPr bwMode="auto">
              <a:xfrm>
                <a:off x="2432" y="2773"/>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62" name="Line 223"/>
              <p:cNvSpPr>
                <a:spLocks noChangeShapeType="1"/>
              </p:cNvSpPr>
              <p:nvPr/>
            </p:nvSpPr>
            <p:spPr bwMode="auto">
              <a:xfrm>
                <a:off x="278" y="2928"/>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3" name="Rectangle 224"/>
              <p:cNvSpPr>
                <a:spLocks noChangeArrowheads="1"/>
              </p:cNvSpPr>
              <p:nvPr/>
            </p:nvSpPr>
            <p:spPr bwMode="auto">
              <a:xfrm>
                <a:off x="278" y="2928"/>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64" name="Line 225"/>
              <p:cNvSpPr>
                <a:spLocks noChangeShapeType="1"/>
              </p:cNvSpPr>
              <p:nvPr/>
            </p:nvSpPr>
            <p:spPr bwMode="auto">
              <a:xfrm>
                <a:off x="1587" y="2928"/>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5" name="Rectangle 226"/>
              <p:cNvSpPr>
                <a:spLocks noChangeArrowheads="1"/>
              </p:cNvSpPr>
              <p:nvPr/>
            </p:nvSpPr>
            <p:spPr bwMode="auto">
              <a:xfrm>
                <a:off x="1587" y="2928"/>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66" name="Line 227"/>
              <p:cNvSpPr>
                <a:spLocks noChangeShapeType="1"/>
              </p:cNvSpPr>
              <p:nvPr/>
            </p:nvSpPr>
            <p:spPr bwMode="auto">
              <a:xfrm>
                <a:off x="2004" y="2928"/>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7" name="Rectangle 228"/>
              <p:cNvSpPr>
                <a:spLocks noChangeArrowheads="1"/>
              </p:cNvSpPr>
              <p:nvPr/>
            </p:nvSpPr>
            <p:spPr bwMode="auto">
              <a:xfrm>
                <a:off x="2004" y="2928"/>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68" name="Line 229"/>
              <p:cNvSpPr>
                <a:spLocks noChangeShapeType="1"/>
              </p:cNvSpPr>
              <p:nvPr/>
            </p:nvSpPr>
            <p:spPr bwMode="auto">
              <a:xfrm>
                <a:off x="2432" y="2928"/>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9" name="Rectangle 230"/>
              <p:cNvSpPr>
                <a:spLocks noChangeArrowheads="1"/>
              </p:cNvSpPr>
              <p:nvPr/>
            </p:nvSpPr>
            <p:spPr bwMode="auto">
              <a:xfrm>
                <a:off x="2432" y="2928"/>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0" name="Line 231"/>
              <p:cNvSpPr>
                <a:spLocks noChangeShapeType="1"/>
              </p:cNvSpPr>
              <p:nvPr/>
            </p:nvSpPr>
            <p:spPr bwMode="auto">
              <a:xfrm>
                <a:off x="278" y="3082"/>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71" name="Rectangle 232"/>
              <p:cNvSpPr>
                <a:spLocks noChangeArrowheads="1"/>
              </p:cNvSpPr>
              <p:nvPr/>
            </p:nvSpPr>
            <p:spPr bwMode="auto">
              <a:xfrm>
                <a:off x="278" y="3082"/>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2" name="Line 233"/>
              <p:cNvSpPr>
                <a:spLocks noChangeShapeType="1"/>
              </p:cNvSpPr>
              <p:nvPr/>
            </p:nvSpPr>
            <p:spPr bwMode="auto">
              <a:xfrm>
                <a:off x="1587" y="3082"/>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73" name="Rectangle 234"/>
              <p:cNvSpPr>
                <a:spLocks noChangeArrowheads="1"/>
              </p:cNvSpPr>
              <p:nvPr/>
            </p:nvSpPr>
            <p:spPr bwMode="auto">
              <a:xfrm>
                <a:off x="1587" y="3082"/>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4" name="Line 235"/>
              <p:cNvSpPr>
                <a:spLocks noChangeShapeType="1"/>
              </p:cNvSpPr>
              <p:nvPr/>
            </p:nvSpPr>
            <p:spPr bwMode="auto">
              <a:xfrm>
                <a:off x="2004" y="3082"/>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75" name="Rectangle 236"/>
              <p:cNvSpPr>
                <a:spLocks noChangeArrowheads="1"/>
              </p:cNvSpPr>
              <p:nvPr/>
            </p:nvSpPr>
            <p:spPr bwMode="auto">
              <a:xfrm>
                <a:off x="2004" y="3082"/>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6" name="Line 237"/>
              <p:cNvSpPr>
                <a:spLocks noChangeShapeType="1"/>
              </p:cNvSpPr>
              <p:nvPr/>
            </p:nvSpPr>
            <p:spPr bwMode="auto">
              <a:xfrm>
                <a:off x="2432" y="3082"/>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77" name="Rectangle 238"/>
              <p:cNvSpPr>
                <a:spLocks noChangeArrowheads="1"/>
              </p:cNvSpPr>
              <p:nvPr/>
            </p:nvSpPr>
            <p:spPr bwMode="auto">
              <a:xfrm>
                <a:off x="2432" y="3082"/>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8" name="Line 239"/>
              <p:cNvSpPr>
                <a:spLocks noChangeShapeType="1"/>
              </p:cNvSpPr>
              <p:nvPr/>
            </p:nvSpPr>
            <p:spPr bwMode="auto">
              <a:xfrm>
                <a:off x="278" y="3237"/>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79" name="Rectangle 240"/>
              <p:cNvSpPr>
                <a:spLocks noChangeArrowheads="1"/>
              </p:cNvSpPr>
              <p:nvPr/>
            </p:nvSpPr>
            <p:spPr bwMode="auto">
              <a:xfrm>
                <a:off x="278" y="3237"/>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80" name="Line 241"/>
              <p:cNvSpPr>
                <a:spLocks noChangeShapeType="1"/>
              </p:cNvSpPr>
              <p:nvPr/>
            </p:nvSpPr>
            <p:spPr bwMode="auto">
              <a:xfrm>
                <a:off x="1587" y="3237"/>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1" name="Rectangle 242"/>
              <p:cNvSpPr>
                <a:spLocks noChangeArrowheads="1"/>
              </p:cNvSpPr>
              <p:nvPr/>
            </p:nvSpPr>
            <p:spPr bwMode="auto">
              <a:xfrm>
                <a:off x="1587" y="3237"/>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82" name="Line 243"/>
              <p:cNvSpPr>
                <a:spLocks noChangeShapeType="1"/>
              </p:cNvSpPr>
              <p:nvPr/>
            </p:nvSpPr>
            <p:spPr bwMode="auto">
              <a:xfrm>
                <a:off x="2004" y="3237"/>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3" name="Rectangle 244"/>
              <p:cNvSpPr>
                <a:spLocks noChangeArrowheads="1"/>
              </p:cNvSpPr>
              <p:nvPr/>
            </p:nvSpPr>
            <p:spPr bwMode="auto">
              <a:xfrm>
                <a:off x="2004" y="3237"/>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84" name="Line 245"/>
              <p:cNvSpPr>
                <a:spLocks noChangeShapeType="1"/>
              </p:cNvSpPr>
              <p:nvPr/>
            </p:nvSpPr>
            <p:spPr bwMode="auto">
              <a:xfrm>
                <a:off x="2432" y="3237"/>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5" name="Rectangle 246"/>
              <p:cNvSpPr>
                <a:spLocks noChangeArrowheads="1"/>
              </p:cNvSpPr>
              <p:nvPr/>
            </p:nvSpPr>
            <p:spPr bwMode="auto">
              <a:xfrm>
                <a:off x="2432" y="3237"/>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86" name="Line 247"/>
              <p:cNvSpPr>
                <a:spLocks noChangeShapeType="1"/>
              </p:cNvSpPr>
              <p:nvPr/>
            </p:nvSpPr>
            <p:spPr bwMode="auto">
              <a:xfrm>
                <a:off x="278" y="3391"/>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7" name="Rectangle 248"/>
              <p:cNvSpPr>
                <a:spLocks noChangeArrowheads="1"/>
              </p:cNvSpPr>
              <p:nvPr/>
            </p:nvSpPr>
            <p:spPr bwMode="auto">
              <a:xfrm>
                <a:off x="278" y="3391"/>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88" name="Line 249"/>
              <p:cNvSpPr>
                <a:spLocks noChangeShapeType="1"/>
              </p:cNvSpPr>
              <p:nvPr/>
            </p:nvSpPr>
            <p:spPr bwMode="auto">
              <a:xfrm>
                <a:off x="1587" y="3391"/>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9" name="Rectangle 250"/>
              <p:cNvSpPr>
                <a:spLocks noChangeArrowheads="1"/>
              </p:cNvSpPr>
              <p:nvPr/>
            </p:nvSpPr>
            <p:spPr bwMode="auto">
              <a:xfrm>
                <a:off x="1587" y="3391"/>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0" name="Line 251"/>
              <p:cNvSpPr>
                <a:spLocks noChangeShapeType="1"/>
              </p:cNvSpPr>
              <p:nvPr/>
            </p:nvSpPr>
            <p:spPr bwMode="auto">
              <a:xfrm>
                <a:off x="2004" y="3391"/>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91" name="Rectangle 252"/>
              <p:cNvSpPr>
                <a:spLocks noChangeArrowheads="1"/>
              </p:cNvSpPr>
              <p:nvPr/>
            </p:nvSpPr>
            <p:spPr bwMode="auto">
              <a:xfrm>
                <a:off x="2004" y="3391"/>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2" name="Line 253"/>
              <p:cNvSpPr>
                <a:spLocks noChangeShapeType="1"/>
              </p:cNvSpPr>
              <p:nvPr/>
            </p:nvSpPr>
            <p:spPr bwMode="auto">
              <a:xfrm>
                <a:off x="2454" y="3371"/>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93" name="Rectangle 254"/>
              <p:cNvSpPr>
                <a:spLocks noChangeArrowheads="1"/>
              </p:cNvSpPr>
              <p:nvPr/>
            </p:nvSpPr>
            <p:spPr bwMode="auto">
              <a:xfrm>
                <a:off x="2432" y="3391"/>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4" name="Line 255"/>
              <p:cNvSpPr>
                <a:spLocks noChangeShapeType="1"/>
              </p:cNvSpPr>
              <p:nvPr/>
            </p:nvSpPr>
            <p:spPr bwMode="auto">
              <a:xfrm>
                <a:off x="278" y="3546"/>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95" name="Rectangle 256"/>
              <p:cNvSpPr>
                <a:spLocks noChangeArrowheads="1"/>
              </p:cNvSpPr>
              <p:nvPr/>
            </p:nvSpPr>
            <p:spPr bwMode="auto">
              <a:xfrm>
                <a:off x="278" y="3546"/>
                <a:ext cx="13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6" name="Line 257"/>
              <p:cNvSpPr>
                <a:spLocks noChangeShapeType="1"/>
              </p:cNvSpPr>
              <p:nvPr/>
            </p:nvSpPr>
            <p:spPr bwMode="auto">
              <a:xfrm>
                <a:off x="1587" y="3546"/>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97" name="Rectangle 258"/>
              <p:cNvSpPr>
                <a:spLocks noChangeArrowheads="1"/>
              </p:cNvSpPr>
              <p:nvPr/>
            </p:nvSpPr>
            <p:spPr bwMode="auto">
              <a:xfrm>
                <a:off x="1587" y="3546"/>
                <a:ext cx="41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8" name="Line 259"/>
              <p:cNvSpPr>
                <a:spLocks noChangeShapeType="1"/>
              </p:cNvSpPr>
              <p:nvPr/>
            </p:nvSpPr>
            <p:spPr bwMode="auto">
              <a:xfrm>
                <a:off x="2004" y="3546"/>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99" name="Rectangle 260"/>
              <p:cNvSpPr>
                <a:spLocks noChangeArrowheads="1"/>
              </p:cNvSpPr>
              <p:nvPr/>
            </p:nvSpPr>
            <p:spPr bwMode="auto">
              <a:xfrm>
                <a:off x="2004" y="3546"/>
                <a:ext cx="42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00" name="Line 261"/>
              <p:cNvSpPr>
                <a:spLocks noChangeShapeType="1"/>
              </p:cNvSpPr>
              <p:nvPr/>
            </p:nvSpPr>
            <p:spPr bwMode="auto">
              <a:xfrm>
                <a:off x="2432" y="3546"/>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1" name="Rectangle 262"/>
              <p:cNvSpPr>
                <a:spLocks noChangeArrowheads="1"/>
              </p:cNvSpPr>
              <p:nvPr/>
            </p:nvSpPr>
            <p:spPr bwMode="auto">
              <a:xfrm>
                <a:off x="2432" y="3546"/>
                <a:ext cx="38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02" name="Line 263"/>
              <p:cNvSpPr>
                <a:spLocks noChangeShapeType="1"/>
              </p:cNvSpPr>
              <p:nvPr/>
            </p:nvSpPr>
            <p:spPr bwMode="auto">
              <a:xfrm>
                <a:off x="278" y="3700"/>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3" name="Rectangle 264"/>
              <p:cNvSpPr>
                <a:spLocks noChangeArrowheads="1"/>
              </p:cNvSpPr>
              <p:nvPr/>
            </p:nvSpPr>
            <p:spPr bwMode="auto">
              <a:xfrm>
                <a:off x="278" y="3700"/>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04" name="Line 265"/>
              <p:cNvSpPr>
                <a:spLocks noChangeShapeType="1"/>
              </p:cNvSpPr>
              <p:nvPr/>
            </p:nvSpPr>
            <p:spPr bwMode="auto">
              <a:xfrm>
                <a:off x="1587" y="3700"/>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5" name="Rectangle 266"/>
              <p:cNvSpPr>
                <a:spLocks noChangeArrowheads="1"/>
              </p:cNvSpPr>
              <p:nvPr/>
            </p:nvSpPr>
            <p:spPr bwMode="auto">
              <a:xfrm>
                <a:off x="1587" y="3700"/>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06" name="Line 267"/>
              <p:cNvSpPr>
                <a:spLocks noChangeShapeType="1"/>
              </p:cNvSpPr>
              <p:nvPr/>
            </p:nvSpPr>
            <p:spPr bwMode="auto">
              <a:xfrm>
                <a:off x="2004" y="3700"/>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7" name="Rectangle 268"/>
              <p:cNvSpPr>
                <a:spLocks noChangeArrowheads="1"/>
              </p:cNvSpPr>
              <p:nvPr/>
            </p:nvSpPr>
            <p:spPr bwMode="auto">
              <a:xfrm>
                <a:off x="2004" y="3700"/>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08" name="Line 269"/>
              <p:cNvSpPr>
                <a:spLocks noChangeShapeType="1"/>
              </p:cNvSpPr>
              <p:nvPr/>
            </p:nvSpPr>
            <p:spPr bwMode="auto">
              <a:xfrm>
                <a:off x="2432" y="3700"/>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9" name="Rectangle 270"/>
              <p:cNvSpPr>
                <a:spLocks noChangeArrowheads="1"/>
              </p:cNvSpPr>
              <p:nvPr/>
            </p:nvSpPr>
            <p:spPr bwMode="auto">
              <a:xfrm>
                <a:off x="2432" y="3700"/>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0" name="Line 271"/>
              <p:cNvSpPr>
                <a:spLocks noChangeShapeType="1"/>
              </p:cNvSpPr>
              <p:nvPr/>
            </p:nvSpPr>
            <p:spPr bwMode="auto">
              <a:xfrm>
                <a:off x="278" y="3855"/>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11" name="Rectangle 272"/>
              <p:cNvSpPr>
                <a:spLocks noChangeArrowheads="1"/>
              </p:cNvSpPr>
              <p:nvPr/>
            </p:nvSpPr>
            <p:spPr bwMode="auto">
              <a:xfrm>
                <a:off x="278" y="3855"/>
                <a:ext cx="13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2" name="Line 273"/>
              <p:cNvSpPr>
                <a:spLocks noChangeShapeType="1"/>
              </p:cNvSpPr>
              <p:nvPr/>
            </p:nvSpPr>
            <p:spPr bwMode="auto">
              <a:xfrm>
                <a:off x="1587" y="3855"/>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13" name="Rectangle 274"/>
              <p:cNvSpPr>
                <a:spLocks noChangeArrowheads="1"/>
              </p:cNvSpPr>
              <p:nvPr/>
            </p:nvSpPr>
            <p:spPr bwMode="auto">
              <a:xfrm>
                <a:off x="1587" y="3855"/>
                <a:ext cx="41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4" name="Line 275"/>
              <p:cNvSpPr>
                <a:spLocks noChangeShapeType="1"/>
              </p:cNvSpPr>
              <p:nvPr/>
            </p:nvSpPr>
            <p:spPr bwMode="auto">
              <a:xfrm>
                <a:off x="2004" y="3855"/>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15" name="Rectangle 276"/>
              <p:cNvSpPr>
                <a:spLocks noChangeArrowheads="1"/>
              </p:cNvSpPr>
              <p:nvPr/>
            </p:nvSpPr>
            <p:spPr bwMode="auto">
              <a:xfrm>
                <a:off x="2004" y="3855"/>
                <a:ext cx="42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6" name="Line 277"/>
              <p:cNvSpPr>
                <a:spLocks noChangeShapeType="1"/>
              </p:cNvSpPr>
              <p:nvPr/>
            </p:nvSpPr>
            <p:spPr bwMode="auto">
              <a:xfrm>
                <a:off x="2432" y="3855"/>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17" name="Rectangle 278"/>
              <p:cNvSpPr>
                <a:spLocks noChangeArrowheads="1"/>
              </p:cNvSpPr>
              <p:nvPr/>
            </p:nvSpPr>
            <p:spPr bwMode="auto">
              <a:xfrm>
                <a:off x="2432" y="3855"/>
                <a:ext cx="38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8" name="Line 279"/>
              <p:cNvSpPr>
                <a:spLocks noChangeShapeType="1"/>
              </p:cNvSpPr>
              <p:nvPr/>
            </p:nvSpPr>
            <p:spPr bwMode="auto">
              <a:xfrm>
                <a:off x="278" y="4009"/>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19" name="Rectangle 280"/>
              <p:cNvSpPr>
                <a:spLocks noChangeArrowheads="1"/>
              </p:cNvSpPr>
              <p:nvPr/>
            </p:nvSpPr>
            <p:spPr bwMode="auto">
              <a:xfrm>
                <a:off x="278" y="4009"/>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20" name="Line 281"/>
              <p:cNvSpPr>
                <a:spLocks noChangeShapeType="1"/>
              </p:cNvSpPr>
              <p:nvPr/>
            </p:nvSpPr>
            <p:spPr bwMode="auto">
              <a:xfrm>
                <a:off x="1587" y="4009"/>
                <a:ext cx="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1" name="Rectangle 282"/>
              <p:cNvSpPr>
                <a:spLocks noChangeArrowheads="1"/>
              </p:cNvSpPr>
              <p:nvPr/>
            </p:nvSpPr>
            <p:spPr bwMode="auto">
              <a:xfrm>
                <a:off x="1587" y="4009"/>
                <a:ext cx="41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22" name="Line 283"/>
              <p:cNvSpPr>
                <a:spLocks noChangeShapeType="1"/>
              </p:cNvSpPr>
              <p:nvPr/>
            </p:nvSpPr>
            <p:spPr bwMode="auto">
              <a:xfrm>
                <a:off x="2004" y="4009"/>
                <a:ext cx="4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3" name="Rectangle 284"/>
              <p:cNvSpPr>
                <a:spLocks noChangeArrowheads="1"/>
              </p:cNvSpPr>
              <p:nvPr/>
            </p:nvSpPr>
            <p:spPr bwMode="auto">
              <a:xfrm>
                <a:off x="2004" y="4009"/>
                <a:ext cx="4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24" name="Line 285"/>
              <p:cNvSpPr>
                <a:spLocks noChangeShapeType="1"/>
              </p:cNvSpPr>
              <p:nvPr/>
            </p:nvSpPr>
            <p:spPr bwMode="auto">
              <a:xfrm>
                <a:off x="2432" y="4009"/>
                <a:ext cx="38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5" name="Rectangle 286"/>
              <p:cNvSpPr>
                <a:spLocks noChangeArrowheads="1"/>
              </p:cNvSpPr>
              <p:nvPr/>
            </p:nvSpPr>
            <p:spPr bwMode="auto">
              <a:xfrm>
                <a:off x="2432" y="4009"/>
                <a:ext cx="3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26" name="Line 287"/>
              <p:cNvSpPr>
                <a:spLocks noChangeShapeType="1"/>
              </p:cNvSpPr>
              <p:nvPr/>
            </p:nvSpPr>
            <p:spPr bwMode="auto">
              <a:xfrm>
                <a:off x="2428"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7" name="Rectangle 288"/>
              <p:cNvSpPr>
                <a:spLocks noChangeArrowheads="1"/>
              </p:cNvSpPr>
              <p:nvPr/>
            </p:nvSpPr>
            <p:spPr bwMode="auto">
              <a:xfrm>
                <a:off x="2428"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28" name="Line 289"/>
              <p:cNvSpPr>
                <a:spLocks noChangeShapeType="1"/>
              </p:cNvSpPr>
              <p:nvPr/>
            </p:nvSpPr>
            <p:spPr bwMode="auto">
              <a:xfrm>
                <a:off x="2814"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9" name="Rectangle 290"/>
              <p:cNvSpPr>
                <a:spLocks noChangeArrowheads="1"/>
              </p:cNvSpPr>
              <p:nvPr/>
            </p:nvSpPr>
            <p:spPr bwMode="auto">
              <a:xfrm>
                <a:off x="2795"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0" name="Line 291"/>
              <p:cNvSpPr>
                <a:spLocks noChangeShapeType="1"/>
              </p:cNvSpPr>
              <p:nvPr/>
            </p:nvSpPr>
            <p:spPr bwMode="auto">
              <a:xfrm>
                <a:off x="3262"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31" name="Rectangle 292"/>
              <p:cNvSpPr>
                <a:spLocks noChangeArrowheads="1"/>
              </p:cNvSpPr>
              <p:nvPr/>
            </p:nvSpPr>
            <p:spPr bwMode="auto">
              <a:xfrm>
                <a:off x="3262"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2" name="Rectangle 293"/>
              <p:cNvSpPr>
                <a:spLocks noChangeArrowheads="1"/>
              </p:cNvSpPr>
              <p:nvPr/>
            </p:nvSpPr>
            <p:spPr bwMode="auto">
              <a:xfrm>
                <a:off x="2432" y="4314"/>
                <a:ext cx="38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3" name="Line 294"/>
              <p:cNvSpPr>
                <a:spLocks noChangeShapeType="1"/>
              </p:cNvSpPr>
              <p:nvPr/>
            </p:nvSpPr>
            <p:spPr bwMode="auto">
              <a:xfrm>
                <a:off x="1579" y="4438"/>
                <a:ext cx="1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34" name="Rectangle 295"/>
              <p:cNvSpPr>
                <a:spLocks noChangeArrowheads="1"/>
              </p:cNvSpPr>
              <p:nvPr/>
            </p:nvSpPr>
            <p:spPr bwMode="auto">
              <a:xfrm>
                <a:off x="1579" y="4438"/>
                <a:ext cx="11"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5" name="Line 296"/>
              <p:cNvSpPr>
                <a:spLocks noChangeShapeType="1"/>
              </p:cNvSpPr>
              <p:nvPr/>
            </p:nvSpPr>
            <p:spPr bwMode="auto">
              <a:xfrm>
                <a:off x="1587" y="4445"/>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36" name="Rectangle 297"/>
              <p:cNvSpPr>
                <a:spLocks noChangeArrowheads="1"/>
              </p:cNvSpPr>
              <p:nvPr/>
            </p:nvSpPr>
            <p:spPr bwMode="auto">
              <a:xfrm>
                <a:off x="1587" y="4445"/>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7" name="Line 298"/>
              <p:cNvSpPr>
                <a:spLocks noChangeShapeType="1"/>
              </p:cNvSpPr>
              <p:nvPr/>
            </p:nvSpPr>
            <p:spPr bwMode="auto">
              <a:xfrm>
                <a:off x="2849" y="444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38" name="Rectangle 299"/>
              <p:cNvSpPr>
                <a:spLocks noChangeArrowheads="1"/>
              </p:cNvSpPr>
              <p:nvPr/>
            </p:nvSpPr>
            <p:spPr bwMode="auto">
              <a:xfrm>
                <a:off x="2849"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9" name="Line 300"/>
              <p:cNvSpPr>
                <a:spLocks noChangeShapeType="1"/>
              </p:cNvSpPr>
              <p:nvPr/>
            </p:nvSpPr>
            <p:spPr bwMode="auto">
              <a:xfrm>
                <a:off x="1590" y="4438"/>
                <a:ext cx="125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0" name="Rectangle 301"/>
              <p:cNvSpPr>
                <a:spLocks noChangeArrowheads="1"/>
              </p:cNvSpPr>
              <p:nvPr/>
            </p:nvSpPr>
            <p:spPr bwMode="auto">
              <a:xfrm>
                <a:off x="1590" y="4438"/>
                <a:ext cx="125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41" name="Line 302"/>
              <p:cNvSpPr>
                <a:spLocks noChangeShapeType="1"/>
              </p:cNvSpPr>
              <p:nvPr/>
            </p:nvSpPr>
            <p:spPr bwMode="auto">
              <a:xfrm>
                <a:off x="1590" y="4445"/>
                <a:ext cx="125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2" name="Rectangle 303"/>
              <p:cNvSpPr>
                <a:spLocks noChangeArrowheads="1"/>
              </p:cNvSpPr>
              <p:nvPr/>
            </p:nvSpPr>
            <p:spPr bwMode="auto">
              <a:xfrm>
                <a:off x="1590" y="4445"/>
                <a:ext cx="125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43" name="Line 304"/>
              <p:cNvSpPr>
                <a:spLocks noChangeShapeType="1"/>
              </p:cNvSpPr>
              <p:nvPr/>
            </p:nvSpPr>
            <p:spPr bwMode="auto">
              <a:xfrm>
                <a:off x="2849" y="4438"/>
                <a:ext cx="1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4" name="Rectangle 305"/>
              <p:cNvSpPr>
                <a:spLocks noChangeArrowheads="1"/>
              </p:cNvSpPr>
              <p:nvPr/>
            </p:nvSpPr>
            <p:spPr bwMode="auto">
              <a:xfrm>
                <a:off x="2849" y="4438"/>
                <a:ext cx="1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45" name="Line 306"/>
              <p:cNvSpPr>
                <a:spLocks noChangeShapeType="1"/>
              </p:cNvSpPr>
              <p:nvPr/>
            </p:nvSpPr>
            <p:spPr bwMode="auto">
              <a:xfrm>
                <a:off x="2857" y="444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6" name="Rectangle 307"/>
              <p:cNvSpPr>
                <a:spLocks noChangeArrowheads="1"/>
              </p:cNvSpPr>
              <p:nvPr/>
            </p:nvSpPr>
            <p:spPr bwMode="auto">
              <a:xfrm>
                <a:off x="2857"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47" name="Line 308"/>
              <p:cNvSpPr>
                <a:spLocks noChangeShapeType="1"/>
              </p:cNvSpPr>
              <p:nvPr/>
            </p:nvSpPr>
            <p:spPr bwMode="auto">
              <a:xfrm>
                <a:off x="1583"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8" name="Rectangle 309"/>
              <p:cNvSpPr>
                <a:spLocks noChangeArrowheads="1"/>
              </p:cNvSpPr>
              <p:nvPr/>
            </p:nvSpPr>
            <p:spPr bwMode="auto">
              <a:xfrm>
                <a:off x="1583"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49" name="Line 310"/>
              <p:cNvSpPr>
                <a:spLocks noChangeShapeType="1"/>
              </p:cNvSpPr>
              <p:nvPr/>
            </p:nvSpPr>
            <p:spPr bwMode="auto">
              <a:xfrm>
                <a:off x="1579" y="443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50" name="Rectangle 311"/>
              <p:cNvSpPr>
                <a:spLocks noChangeArrowheads="1"/>
              </p:cNvSpPr>
              <p:nvPr/>
            </p:nvSpPr>
            <p:spPr bwMode="auto">
              <a:xfrm>
                <a:off x="1579" y="443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1" name="Line 312"/>
              <p:cNvSpPr>
                <a:spLocks noChangeShapeType="1"/>
              </p:cNvSpPr>
              <p:nvPr/>
            </p:nvSpPr>
            <p:spPr bwMode="auto">
              <a:xfrm>
                <a:off x="1587" y="4445"/>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52" name="Rectangle 313"/>
              <p:cNvSpPr>
                <a:spLocks noChangeArrowheads="1"/>
              </p:cNvSpPr>
              <p:nvPr/>
            </p:nvSpPr>
            <p:spPr bwMode="auto">
              <a:xfrm>
                <a:off x="1587" y="4445"/>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3" name="Rectangle 314"/>
              <p:cNvSpPr>
                <a:spLocks noChangeArrowheads="1"/>
              </p:cNvSpPr>
              <p:nvPr/>
            </p:nvSpPr>
            <p:spPr bwMode="auto">
              <a:xfrm>
                <a:off x="278" y="4638"/>
                <a:ext cx="130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4" name="Rectangle 315"/>
              <p:cNvSpPr>
                <a:spLocks noChangeArrowheads="1"/>
              </p:cNvSpPr>
              <p:nvPr/>
            </p:nvSpPr>
            <p:spPr bwMode="auto">
              <a:xfrm>
                <a:off x="2424" y="4167"/>
                <a:ext cx="8" cy="15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5" name="Line 316"/>
              <p:cNvSpPr>
                <a:spLocks noChangeShapeType="1"/>
              </p:cNvSpPr>
              <p:nvPr/>
            </p:nvSpPr>
            <p:spPr bwMode="auto">
              <a:xfrm>
                <a:off x="1587" y="4638"/>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56" name="Rectangle 317"/>
              <p:cNvSpPr>
                <a:spLocks noChangeArrowheads="1"/>
              </p:cNvSpPr>
              <p:nvPr/>
            </p:nvSpPr>
            <p:spPr bwMode="auto">
              <a:xfrm>
                <a:off x="1587" y="463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7" name="Line 318"/>
              <p:cNvSpPr>
                <a:spLocks noChangeShapeType="1"/>
              </p:cNvSpPr>
              <p:nvPr/>
            </p:nvSpPr>
            <p:spPr bwMode="auto">
              <a:xfrm>
                <a:off x="1579" y="4646"/>
                <a:ext cx="1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58" name="Rectangle 319"/>
              <p:cNvSpPr>
                <a:spLocks noChangeArrowheads="1"/>
              </p:cNvSpPr>
              <p:nvPr/>
            </p:nvSpPr>
            <p:spPr bwMode="auto">
              <a:xfrm>
                <a:off x="1579" y="4646"/>
                <a:ext cx="1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9" name="Line 320"/>
              <p:cNvSpPr>
                <a:spLocks noChangeShapeType="1"/>
              </p:cNvSpPr>
              <p:nvPr/>
            </p:nvSpPr>
            <p:spPr bwMode="auto">
              <a:xfrm>
                <a:off x="2849" y="463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0" name="Rectangle 321"/>
              <p:cNvSpPr>
                <a:spLocks noChangeArrowheads="1"/>
              </p:cNvSpPr>
              <p:nvPr/>
            </p:nvSpPr>
            <p:spPr bwMode="auto">
              <a:xfrm>
                <a:off x="2849"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61" name="Rectangle 322"/>
              <p:cNvSpPr>
                <a:spLocks noChangeArrowheads="1"/>
              </p:cNvSpPr>
              <p:nvPr/>
            </p:nvSpPr>
            <p:spPr bwMode="auto">
              <a:xfrm>
                <a:off x="2849" y="4167"/>
                <a:ext cx="8" cy="15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62" name="Line 323"/>
              <p:cNvSpPr>
                <a:spLocks noChangeShapeType="1"/>
              </p:cNvSpPr>
              <p:nvPr/>
            </p:nvSpPr>
            <p:spPr bwMode="auto">
              <a:xfrm>
                <a:off x="2849" y="4445"/>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3" name="Rectangle 324"/>
              <p:cNvSpPr>
                <a:spLocks noChangeArrowheads="1"/>
              </p:cNvSpPr>
              <p:nvPr/>
            </p:nvSpPr>
            <p:spPr bwMode="auto">
              <a:xfrm>
                <a:off x="2849"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64" name="Line 325"/>
              <p:cNvSpPr>
                <a:spLocks noChangeShapeType="1"/>
              </p:cNvSpPr>
              <p:nvPr/>
            </p:nvSpPr>
            <p:spPr bwMode="auto">
              <a:xfrm>
                <a:off x="2857" y="4445"/>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5" name="Rectangle 326"/>
              <p:cNvSpPr>
                <a:spLocks noChangeArrowheads="1"/>
              </p:cNvSpPr>
              <p:nvPr/>
            </p:nvSpPr>
            <p:spPr bwMode="auto">
              <a:xfrm>
                <a:off x="2857"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66" name="Line 327"/>
              <p:cNvSpPr>
                <a:spLocks noChangeShapeType="1"/>
              </p:cNvSpPr>
              <p:nvPr/>
            </p:nvSpPr>
            <p:spPr bwMode="auto">
              <a:xfrm>
                <a:off x="1590" y="4638"/>
                <a:ext cx="125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7" name="Rectangle 328"/>
              <p:cNvSpPr>
                <a:spLocks noChangeArrowheads="1"/>
              </p:cNvSpPr>
              <p:nvPr/>
            </p:nvSpPr>
            <p:spPr bwMode="auto">
              <a:xfrm>
                <a:off x="1590" y="4638"/>
                <a:ext cx="125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68" name="Line 329"/>
              <p:cNvSpPr>
                <a:spLocks noChangeShapeType="1"/>
              </p:cNvSpPr>
              <p:nvPr/>
            </p:nvSpPr>
            <p:spPr bwMode="auto">
              <a:xfrm>
                <a:off x="1590" y="4646"/>
                <a:ext cx="125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9" name="Rectangle 330"/>
              <p:cNvSpPr>
                <a:spLocks noChangeArrowheads="1"/>
              </p:cNvSpPr>
              <p:nvPr/>
            </p:nvSpPr>
            <p:spPr bwMode="auto">
              <a:xfrm>
                <a:off x="1590" y="4646"/>
                <a:ext cx="125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0" name="Line 331"/>
              <p:cNvSpPr>
                <a:spLocks noChangeShapeType="1"/>
              </p:cNvSpPr>
              <p:nvPr/>
            </p:nvSpPr>
            <p:spPr bwMode="auto">
              <a:xfrm>
                <a:off x="2857" y="463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71" name="Rectangle 332"/>
              <p:cNvSpPr>
                <a:spLocks noChangeArrowheads="1"/>
              </p:cNvSpPr>
              <p:nvPr/>
            </p:nvSpPr>
            <p:spPr bwMode="auto">
              <a:xfrm>
                <a:off x="2857"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2" name="Line 333"/>
              <p:cNvSpPr>
                <a:spLocks noChangeShapeType="1"/>
              </p:cNvSpPr>
              <p:nvPr/>
            </p:nvSpPr>
            <p:spPr bwMode="auto">
              <a:xfrm>
                <a:off x="2849" y="4646"/>
                <a:ext cx="1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73" name="Rectangle 334"/>
              <p:cNvSpPr>
                <a:spLocks noChangeArrowheads="1"/>
              </p:cNvSpPr>
              <p:nvPr/>
            </p:nvSpPr>
            <p:spPr bwMode="auto">
              <a:xfrm>
                <a:off x="2849" y="4646"/>
                <a:ext cx="1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4" name="Rectangle 335"/>
              <p:cNvSpPr>
                <a:spLocks noChangeArrowheads="1"/>
              </p:cNvSpPr>
              <p:nvPr/>
            </p:nvSpPr>
            <p:spPr bwMode="auto">
              <a:xfrm>
                <a:off x="3258" y="4167"/>
                <a:ext cx="8" cy="15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5" name="Line 336"/>
              <p:cNvSpPr>
                <a:spLocks noChangeShapeType="1"/>
              </p:cNvSpPr>
              <p:nvPr/>
            </p:nvSpPr>
            <p:spPr bwMode="auto">
              <a:xfrm>
                <a:off x="3258" y="4445"/>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76" name="Rectangle 337"/>
              <p:cNvSpPr>
                <a:spLocks noChangeArrowheads="1"/>
              </p:cNvSpPr>
              <p:nvPr/>
            </p:nvSpPr>
            <p:spPr bwMode="auto">
              <a:xfrm>
                <a:off x="3258"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7" name="Line 338"/>
              <p:cNvSpPr>
                <a:spLocks noChangeShapeType="1"/>
              </p:cNvSpPr>
              <p:nvPr/>
            </p:nvSpPr>
            <p:spPr bwMode="auto">
              <a:xfrm>
                <a:off x="3266" y="443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78" name="Rectangle 339"/>
              <p:cNvSpPr>
                <a:spLocks noChangeArrowheads="1"/>
              </p:cNvSpPr>
              <p:nvPr/>
            </p:nvSpPr>
            <p:spPr bwMode="auto">
              <a:xfrm>
                <a:off x="3266" y="443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9" name="Line 340"/>
              <p:cNvSpPr>
                <a:spLocks noChangeShapeType="1"/>
              </p:cNvSpPr>
              <p:nvPr/>
            </p:nvSpPr>
            <p:spPr bwMode="auto">
              <a:xfrm>
                <a:off x="2861" y="4638"/>
                <a:ext cx="3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0" name="Rectangle 341"/>
              <p:cNvSpPr>
                <a:spLocks noChangeArrowheads="1"/>
              </p:cNvSpPr>
              <p:nvPr/>
            </p:nvSpPr>
            <p:spPr bwMode="auto">
              <a:xfrm>
                <a:off x="2861" y="4638"/>
                <a:ext cx="39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81" name="Line 342"/>
              <p:cNvSpPr>
                <a:spLocks noChangeShapeType="1"/>
              </p:cNvSpPr>
              <p:nvPr/>
            </p:nvSpPr>
            <p:spPr bwMode="auto">
              <a:xfrm>
                <a:off x="2861" y="4646"/>
                <a:ext cx="3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2" name="Rectangle 343"/>
              <p:cNvSpPr>
                <a:spLocks noChangeArrowheads="1"/>
              </p:cNvSpPr>
              <p:nvPr/>
            </p:nvSpPr>
            <p:spPr bwMode="auto">
              <a:xfrm>
                <a:off x="2861" y="4646"/>
                <a:ext cx="39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83" name="Rectangle 344"/>
              <p:cNvSpPr>
                <a:spLocks noChangeArrowheads="1"/>
              </p:cNvSpPr>
              <p:nvPr/>
            </p:nvSpPr>
            <p:spPr bwMode="auto">
              <a:xfrm>
                <a:off x="270" y="2125"/>
                <a:ext cx="8" cy="25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84" name="Line 345"/>
              <p:cNvSpPr>
                <a:spLocks noChangeShapeType="1"/>
              </p:cNvSpPr>
              <p:nvPr/>
            </p:nvSpPr>
            <p:spPr bwMode="auto">
              <a:xfrm>
                <a:off x="1004"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5" name="Rectangle 346"/>
              <p:cNvSpPr>
                <a:spLocks noChangeArrowheads="1"/>
              </p:cNvSpPr>
              <p:nvPr/>
            </p:nvSpPr>
            <p:spPr bwMode="auto">
              <a:xfrm>
                <a:off x="1004" y="2623"/>
                <a:ext cx="3"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86" name="Line 347"/>
              <p:cNvSpPr>
                <a:spLocks noChangeShapeType="1"/>
              </p:cNvSpPr>
              <p:nvPr/>
            </p:nvSpPr>
            <p:spPr bwMode="auto">
              <a:xfrm>
                <a:off x="2000"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7" name="Rectangle 348"/>
              <p:cNvSpPr>
                <a:spLocks noChangeArrowheads="1"/>
              </p:cNvSpPr>
              <p:nvPr/>
            </p:nvSpPr>
            <p:spPr bwMode="auto">
              <a:xfrm>
                <a:off x="2000"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88" name="Line 349"/>
              <p:cNvSpPr>
                <a:spLocks noChangeShapeType="1"/>
              </p:cNvSpPr>
              <p:nvPr/>
            </p:nvSpPr>
            <p:spPr bwMode="auto">
              <a:xfrm>
                <a:off x="1579"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9" name="Rectangle 350"/>
              <p:cNvSpPr>
                <a:spLocks noChangeArrowheads="1"/>
              </p:cNvSpPr>
              <p:nvPr/>
            </p:nvSpPr>
            <p:spPr bwMode="auto">
              <a:xfrm>
                <a:off x="1579"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0" name="Line 351"/>
              <p:cNvSpPr>
                <a:spLocks noChangeShapeType="1"/>
              </p:cNvSpPr>
              <p:nvPr/>
            </p:nvSpPr>
            <p:spPr bwMode="auto">
              <a:xfrm>
                <a:off x="1587"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91" name="Rectangle 352"/>
              <p:cNvSpPr>
                <a:spLocks noChangeArrowheads="1"/>
              </p:cNvSpPr>
              <p:nvPr/>
            </p:nvSpPr>
            <p:spPr bwMode="auto">
              <a:xfrm>
                <a:off x="1587" y="4449"/>
                <a:ext cx="3"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2" name="Rectangle 353"/>
              <p:cNvSpPr>
                <a:spLocks noChangeArrowheads="1"/>
              </p:cNvSpPr>
              <p:nvPr/>
            </p:nvSpPr>
            <p:spPr bwMode="auto">
              <a:xfrm>
                <a:off x="2428"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3" name="Rectangle 354"/>
              <p:cNvSpPr>
                <a:spLocks noChangeArrowheads="1"/>
              </p:cNvSpPr>
              <p:nvPr/>
            </p:nvSpPr>
            <p:spPr bwMode="auto">
              <a:xfrm>
                <a:off x="2811" y="4167"/>
                <a:ext cx="7" cy="15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4" name="Line 355"/>
              <p:cNvSpPr>
                <a:spLocks noChangeShapeType="1"/>
              </p:cNvSpPr>
              <p:nvPr/>
            </p:nvSpPr>
            <p:spPr bwMode="auto">
              <a:xfrm>
                <a:off x="3258"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95" name="Rectangle 356"/>
              <p:cNvSpPr>
                <a:spLocks noChangeArrowheads="1"/>
              </p:cNvSpPr>
              <p:nvPr/>
            </p:nvSpPr>
            <p:spPr bwMode="auto">
              <a:xfrm>
                <a:off x="3258"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6" name="Line 357"/>
              <p:cNvSpPr>
                <a:spLocks noChangeShapeType="1"/>
              </p:cNvSpPr>
              <p:nvPr/>
            </p:nvSpPr>
            <p:spPr bwMode="auto">
              <a:xfrm>
                <a:off x="3266"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97" name="Rectangle 358"/>
              <p:cNvSpPr>
                <a:spLocks noChangeArrowheads="1"/>
              </p:cNvSpPr>
              <p:nvPr/>
            </p:nvSpPr>
            <p:spPr bwMode="auto">
              <a:xfrm>
                <a:off x="3266"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8" name="Line 359"/>
              <p:cNvSpPr>
                <a:spLocks noChangeShapeType="1"/>
              </p:cNvSpPr>
              <p:nvPr/>
            </p:nvSpPr>
            <p:spPr bwMode="auto">
              <a:xfrm>
                <a:off x="3679" y="2623"/>
                <a:ext cx="0" cy="15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99" name="Rectangle 360"/>
              <p:cNvSpPr>
                <a:spLocks noChangeArrowheads="1"/>
              </p:cNvSpPr>
              <p:nvPr/>
            </p:nvSpPr>
            <p:spPr bwMode="auto">
              <a:xfrm>
                <a:off x="3679" y="2623"/>
                <a:ext cx="4" cy="15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0" name="Rectangle 361"/>
              <p:cNvSpPr>
                <a:spLocks noChangeArrowheads="1"/>
              </p:cNvSpPr>
              <p:nvPr/>
            </p:nvSpPr>
            <p:spPr bwMode="auto">
              <a:xfrm>
                <a:off x="4123" y="2132"/>
                <a:ext cx="8" cy="25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1" name="Line 362"/>
              <p:cNvSpPr>
                <a:spLocks noChangeShapeType="1"/>
              </p:cNvSpPr>
              <p:nvPr/>
            </p:nvSpPr>
            <p:spPr bwMode="auto">
              <a:xfrm>
                <a:off x="2849"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02" name="Rectangle 363"/>
              <p:cNvSpPr>
                <a:spLocks noChangeArrowheads="1"/>
              </p:cNvSpPr>
              <p:nvPr/>
            </p:nvSpPr>
            <p:spPr bwMode="auto">
              <a:xfrm>
                <a:off x="2849"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3" name="Line 364"/>
              <p:cNvSpPr>
                <a:spLocks noChangeShapeType="1"/>
              </p:cNvSpPr>
              <p:nvPr/>
            </p:nvSpPr>
            <p:spPr bwMode="auto">
              <a:xfrm>
                <a:off x="2857" y="4449"/>
                <a:ext cx="0" cy="1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04" name="Rectangle 365"/>
              <p:cNvSpPr>
                <a:spLocks noChangeArrowheads="1"/>
              </p:cNvSpPr>
              <p:nvPr/>
            </p:nvSpPr>
            <p:spPr bwMode="auto">
              <a:xfrm>
                <a:off x="2857" y="4449"/>
                <a:ext cx="4" cy="1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5" name="Line 366"/>
              <p:cNvSpPr>
                <a:spLocks noChangeShapeType="1"/>
              </p:cNvSpPr>
              <p:nvPr/>
            </p:nvSpPr>
            <p:spPr bwMode="auto">
              <a:xfrm>
                <a:off x="1587" y="4638"/>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06" name="Rectangle 367"/>
              <p:cNvSpPr>
                <a:spLocks noChangeArrowheads="1"/>
              </p:cNvSpPr>
              <p:nvPr/>
            </p:nvSpPr>
            <p:spPr bwMode="auto">
              <a:xfrm>
                <a:off x="1587" y="463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7" name="Line 368"/>
              <p:cNvSpPr>
                <a:spLocks noChangeShapeType="1"/>
              </p:cNvSpPr>
              <p:nvPr/>
            </p:nvSpPr>
            <p:spPr bwMode="auto">
              <a:xfrm>
                <a:off x="1579" y="4638"/>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08" name="Rectangle 369"/>
              <p:cNvSpPr>
                <a:spLocks noChangeArrowheads="1"/>
              </p:cNvSpPr>
              <p:nvPr/>
            </p:nvSpPr>
            <p:spPr bwMode="auto">
              <a:xfrm>
                <a:off x="1579" y="4638"/>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09" name="Line 370"/>
              <p:cNvSpPr>
                <a:spLocks noChangeShapeType="1"/>
              </p:cNvSpPr>
              <p:nvPr/>
            </p:nvSpPr>
            <p:spPr bwMode="auto">
              <a:xfrm>
                <a:off x="2857" y="4638"/>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10" name="Rectangle 371"/>
              <p:cNvSpPr>
                <a:spLocks noChangeArrowheads="1"/>
              </p:cNvSpPr>
              <p:nvPr/>
            </p:nvSpPr>
            <p:spPr bwMode="auto">
              <a:xfrm>
                <a:off x="2857"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1" name="Line 372"/>
              <p:cNvSpPr>
                <a:spLocks noChangeShapeType="1"/>
              </p:cNvSpPr>
              <p:nvPr/>
            </p:nvSpPr>
            <p:spPr bwMode="auto">
              <a:xfrm>
                <a:off x="2849" y="4638"/>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12" name="Rectangle 373"/>
              <p:cNvSpPr>
                <a:spLocks noChangeArrowheads="1"/>
              </p:cNvSpPr>
              <p:nvPr/>
            </p:nvSpPr>
            <p:spPr bwMode="auto">
              <a:xfrm>
                <a:off x="2849"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3" name="Line 374"/>
              <p:cNvSpPr>
                <a:spLocks noChangeShapeType="1"/>
              </p:cNvSpPr>
              <p:nvPr/>
            </p:nvSpPr>
            <p:spPr bwMode="auto">
              <a:xfrm>
                <a:off x="3266" y="4638"/>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14" name="Rectangle 375"/>
              <p:cNvSpPr>
                <a:spLocks noChangeArrowheads="1"/>
              </p:cNvSpPr>
              <p:nvPr/>
            </p:nvSpPr>
            <p:spPr bwMode="auto">
              <a:xfrm>
                <a:off x="3266" y="4638"/>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5" name="Line 376"/>
              <p:cNvSpPr>
                <a:spLocks noChangeShapeType="1"/>
              </p:cNvSpPr>
              <p:nvPr/>
            </p:nvSpPr>
            <p:spPr bwMode="auto">
              <a:xfrm>
                <a:off x="3258" y="4638"/>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16" name="Rectangle 377"/>
              <p:cNvSpPr>
                <a:spLocks noChangeArrowheads="1"/>
              </p:cNvSpPr>
              <p:nvPr/>
            </p:nvSpPr>
            <p:spPr bwMode="auto">
              <a:xfrm>
                <a:off x="3258"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7" name="Line 378"/>
              <p:cNvSpPr>
                <a:spLocks noChangeShapeType="1"/>
              </p:cNvSpPr>
              <p:nvPr/>
            </p:nvSpPr>
            <p:spPr bwMode="auto">
              <a:xfrm>
                <a:off x="278" y="638"/>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18" name="Rectangle 379"/>
              <p:cNvSpPr>
                <a:spLocks noChangeArrowheads="1"/>
              </p:cNvSpPr>
              <p:nvPr/>
            </p:nvSpPr>
            <p:spPr bwMode="auto">
              <a:xfrm>
                <a:off x="278" y="638"/>
                <a:ext cx="17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9" name="Line 380"/>
              <p:cNvSpPr>
                <a:spLocks noChangeShapeType="1"/>
              </p:cNvSpPr>
              <p:nvPr/>
            </p:nvSpPr>
            <p:spPr bwMode="auto">
              <a:xfrm>
                <a:off x="278" y="823"/>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0" name="Rectangle 381"/>
              <p:cNvSpPr>
                <a:spLocks noChangeArrowheads="1"/>
              </p:cNvSpPr>
              <p:nvPr/>
            </p:nvSpPr>
            <p:spPr bwMode="auto">
              <a:xfrm>
                <a:off x="278" y="823"/>
                <a:ext cx="17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21" name="Line 382"/>
              <p:cNvSpPr>
                <a:spLocks noChangeShapeType="1"/>
              </p:cNvSpPr>
              <p:nvPr/>
            </p:nvSpPr>
            <p:spPr bwMode="auto">
              <a:xfrm>
                <a:off x="278" y="1044"/>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2" name="Rectangle 383"/>
              <p:cNvSpPr>
                <a:spLocks noChangeArrowheads="1"/>
              </p:cNvSpPr>
              <p:nvPr/>
            </p:nvSpPr>
            <p:spPr bwMode="auto">
              <a:xfrm>
                <a:off x="278" y="1044"/>
                <a:ext cx="172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23" name="Line 384"/>
              <p:cNvSpPr>
                <a:spLocks noChangeShapeType="1"/>
              </p:cNvSpPr>
              <p:nvPr/>
            </p:nvSpPr>
            <p:spPr bwMode="auto">
              <a:xfrm>
                <a:off x="278" y="1221"/>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4" name="Rectangle 385"/>
              <p:cNvSpPr>
                <a:spLocks noChangeArrowheads="1"/>
              </p:cNvSpPr>
              <p:nvPr/>
            </p:nvSpPr>
            <p:spPr bwMode="auto">
              <a:xfrm>
                <a:off x="278" y="1221"/>
                <a:ext cx="17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25" name="Line 386"/>
              <p:cNvSpPr>
                <a:spLocks noChangeShapeType="1"/>
              </p:cNvSpPr>
              <p:nvPr/>
            </p:nvSpPr>
            <p:spPr bwMode="auto">
              <a:xfrm>
                <a:off x="278" y="1418"/>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6" name="Rectangle 387"/>
              <p:cNvSpPr>
                <a:spLocks noChangeArrowheads="1"/>
              </p:cNvSpPr>
              <p:nvPr/>
            </p:nvSpPr>
            <p:spPr bwMode="auto">
              <a:xfrm>
                <a:off x="278" y="1418"/>
                <a:ext cx="17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27" name="Line 388"/>
              <p:cNvSpPr>
                <a:spLocks noChangeShapeType="1"/>
              </p:cNvSpPr>
              <p:nvPr/>
            </p:nvSpPr>
            <p:spPr bwMode="auto">
              <a:xfrm>
                <a:off x="278" y="1611"/>
                <a:ext cx="17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8" name="Rectangle 389"/>
              <p:cNvSpPr>
                <a:spLocks noChangeArrowheads="1"/>
              </p:cNvSpPr>
              <p:nvPr/>
            </p:nvSpPr>
            <p:spPr bwMode="auto">
              <a:xfrm>
                <a:off x="278" y="1611"/>
                <a:ext cx="17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29" name="Rectangle 390"/>
              <p:cNvSpPr>
                <a:spLocks noChangeArrowheads="1"/>
              </p:cNvSpPr>
              <p:nvPr/>
            </p:nvSpPr>
            <p:spPr bwMode="auto">
              <a:xfrm>
                <a:off x="278" y="2125"/>
                <a:ext cx="3853"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0" name="Rectangle 391"/>
              <p:cNvSpPr>
                <a:spLocks noChangeArrowheads="1"/>
              </p:cNvSpPr>
              <p:nvPr/>
            </p:nvSpPr>
            <p:spPr bwMode="auto">
              <a:xfrm>
                <a:off x="278" y="2615"/>
                <a:ext cx="385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1" name="Line 392"/>
              <p:cNvSpPr>
                <a:spLocks noChangeShapeType="1"/>
              </p:cNvSpPr>
              <p:nvPr/>
            </p:nvSpPr>
            <p:spPr bwMode="auto">
              <a:xfrm>
                <a:off x="2818" y="2773"/>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32" name="Rectangle 393"/>
              <p:cNvSpPr>
                <a:spLocks noChangeArrowheads="1"/>
              </p:cNvSpPr>
              <p:nvPr/>
            </p:nvSpPr>
            <p:spPr bwMode="auto">
              <a:xfrm>
                <a:off x="2818" y="2773"/>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3" name="Line 394"/>
              <p:cNvSpPr>
                <a:spLocks noChangeShapeType="1"/>
              </p:cNvSpPr>
              <p:nvPr/>
            </p:nvSpPr>
            <p:spPr bwMode="auto">
              <a:xfrm>
                <a:off x="2818" y="2928"/>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34" name="Rectangle 395"/>
              <p:cNvSpPr>
                <a:spLocks noChangeArrowheads="1"/>
              </p:cNvSpPr>
              <p:nvPr/>
            </p:nvSpPr>
            <p:spPr bwMode="auto">
              <a:xfrm>
                <a:off x="2818" y="2928"/>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5" name="Line 396"/>
              <p:cNvSpPr>
                <a:spLocks noChangeShapeType="1"/>
              </p:cNvSpPr>
              <p:nvPr/>
            </p:nvSpPr>
            <p:spPr bwMode="auto">
              <a:xfrm>
                <a:off x="2818" y="3082"/>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36" name="Rectangle 397"/>
              <p:cNvSpPr>
                <a:spLocks noChangeArrowheads="1"/>
              </p:cNvSpPr>
              <p:nvPr/>
            </p:nvSpPr>
            <p:spPr bwMode="auto">
              <a:xfrm>
                <a:off x="2818" y="3082"/>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7" name="Line 398"/>
              <p:cNvSpPr>
                <a:spLocks noChangeShapeType="1"/>
              </p:cNvSpPr>
              <p:nvPr/>
            </p:nvSpPr>
            <p:spPr bwMode="auto">
              <a:xfrm>
                <a:off x="2818" y="3237"/>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38" name="Rectangle 399"/>
              <p:cNvSpPr>
                <a:spLocks noChangeArrowheads="1"/>
              </p:cNvSpPr>
              <p:nvPr/>
            </p:nvSpPr>
            <p:spPr bwMode="auto">
              <a:xfrm>
                <a:off x="2818" y="3237"/>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9" name="Line 400"/>
              <p:cNvSpPr>
                <a:spLocks noChangeShapeType="1"/>
              </p:cNvSpPr>
              <p:nvPr/>
            </p:nvSpPr>
            <p:spPr bwMode="auto">
              <a:xfrm>
                <a:off x="2818" y="3391"/>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40" name="Rectangle 401"/>
              <p:cNvSpPr>
                <a:spLocks noChangeArrowheads="1"/>
              </p:cNvSpPr>
              <p:nvPr/>
            </p:nvSpPr>
            <p:spPr bwMode="auto">
              <a:xfrm>
                <a:off x="2818" y="3391"/>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1" name="Line 402"/>
              <p:cNvSpPr>
                <a:spLocks noChangeShapeType="1"/>
              </p:cNvSpPr>
              <p:nvPr/>
            </p:nvSpPr>
            <p:spPr bwMode="auto">
              <a:xfrm>
                <a:off x="2818" y="3546"/>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42" name="Rectangle 403"/>
              <p:cNvSpPr>
                <a:spLocks noChangeArrowheads="1"/>
              </p:cNvSpPr>
              <p:nvPr/>
            </p:nvSpPr>
            <p:spPr bwMode="auto">
              <a:xfrm>
                <a:off x="2818" y="3546"/>
                <a:ext cx="13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43" name="Line 404"/>
              <p:cNvSpPr>
                <a:spLocks noChangeShapeType="1"/>
              </p:cNvSpPr>
              <p:nvPr/>
            </p:nvSpPr>
            <p:spPr bwMode="auto">
              <a:xfrm>
                <a:off x="2818" y="3700"/>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44" name="Rectangle 405"/>
              <p:cNvSpPr>
                <a:spLocks noChangeArrowheads="1"/>
              </p:cNvSpPr>
              <p:nvPr/>
            </p:nvSpPr>
            <p:spPr bwMode="auto">
              <a:xfrm>
                <a:off x="2818" y="3700"/>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9" name="Line 407"/>
            <p:cNvSpPr>
              <a:spLocks noChangeShapeType="1"/>
            </p:cNvSpPr>
            <p:nvPr/>
          </p:nvSpPr>
          <p:spPr bwMode="auto">
            <a:xfrm>
              <a:off x="2818" y="3855"/>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408"/>
            <p:cNvSpPr>
              <a:spLocks noChangeArrowheads="1"/>
            </p:cNvSpPr>
            <p:nvPr/>
          </p:nvSpPr>
          <p:spPr bwMode="auto">
            <a:xfrm>
              <a:off x="2818" y="3855"/>
              <a:ext cx="13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Line 409"/>
            <p:cNvSpPr>
              <a:spLocks noChangeShapeType="1"/>
            </p:cNvSpPr>
            <p:nvPr/>
          </p:nvSpPr>
          <p:spPr bwMode="auto">
            <a:xfrm>
              <a:off x="2818" y="4009"/>
              <a:ext cx="13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410"/>
            <p:cNvSpPr>
              <a:spLocks noChangeArrowheads="1"/>
            </p:cNvSpPr>
            <p:nvPr/>
          </p:nvSpPr>
          <p:spPr bwMode="auto">
            <a:xfrm>
              <a:off x="2818" y="4009"/>
              <a:ext cx="130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Rectangle 411"/>
            <p:cNvSpPr>
              <a:spLocks noChangeArrowheads="1"/>
            </p:cNvSpPr>
            <p:nvPr/>
          </p:nvSpPr>
          <p:spPr bwMode="auto">
            <a:xfrm>
              <a:off x="278" y="4160"/>
              <a:ext cx="3853"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412"/>
            <p:cNvSpPr>
              <a:spLocks noChangeArrowheads="1"/>
            </p:cNvSpPr>
            <p:nvPr/>
          </p:nvSpPr>
          <p:spPr bwMode="auto">
            <a:xfrm>
              <a:off x="2857" y="4314"/>
              <a:ext cx="40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Line 413"/>
            <p:cNvSpPr>
              <a:spLocks noChangeShapeType="1"/>
            </p:cNvSpPr>
            <p:nvPr/>
          </p:nvSpPr>
          <p:spPr bwMode="auto">
            <a:xfrm>
              <a:off x="3258" y="444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Rectangle 414"/>
            <p:cNvSpPr>
              <a:spLocks noChangeArrowheads="1"/>
            </p:cNvSpPr>
            <p:nvPr/>
          </p:nvSpPr>
          <p:spPr bwMode="auto">
            <a:xfrm>
              <a:off x="3258" y="444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Line 415"/>
            <p:cNvSpPr>
              <a:spLocks noChangeShapeType="1"/>
            </p:cNvSpPr>
            <p:nvPr/>
          </p:nvSpPr>
          <p:spPr bwMode="auto">
            <a:xfrm>
              <a:off x="3258" y="4438"/>
              <a:ext cx="1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416"/>
            <p:cNvSpPr>
              <a:spLocks noChangeArrowheads="1"/>
            </p:cNvSpPr>
            <p:nvPr/>
          </p:nvSpPr>
          <p:spPr bwMode="auto">
            <a:xfrm>
              <a:off x="3258" y="4438"/>
              <a:ext cx="1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Line 417"/>
            <p:cNvSpPr>
              <a:spLocks noChangeShapeType="1"/>
            </p:cNvSpPr>
            <p:nvPr/>
          </p:nvSpPr>
          <p:spPr bwMode="auto">
            <a:xfrm>
              <a:off x="2861" y="4438"/>
              <a:ext cx="3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418"/>
            <p:cNvSpPr>
              <a:spLocks noChangeArrowheads="1"/>
            </p:cNvSpPr>
            <p:nvPr/>
          </p:nvSpPr>
          <p:spPr bwMode="auto">
            <a:xfrm>
              <a:off x="2861" y="4438"/>
              <a:ext cx="39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419"/>
            <p:cNvSpPr>
              <a:spLocks noChangeShapeType="1"/>
            </p:cNvSpPr>
            <p:nvPr/>
          </p:nvSpPr>
          <p:spPr bwMode="auto">
            <a:xfrm>
              <a:off x="2861" y="4445"/>
              <a:ext cx="3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29" name="Rectangle 420"/>
            <p:cNvSpPr>
              <a:spLocks noChangeArrowheads="1"/>
            </p:cNvSpPr>
            <p:nvPr/>
          </p:nvSpPr>
          <p:spPr bwMode="auto">
            <a:xfrm>
              <a:off x="2861" y="4445"/>
              <a:ext cx="39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0" name="Rectangle 421"/>
            <p:cNvSpPr>
              <a:spLocks noChangeArrowheads="1"/>
            </p:cNvSpPr>
            <p:nvPr/>
          </p:nvSpPr>
          <p:spPr bwMode="auto">
            <a:xfrm>
              <a:off x="3270" y="4638"/>
              <a:ext cx="86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1" name="Line 422"/>
            <p:cNvSpPr>
              <a:spLocks noChangeShapeType="1"/>
            </p:cNvSpPr>
            <p:nvPr/>
          </p:nvSpPr>
          <p:spPr bwMode="auto">
            <a:xfrm>
              <a:off x="3258" y="4646"/>
              <a:ext cx="1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32" name="Rectangle 423"/>
            <p:cNvSpPr>
              <a:spLocks noChangeArrowheads="1"/>
            </p:cNvSpPr>
            <p:nvPr/>
          </p:nvSpPr>
          <p:spPr bwMode="auto">
            <a:xfrm>
              <a:off x="3258" y="4646"/>
              <a:ext cx="1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3" name="Line 424"/>
            <p:cNvSpPr>
              <a:spLocks noChangeShapeType="1"/>
            </p:cNvSpPr>
            <p:nvPr/>
          </p:nvSpPr>
          <p:spPr bwMode="auto">
            <a:xfrm>
              <a:off x="3258" y="463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34" name="Rectangle 425"/>
            <p:cNvSpPr>
              <a:spLocks noChangeArrowheads="1"/>
            </p:cNvSpPr>
            <p:nvPr/>
          </p:nvSpPr>
          <p:spPr bwMode="auto">
            <a:xfrm>
              <a:off x="3258" y="463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5" name="Freeform 426"/>
            <p:cNvSpPr>
              <a:spLocks/>
            </p:cNvSpPr>
            <p:nvPr/>
          </p:nvSpPr>
          <p:spPr bwMode="auto">
            <a:xfrm>
              <a:off x="1224" y="1781"/>
              <a:ext cx="1119" cy="375"/>
            </a:xfrm>
            <a:custGeom>
              <a:avLst/>
              <a:gdLst>
                <a:gd name="T0" fmla="*/ 0 w 1119"/>
                <a:gd name="T1" fmla="*/ 0 h 375"/>
                <a:gd name="T2" fmla="*/ 1119 w 1119"/>
                <a:gd name="T3" fmla="*/ 0 h 375"/>
                <a:gd name="T4" fmla="*/ 1119 w 1119"/>
                <a:gd name="T5" fmla="*/ 276 h 375"/>
                <a:gd name="T6" fmla="*/ 575 w 1119"/>
                <a:gd name="T7" fmla="*/ 276 h 375"/>
                <a:gd name="T8" fmla="*/ 575 w 1119"/>
                <a:gd name="T9" fmla="*/ 311 h 375"/>
                <a:gd name="T10" fmla="*/ 632 w 1119"/>
                <a:gd name="T11" fmla="*/ 311 h 375"/>
                <a:gd name="T12" fmla="*/ 559 w 1119"/>
                <a:gd name="T13" fmla="*/ 375 h 375"/>
                <a:gd name="T14" fmla="*/ 487 w 1119"/>
                <a:gd name="T15" fmla="*/ 311 h 375"/>
                <a:gd name="T16" fmla="*/ 544 w 1119"/>
                <a:gd name="T17" fmla="*/ 311 h 375"/>
                <a:gd name="T18" fmla="*/ 544 w 1119"/>
                <a:gd name="T19" fmla="*/ 276 h 375"/>
                <a:gd name="T20" fmla="*/ 0 w 1119"/>
                <a:gd name="T21" fmla="*/ 276 h 375"/>
                <a:gd name="T22" fmla="*/ 0 w 1119"/>
                <a:gd name="T23"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9" h="375">
                  <a:moveTo>
                    <a:pt x="0" y="0"/>
                  </a:moveTo>
                  <a:lnTo>
                    <a:pt x="1119" y="0"/>
                  </a:lnTo>
                  <a:lnTo>
                    <a:pt x="1119" y="276"/>
                  </a:lnTo>
                  <a:lnTo>
                    <a:pt x="575" y="276"/>
                  </a:lnTo>
                  <a:lnTo>
                    <a:pt x="575" y="311"/>
                  </a:lnTo>
                  <a:lnTo>
                    <a:pt x="632" y="311"/>
                  </a:lnTo>
                  <a:lnTo>
                    <a:pt x="559" y="375"/>
                  </a:lnTo>
                  <a:lnTo>
                    <a:pt x="487" y="311"/>
                  </a:lnTo>
                  <a:lnTo>
                    <a:pt x="544" y="311"/>
                  </a:lnTo>
                  <a:lnTo>
                    <a:pt x="544" y="276"/>
                  </a:lnTo>
                  <a:lnTo>
                    <a:pt x="0" y="27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6" name="Freeform 427"/>
            <p:cNvSpPr>
              <a:spLocks/>
            </p:cNvSpPr>
            <p:nvPr/>
          </p:nvSpPr>
          <p:spPr bwMode="auto">
            <a:xfrm>
              <a:off x="1224" y="1781"/>
              <a:ext cx="1119" cy="375"/>
            </a:xfrm>
            <a:custGeom>
              <a:avLst/>
              <a:gdLst>
                <a:gd name="T0" fmla="*/ 0 w 1119"/>
                <a:gd name="T1" fmla="*/ 0 h 375"/>
                <a:gd name="T2" fmla="*/ 1119 w 1119"/>
                <a:gd name="T3" fmla="*/ 0 h 375"/>
                <a:gd name="T4" fmla="*/ 1119 w 1119"/>
                <a:gd name="T5" fmla="*/ 276 h 375"/>
                <a:gd name="T6" fmla="*/ 575 w 1119"/>
                <a:gd name="T7" fmla="*/ 276 h 375"/>
                <a:gd name="T8" fmla="*/ 575 w 1119"/>
                <a:gd name="T9" fmla="*/ 311 h 375"/>
                <a:gd name="T10" fmla="*/ 632 w 1119"/>
                <a:gd name="T11" fmla="*/ 311 h 375"/>
                <a:gd name="T12" fmla="*/ 559 w 1119"/>
                <a:gd name="T13" fmla="*/ 375 h 375"/>
                <a:gd name="T14" fmla="*/ 487 w 1119"/>
                <a:gd name="T15" fmla="*/ 311 h 375"/>
                <a:gd name="T16" fmla="*/ 544 w 1119"/>
                <a:gd name="T17" fmla="*/ 311 h 375"/>
                <a:gd name="T18" fmla="*/ 544 w 1119"/>
                <a:gd name="T19" fmla="*/ 276 h 375"/>
                <a:gd name="T20" fmla="*/ 0 w 1119"/>
                <a:gd name="T21" fmla="*/ 276 h 375"/>
                <a:gd name="T22" fmla="*/ 0 w 1119"/>
                <a:gd name="T23"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9" h="375">
                  <a:moveTo>
                    <a:pt x="0" y="0"/>
                  </a:moveTo>
                  <a:lnTo>
                    <a:pt x="1119" y="0"/>
                  </a:lnTo>
                  <a:lnTo>
                    <a:pt x="1119" y="276"/>
                  </a:lnTo>
                  <a:lnTo>
                    <a:pt x="575" y="276"/>
                  </a:lnTo>
                  <a:lnTo>
                    <a:pt x="575" y="311"/>
                  </a:lnTo>
                  <a:lnTo>
                    <a:pt x="632" y="311"/>
                  </a:lnTo>
                  <a:lnTo>
                    <a:pt x="559" y="375"/>
                  </a:lnTo>
                  <a:lnTo>
                    <a:pt x="487" y="311"/>
                  </a:lnTo>
                  <a:lnTo>
                    <a:pt x="544" y="311"/>
                  </a:lnTo>
                  <a:lnTo>
                    <a:pt x="544" y="276"/>
                  </a:lnTo>
                  <a:lnTo>
                    <a:pt x="0" y="276"/>
                  </a:lnTo>
                  <a:lnTo>
                    <a:pt x="0" y="0"/>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37" name="Rectangle 428"/>
            <p:cNvSpPr>
              <a:spLocks noChangeArrowheads="1"/>
            </p:cNvSpPr>
            <p:nvPr/>
          </p:nvSpPr>
          <p:spPr bwMode="auto">
            <a:xfrm>
              <a:off x="1316" y="1883"/>
              <a:ext cx="532"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「「移動支援事業明細書」から転記</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138" name="Freeform 429"/>
            <p:cNvSpPr>
              <a:spLocks/>
            </p:cNvSpPr>
            <p:nvPr/>
          </p:nvSpPr>
          <p:spPr bwMode="auto">
            <a:xfrm>
              <a:off x="2521" y="1777"/>
              <a:ext cx="1070" cy="379"/>
            </a:xfrm>
            <a:custGeom>
              <a:avLst/>
              <a:gdLst>
                <a:gd name="T0" fmla="*/ 0 w 1070"/>
                <a:gd name="T1" fmla="*/ 0 h 379"/>
                <a:gd name="T2" fmla="*/ 1070 w 1070"/>
                <a:gd name="T3" fmla="*/ 0 h 379"/>
                <a:gd name="T4" fmla="*/ 1070 w 1070"/>
                <a:gd name="T5" fmla="*/ 279 h 379"/>
                <a:gd name="T6" fmla="*/ 550 w 1070"/>
                <a:gd name="T7" fmla="*/ 279 h 379"/>
                <a:gd name="T8" fmla="*/ 550 w 1070"/>
                <a:gd name="T9" fmla="*/ 314 h 379"/>
                <a:gd name="T10" fmla="*/ 599 w 1070"/>
                <a:gd name="T11" fmla="*/ 314 h 379"/>
                <a:gd name="T12" fmla="*/ 535 w 1070"/>
                <a:gd name="T13" fmla="*/ 379 h 379"/>
                <a:gd name="T14" fmla="*/ 471 w 1070"/>
                <a:gd name="T15" fmla="*/ 314 h 379"/>
                <a:gd name="T16" fmla="*/ 520 w 1070"/>
                <a:gd name="T17" fmla="*/ 314 h 379"/>
                <a:gd name="T18" fmla="*/ 520 w 1070"/>
                <a:gd name="T19" fmla="*/ 279 h 379"/>
                <a:gd name="T20" fmla="*/ 0 w 1070"/>
                <a:gd name="T21" fmla="*/ 279 h 379"/>
                <a:gd name="T22" fmla="*/ 0 w 1070"/>
                <a:gd name="T23"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0" h="379">
                  <a:moveTo>
                    <a:pt x="0" y="0"/>
                  </a:moveTo>
                  <a:lnTo>
                    <a:pt x="1070" y="0"/>
                  </a:lnTo>
                  <a:lnTo>
                    <a:pt x="1070" y="279"/>
                  </a:lnTo>
                  <a:lnTo>
                    <a:pt x="550" y="279"/>
                  </a:lnTo>
                  <a:lnTo>
                    <a:pt x="550" y="314"/>
                  </a:lnTo>
                  <a:lnTo>
                    <a:pt x="599" y="314"/>
                  </a:lnTo>
                  <a:lnTo>
                    <a:pt x="535" y="379"/>
                  </a:lnTo>
                  <a:lnTo>
                    <a:pt x="471" y="314"/>
                  </a:lnTo>
                  <a:lnTo>
                    <a:pt x="520" y="314"/>
                  </a:lnTo>
                  <a:lnTo>
                    <a:pt x="520" y="279"/>
                  </a:lnTo>
                  <a:lnTo>
                    <a:pt x="0" y="27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9" name="Freeform 430"/>
            <p:cNvSpPr>
              <a:spLocks/>
            </p:cNvSpPr>
            <p:nvPr/>
          </p:nvSpPr>
          <p:spPr bwMode="auto">
            <a:xfrm>
              <a:off x="2521" y="1777"/>
              <a:ext cx="1070" cy="379"/>
            </a:xfrm>
            <a:custGeom>
              <a:avLst/>
              <a:gdLst>
                <a:gd name="T0" fmla="*/ 0 w 1070"/>
                <a:gd name="T1" fmla="*/ 0 h 379"/>
                <a:gd name="T2" fmla="*/ 1070 w 1070"/>
                <a:gd name="T3" fmla="*/ 0 h 379"/>
                <a:gd name="T4" fmla="*/ 1070 w 1070"/>
                <a:gd name="T5" fmla="*/ 279 h 379"/>
                <a:gd name="T6" fmla="*/ 550 w 1070"/>
                <a:gd name="T7" fmla="*/ 279 h 379"/>
                <a:gd name="T8" fmla="*/ 550 w 1070"/>
                <a:gd name="T9" fmla="*/ 314 h 379"/>
                <a:gd name="T10" fmla="*/ 599 w 1070"/>
                <a:gd name="T11" fmla="*/ 314 h 379"/>
                <a:gd name="T12" fmla="*/ 535 w 1070"/>
                <a:gd name="T13" fmla="*/ 379 h 379"/>
                <a:gd name="T14" fmla="*/ 471 w 1070"/>
                <a:gd name="T15" fmla="*/ 314 h 379"/>
                <a:gd name="T16" fmla="*/ 520 w 1070"/>
                <a:gd name="T17" fmla="*/ 314 h 379"/>
                <a:gd name="T18" fmla="*/ 520 w 1070"/>
                <a:gd name="T19" fmla="*/ 279 h 379"/>
                <a:gd name="T20" fmla="*/ 0 w 1070"/>
                <a:gd name="T21" fmla="*/ 279 h 379"/>
                <a:gd name="T22" fmla="*/ 0 w 1070"/>
                <a:gd name="T23"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0" h="379">
                  <a:moveTo>
                    <a:pt x="0" y="0"/>
                  </a:moveTo>
                  <a:lnTo>
                    <a:pt x="1070" y="0"/>
                  </a:lnTo>
                  <a:lnTo>
                    <a:pt x="1070" y="279"/>
                  </a:lnTo>
                  <a:lnTo>
                    <a:pt x="550" y="279"/>
                  </a:lnTo>
                  <a:lnTo>
                    <a:pt x="550" y="314"/>
                  </a:lnTo>
                  <a:lnTo>
                    <a:pt x="599" y="314"/>
                  </a:lnTo>
                  <a:lnTo>
                    <a:pt x="535" y="379"/>
                  </a:lnTo>
                  <a:lnTo>
                    <a:pt x="471" y="314"/>
                  </a:lnTo>
                  <a:lnTo>
                    <a:pt x="520" y="314"/>
                  </a:lnTo>
                  <a:lnTo>
                    <a:pt x="520" y="279"/>
                  </a:lnTo>
                  <a:lnTo>
                    <a:pt x="0" y="279"/>
                  </a:lnTo>
                  <a:lnTo>
                    <a:pt x="0" y="0"/>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40" name="Rectangle 431"/>
            <p:cNvSpPr>
              <a:spLocks noChangeArrowheads="1"/>
            </p:cNvSpPr>
            <p:nvPr/>
          </p:nvSpPr>
          <p:spPr bwMode="auto">
            <a:xfrm>
              <a:off x="2606" y="1880"/>
              <a:ext cx="533"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「移動支援事業明細書」から転記</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142" name="Rectangle 433"/>
            <p:cNvSpPr>
              <a:spLocks noChangeArrowheads="1"/>
            </p:cNvSpPr>
            <p:nvPr/>
          </p:nvSpPr>
          <p:spPr bwMode="auto">
            <a:xfrm>
              <a:off x="1888" y="198"/>
              <a:ext cx="104"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1" i="0" u="none" strike="noStrike" cap="none" normalizeH="0" baseline="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143" name="Rectangle 434"/>
            <p:cNvSpPr>
              <a:spLocks noChangeArrowheads="1"/>
            </p:cNvSpPr>
            <p:nvPr/>
          </p:nvSpPr>
          <p:spPr bwMode="auto">
            <a:xfrm>
              <a:off x="1996" y="198"/>
              <a:ext cx="208"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1" i="0" u="none" strike="noStrike" cap="none" normalizeH="0" baseline="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記入例</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144" name="Rectangle 435"/>
            <p:cNvSpPr>
              <a:spLocks noChangeArrowheads="1"/>
            </p:cNvSpPr>
            <p:nvPr/>
          </p:nvSpPr>
          <p:spPr bwMode="auto">
            <a:xfrm>
              <a:off x="2312" y="198"/>
              <a:ext cx="104"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1" i="0" u="none" strike="noStrike" cap="none" normalizeH="0" baseline="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5" name="円/楕円 4"/>
          <p:cNvSpPr/>
          <p:nvPr/>
        </p:nvSpPr>
        <p:spPr>
          <a:xfrm>
            <a:off x="4851519" y="467544"/>
            <a:ext cx="1296144" cy="432048"/>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楕円 5"/>
          <p:cNvSpPr/>
          <p:nvPr/>
        </p:nvSpPr>
        <p:spPr>
          <a:xfrm>
            <a:off x="1700808" y="971600"/>
            <a:ext cx="1368152" cy="159884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円/楕円 6"/>
          <p:cNvSpPr/>
          <p:nvPr/>
        </p:nvSpPr>
        <p:spPr>
          <a:xfrm>
            <a:off x="2544717" y="4049727"/>
            <a:ext cx="785678" cy="535139"/>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円/楕円 7"/>
          <p:cNvSpPr/>
          <p:nvPr/>
        </p:nvSpPr>
        <p:spPr>
          <a:xfrm>
            <a:off x="5141232" y="3867877"/>
            <a:ext cx="1551668" cy="662849"/>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四角形吹き出し 8"/>
          <p:cNvSpPr/>
          <p:nvPr/>
        </p:nvSpPr>
        <p:spPr>
          <a:xfrm>
            <a:off x="5629027" y="4756030"/>
            <a:ext cx="864096" cy="897058"/>
          </a:xfrm>
          <a:prstGeom prst="wedgeRectCallout">
            <a:avLst>
              <a:gd name="adj1" fmla="val 15646"/>
              <a:gd name="adj2" fmla="val -7136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この欄の値を明細書に転記したか。</a:t>
            </a:r>
            <a:endParaRPr kumimoji="1" lang="ja-JP" altLang="en-US" sz="1100" dirty="0"/>
          </a:p>
        </p:txBody>
      </p:sp>
      <p:sp>
        <p:nvSpPr>
          <p:cNvPr id="10" name="四角形吹き出し 9"/>
          <p:cNvSpPr/>
          <p:nvPr/>
        </p:nvSpPr>
        <p:spPr>
          <a:xfrm>
            <a:off x="377361" y="5188977"/>
            <a:ext cx="2304256" cy="360040"/>
          </a:xfrm>
          <a:prstGeom prst="wedgeRectCallout">
            <a:avLst>
              <a:gd name="adj1" fmla="val 52680"/>
              <a:gd name="adj2" fmla="val -20230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明細書の「総費用額」を転記したか。</a:t>
            </a:r>
            <a:endParaRPr kumimoji="1" lang="en-US" altLang="ja-JP" sz="1050" dirty="0" smtClean="0"/>
          </a:p>
          <a:p>
            <a:pPr algn="ctr"/>
            <a:r>
              <a:rPr lang="en-US" altLang="ja-JP" sz="1050" dirty="0" smtClean="0"/>
              <a:t>※</a:t>
            </a:r>
            <a:r>
              <a:rPr lang="ja-JP" altLang="en-US" sz="1050" dirty="0" smtClean="0"/>
              <a:t>給付率に基づく請求額ではない</a:t>
            </a:r>
            <a:endParaRPr kumimoji="1" lang="ja-JP" altLang="en-US" sz="1050" dirty="0"/>
          </a:p>
        </p:txBody>
      </p:sp>
      <p:sp>
        <p:nvSpPr>
          <p:cNvPr id="11" name="円/楕円 10"/>
          <p:cNvSpPr/>
          <p:nvPr/>
        </p:nvSpPr>
        <p:spPr>
          <a:xfrm>
            <a:off x="3933055" y="6580030"/>
            <a:ext cx="648072" cy="36004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角丸四角形吹き出し 11"/>
          <p:cNvSpPr/>
          <p:nvPr/>
        </p:nvSpPr>
        <p:spPr>
          <a:xfrm>
            <a:off x="3701010" y="6171242"/>
            <a:ext cx="2736303" cy="288032"/>
          </a:xfrm>
          <a:prstGeom prst="wedgeRoundRectCallout">
            <a:avLst>
              <a:gd name="adj1" fmla="val 7282"/>
              <a:gd name="adj2" fmla="val 27477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実際に利用者が負担する金額</a:t>
            </a:r>
            <a:endParaRPr kumimoji="1" lang="ja-JP" altLang="en-US" sz="1400" dirty="0"/>
          </a:p>
        </p:txBody>
      </p:sp>
      <p:sp>
        <p:nvSpPr>
          <p:cNvPr id="14" name="テキスト ボックス 13"/>
          <p:cNvSpPr txBox="1"/>
          <p:nvPr/>
        </p:nvSpPr>
        <p:spPr>
          <a:xfrm>
            <a:off x="2497899" y="7564398"/>
            <a:ext cx="4243469" cy="40011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ja-JP" altLang="en-US" sz="1000" dirty="0" smtClean="0"/>
              <a:t>この票によって、決定利用者負担額（</a:t>
            </a:r>
            <a:r>
              <a:rPr lang="en-US" altLang="ja-JP" sz="1000" dirty="0" smtClean="0"/>
              <a:t>4,058</a:t>
            </a:r>
            <a:r>
              <a:rPr kumimoji="1" lang="ja-JP" altLang="en-US" sz="1000" dirty="0" smtClean="0"/>
              <a:t>円）から、</a:t>
            </a:r>
            <a:endParaRPr kumimoji="1" lang="en-US" altLang="ja-JP" sz="1000" dirty="0" smtClean="0"/>
          </a:p>
          <a:p>
            <a:r>
              <a:rPr lang="ja-JP" altLang="en-US" sz="1000" dirty="0" smtClean="0"/>
              <a:t>自治体助成額（</a:t>
            </a:r>
            <a:r>
              <a:rPr lang="en-US" altLang="ja-JP" sz="1000" dirty="0" smtClean="0"/>
              <a:t>2,841</a:t>
            </a:r>
            <a:r>
              <a:rPr lang="ja-JP" altLang="en-US" sz="1000" dirty="0" smtClean="0"/>
              <a:t>円）を除いたものが利用者負担確定額（</a:t>
            </a:r>
            <a:r>
              <a:rPr lang="en-US" altLang="ja-JP" sz="1000" dirty="0" smtClean="0"/>
              <a:t>1,217</a:t>
            </a:r>
            <a:r>
              <a:rPr lang="ja-JP" altLang="en-US" sz="1000" dirty="0" smtClean="0"/>
              <a:t>円）となる</a:t>
            </a:r>
            <a:endParaRPr kumimoji="1" lang="ja-JP" altLang="en-US" sz="1000" dirty="0"/>
          </a:p>
        </p:txBody>
      </p:sp>
      <p:sp>
        <p:nvSpPr>
          <p:cNvPr id="15" name="円/楕円 14"/>
          <p:cNvSpPr/>
          <p:nvPr/>
        </p:nvSpPr>
        <p:spPr>
          <a:xfrm>
            <a:off x="571357" y="8086944"/>
            <a:ext cx="5915306" cy="57606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線吹き出し 1 (枠付き) 15"/>
          <p:cNvSpPr/>
          <p:nvPr/>
        </p:nvSpPr>
        <p:spPr>
          <a:xfrm>
            <a:off x="589498" y="8827224"/>
            <a:ext cx="5929829" cy="306324"/>
          </a:xfrm>
          <a:prstGeom prst="borderCallout1">
            <a:avLst>
              <a:gd name="adj1" fmla="val -2166"/>
              <a:gd name="adj2" fmla="val 73646"/>
              <a:gd name="adj3" fmla="val -67496"/>
              <a:gd name="adj4" fmla="val 46174"/>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利用者負担が減額されたことと確定した金額を利用者に確認してもらい、署名をもらったか。</a:t>
            </a:r>
            <a:endParaRPr kumimoji="1" lang="ja-JP" altLang="en-US" sz="1000" dirty="0"/>
          </a:p>
        </p:txBody>
      </p:sp>
      <p:sp>
        <p:nvSpPr>
          <p:cNvPr id="17" name="角丸四角形吹き出し 16"/>
          <p:cNvSpPr/>
          <p:nvPr/>
        </p:nvSpPr>
        <p:spPr>
          <a:xfrm>
            <a:off x="3602853" y="1115616"/>
            <a:ext cx="2892653" cy="360040"/>
          </a:xfrm>
          <a:prstGeom prst="wedgeRoundRectCallout">
            <a:avLst>
              <a:gd name="adj1" fmla="val 6007"/>
              <a:gd name="adj2" fmla="val -9855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サービス提供月を記入しているか</a:t>
            </a:r>
            <a:endParaRPr kumimoji="1" lang="ja-JP" altLang="en-US" sz="1400" dirty="0"/>
          </a:p>
        </p:txBody>
      </p:sp>
      <p:sp>
        <p:nvSpPr>
          <p:cNvPr id="18" name="角丸四角形吹き出し 17"/>
          <p:cNvSpPr/>
          <p:nvPr/>
        </p:nvSpPr>
        <p:spPr>
          <a:xfrm>
            <a:off x="3278574" y="1907704"/>
            <a:ext cx="3462794" cy="662738"/>
          </a:xfrm>
          <a:prstGeom prst="wedgeRoundRectCallout">
            <a:avLst>
              <a:gd name="adj1" fmla="val -60951"/>
              <a:gd name="adj2" fmla="val -833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受給者証の内容を転記したか。</a:t>
            </a:r>
            <a:endParaRPr kumimoji="1" lang="en-US" altLang="ja-JP" sz="1200" dirty="0" smtClean="0"/>
          </a:p>
          <a:p>
            <a:r>
              <a:rPr lang="ja-JP" altLang="en-US" sz="1200" dirty="0" smtClean="0"/>
              <a:t>利用者負担額は</a:t>
            </a:r>
            <a:r>
              <a:rPr lang="en-US" altLang="ja-JP" sz="1200" dirty="0" smtClean="0"/>
              <a:t>9,300</a:t>
            </a:r>
            <a:r>
              <a:rPr lang="ja-JP" altLang="en-US" sz="1200" dirty="0" err="1" smtClean="0"/>
              <a:t>、</a:t>
            </a:r>
            <a:r>
              <a:rPr lang="en-US" altLang="ja-JP" sz="1200" dirty="0"/>
              <a:t>4,600</a:t>
            </a:r>
            <a:r>
              <a:rPr lang="ja-JP" altLang="en-US" sz="1200" dirty="0" smtClean="0"/>
              <a:t>のどちらか。</a:t>
            </a:r>
            <a:endParaRPr lang="en-US" altLang="ja-JP" sz="1200" dirty="0" smtClean="0"/>
          </a:p>
          <a:p>
            <a:r>
              <a:rPr lang="en-US" altLang="ja-JP" sz="1200" dirty="0" smtClean="0"/>
              <a:t>0</a:t>
            </a:r>
            <a:r>
              <a:rPr lang="ja-JP" altLang="en-US" sz="1200" dirty="0"/>
              <a:t>、</a:t>
            </a:r>
            <a:r>
              <a:rPr lang="en-US" altLang="ja-JP" sz="1200" dirty="0" smtClean="0"/>
              <a:t>37,200</a:t>
            </a:r>
            <a:r>
              <a:rPr lang="ja-JP" altLang="en-US" sz="1200" dirty="0" smtClean="0"/>
              <a:t>の利用者は不要。</a:t>
            </a:r>
            <a:endParaRPr kumimoji="1" lang="en-US" altLang="ja-JP" sz="1200" dirty="0" smtClean="0"/>
          </a:p>
        </p:txBody>
      </p:sp>
      <p:sp>
        <p:nvSpPr>
          <p:cNvPr id="446" name="Rectangle 73"/>
          <p:cNvSpPr>
            <a:spLocks noChangeArrowheads="1"/>
          </p:cNvSpPr>
          <p:nvPr/>
        </p:nvSpPr>
        <p:spPr bwMode="auto">
          <a:xfrm>
            <a:off x="4369254" y="4446477"/>
            <a:ext cx="571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rgbClr val="0000FF"/>
                </a:solidFill>
                <a:effectLst/>
                <a:latin typeface="ＭＳ Ｐ明朝" pitchFamily="18" charset="-128"/>
                <a:ea typeface="ＭＳ Ｐ明朝" pitchFamily="18" charset="-128"/>
                <a:cs typeface="ＭＳ Ｐゴシック" pitchFamily="50" charset="-128"/>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4" name="円/楕円 10"/>
          <p:cNvSpPr/>
          <p:nvPr/>
        </p:nvSpPr>
        <p:spPr>
          <a:xfrm>
            <a:off x="4621046" y="7051947"/>
            <a:ext cx="648072" cy="36004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568555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08"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494" y="349208"/>
            <a:ext cx="5659542" cy="8627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円/楕円 4"/>
          <p:cNvSpPr/>
          <p:nvPr/>
        </p:nvSpPr>
        <p:spPr>
          <a:xfrm>
            <a:off x="533689" y="277629"/>
            <a:ext cx="1080120" cy="36004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楕円 5"/>
          <p:cNvSpPr/>
          <p:nvPr/>
        </p:nvSpPr>
        <p:spPr>
          <a:xfrm>
            <a:off x="368660" y="863588"/>
            <a:ext cx="5508612" cy="335857"/>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線吹き出し 1 (枠付き) 6"/>
          <p:cNvSpPr/>
          <p:nvPr/>
        </p:nvSpPr>
        <p:spPr>
          <a:xfrm>
            <a:off x="391462" y="22865"/>
            <a:ext cx="2376264" cy="216604"/>
          </a:xfrm>
          <a:prstGeom prst="borderCallout1">
            <a:avLst>
              <a:gd name="adj1" fmla="val 97904"/>
              <a:gd name="adj2" fmla="val 17012"/>
              <a:gd name="adj3" fmla="val 169039"/>
              <a:gd name="adj4" fmla="val 2549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サービス提供月の記載があるか</a:t>
            </a:r>
            <a:endParaRPr kumimoji="1" lang="ja-JP" altLang="en-US" sz="1200" dirty="0"/>
          </a:p>
        </p:txBody>
      </p:sp>
      <p:sp>
        <p:nvSpPr>
          <p:cNvPr id="8" name="線吹き出し 1 (枠付き) 7"/>
          <p:cNvSpPr/>
          <p:nvPr/>
        </p:nvSpPr>
        <p:spPr>
          <a:xfrm>
            <a:off x="2786534" y="33922"/>
            <a:ext cx="3024336" cy="216604"/>
          </a:xfrm>
          <a:prstGeom prst="borderCallout1">
            <a:avLst>
              <a:gd name="adj1" fmla="val 97903"/>
              <a:gd name="adj2" fmla="val 728"/>
              <a:gd name="adj3" fmla="val 376957"/>
              <a:gd name="adj4" fmla="val -2257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受給者証の内容と一致しているか</a:t>
            </a:r>
            <a:endParaRPr kumimoji="1" lang="ja-JP" altLang="en-US" sz="1200" dirty="0"/>
          </a:p>
        </p:txBody>
      </p:sp>
      <p:sp>
        <p:nvSpPr>
          <p:cNvPr id="15" name="角丸四角形 14"/>
          <p:cNvSpPr/>
          <p:nvPr/>
        </p:nvSpPr>
        <p:spPr>
          <a:xfrm>
            <a:off x="4964373" y="1703214"/>
            <a:ext cx="1080120" cy="223224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円/楕円 8"/>
          <p:cNvSpPr/>
          <p:nvPr/>
        </p:nvSpPr>
        <p:spPr>
          <a:xfrm>
            <a:off x="4964373" y="2677657"/>
            <a:ext cx="778396" cy="1152128"/>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線吹き出し 1 (枠付き) 9"/>
          <p:cNvSpPr/>
          <p:nvPr/>
        </p:nvSpPr>
        <p:spPr>
          <a:xfrm>
            <a:off x="5164385" y="1703214"/>
            <a:ext cx="1609328" cy="936451"/>
          </a:xfrm>
          <a:prstGeom prst="borderCallout1">
            <a:avLst>
              <a:gd name="adj1" fmla="val 46213"/>
              <a:gd name="adj2" fmla="val -47"/>
              <a:gd name="adj3" fmla="val 113337"/>
              <a:gd name="adj4" fmla="val -47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短時間派遣加算該当の実績やグループ支援実施の実績は、この欄に記載があるか</a:t>
            </a:r>
            <a:endParaRPr kumimoji="1" lang="ja-JP" altLang="en-US" sz="1100" dirty="0"/>
          </a:p>
        </p:txBody>
      </p:sp>
      <p:sp>
        <p:nvSpPr>
          <p:cNvPr id="11" name="角丸四角形 10"/>
          <p:cNvSpPr/>
          <p:nvPr/>
        </p:nvSpPr>
        <p:spPr>
          <a:xfrm>
            <a:off x="3501182" y="1656461"/>
            <a:ext cx="1331800" cy="2292007"/>
          </a:xfrm>
          <a:prstGeom prst="roundRect">
            <a:avLst>
              <a:gd name="adj" fmla="val 8589"/>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線吹き出し 1 (枠付き) 11"/>
          <p:cNvSpPr/>
          <p:nvPr/>
        </p:nvSpPr>
        <p:spPr>
          <a:xfrm>
            <a:off x="260648" y="3923928"/>
            <a:ext cx="2664295" cy="936451"/>
          </a:xfrm>
          <a:prstGeom prst="borderCallout1">
            <a:avLst>
              <a:gd name="adj1" fmla="val 49264"/>
              <a:gd name="adj2" fmla="val 100935"/>
              <a:gd name="adj3" fmla="val 3665"/>
              <a:gd name="adj4" fmla="val 113398"/>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行先・派遣時の様子等については可能な限り詳細に記入してあるか。</a:t>
            </a:r>
            <a:endParaRPr kumimoji="1" lang="en-US" altLang="ja-JP" sz="1100" dirty="0" smtClean="0"/>
          </a:p>
          <a:p>
            <a:r>
              <a:rPr lang="ja-JP" altLang="en-US" sz="1100" dirty="0"/>
              <a:t>算定</a:t>
            </a:r>
            <a:r>
              <a:rPr lang="ja-JP" altLang="en-US" sz="1100" dirty="0" smtClean="0"/>
              <a:t>時間との合理性に疑義がある場合はお問い合わせする場合があります。</a:t>
            </a:r>
            <a:endParaRPr kumimoji="1" lang="ja-JP" altLang="en-US" sz="1100" dirty="0"/>
          </a:p>
        </p:txBody>
      </p:sp>
      <p:sp>
        <p:nvSpPr>
          <p:cNvPr id="13" name="円/楕円 12"/>
          <p:cNvSpPr/>
          <p:nvPr/>
        </p:nvSpPr>
        <p:spPr>
          <a:xfrm>
            <a:off x="1826821" y="7409565"/>
            <a:ext cx="2196244" cy="1512168"/>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角丸四角形吹き出し 13"/>
          <p:cNvSpPr/>
          <p:nvPr/>
        </p:nvSpPr>
        <p:spPr>
          <a:xfrm>
            <a:off x="3933056" y="7380312"/>
            <a:ext cx="1944216" cy="432048"/>
          </a:xfrm>
          <a:prstGeom prst="wedgeRoundRectCallout">
            <a:avLst>
              <a:gd name="adj1" fmla="val -61652"/>
              <a:gd name="adj2" fmla="val 2359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算定時間の記載があるか。</a:t>
            </a:r>
            <a:endParaRPr kumimoji="1" lang="ja-JP" altLang="en-US" sz="1200" dirty="0"/>
          </a:p>
        </p:txBody>
      </p:sp>
      <p:sp>
        <p:nvSpPr>
          <p:cNvPr id="16" name="線吹き出し 2 (枠付き) 15"/>
          <p:cNvSpPr/>
          <p:nvPr/>
        </p:nvSpPr>
        <p:spPr>
          <a:xfrm>
            <a:off x="3292177" y="4067944"/>
            <a:ext cx="2945135" cy="1080120"/>
          </a:xfrm>
          <a:prstGeom prst="borderCallout2">
            <a:avLst>
              <a:gd name="adj1" fmla="val 51299"/>
              <a:gd name="adj2" fmla="val 99636"/>
              <a:gd name="adj3" fmla="val -52450"/>
              <a:gd name="adj4" fmla="val 112461"/>
              <a:gd name="adj5" fmla="val -74653"/>
              <a:gd name="adj6" fmla="val 82564"/>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利用計画から大きく利用内容が変わった場合にその理由が特記事項欄に記載があるか。</a:t>
            </a:r>
            <a:endParaRPr kumimoji="1" lang="en-US" altLang="ja-JP" sz="1100" dirty="0" smtClean="0"/>
          </a:p>
          <a:p>
            <a:endParaRPr kumimoji="1" lang="en-US" altLang="ja-JP" sz="1100" dirty="0" smtClean="0"/>
          </a:p>
          <a:p>
            <a:r>
              <a:rPr lang="ja-JP" altLang="en-US" sz="1050" dirty="0" smtClean="0"/>
              <a:t>例）散歩コースが工事中で大きく経路を変更した。</a:t>
            </a:r>
            <a:endParaRPr lang="en-US" altLang="ja-JP" sz="1050" dirty="0" smtClean="0"/>
          </a:p>
          <a:p>
            <a:r>
              <a:rPr kumimoji="1" lang="ja-JP" altLang="en-US" sz="1050" dirty="0" smtClean="0"/>
              <a:t>例）外出中に気分が優れず早めに帰宅した。</a:t>
            </a:r>
            <a:endParaRPr kumimoji="1" lang="ja-JP" altLang="en-US" sz="1050" dirty="0"/>
          </a:p>
        </p:txBody>
      </p:sp>
      <p:sp>
        <p:nvSpPr>
          <p:cNvPr id="17" name="テキスト ボックス 16"/>
          <p:cNvSpPr txBox="1"/>
          <p:nvPr/>
        </p:nvSpPr>
        <p:spPr>
          <a:xfrm>
            <a:off x="116632" y="5292080"/>
            <a:ext cx="6585073" cy="163121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smtClean="0"/>
              <a:t>実績記入例</a:t>
            </a:r>
            <a:r>
              <a:rPr kumimoji="1" lang="ja-JP" altLang="en-US" sz="1600" dirty="0" smtClean="0"/>
              <a:t>のコードを選定（判定チャートを参照）</a:t>
            </a:r>
            <a:endParaRPr kumimoji="1" lang="en-US" altLang="ja-JP" sz="1600" dirty="0" smtClean="0"/>
          </a:p>
          <a:p>
            <a:r>
              <a:rPr lang="en-US" altLang="ja-JP" sz="1200" dirty="0"/>
              <a:t>2</a:t>
            </a:r>
            <a:r>
              <a:rPr lang="ja-JP" altLang="en-US" sz="1200" dirty="0" smtClean="0"/>
              <a:t>日　時間帯を跨がない利用　　</a:t>
            </a:r>
            <a:r>
              <a:rPr lang="ja-JP" altLang="en-US" sz="1200" b="1" u="sng" dirty="0" smtClean="0"/>
              <a:t>日中２．０</a:t>
            </a:r>
            <a:endParaRPr lang="en-US" altLang="ja-JP" sz="1200" b="1" u="sng" dirty="0" smtClean="0"/>
          </a:p>
          <a:p>
            <a:r>
              <a:rPr lang="en-US" altLang="ja-JP" sz="1200" dirty="0"/>
              <a:t>6</a:t>
            </a:r>
            <a:r>
              <a:rPr lang="ja-JP" altLang="en-US" sz="1200" dirty="0" smtClean="0"/>
              <a:t>日　時間帯を跨ぐ利用で合成コードが無い利用　　</a:t>
            </a:r>
            <a:r>
              <a:rPr lang="ja-JP" altLang="en-US" sz="1200" b="1" u="sng" dirty="0" smtClean="0"/>
              <a:t>早朝２．０＋日中増９．０</a:t>
            </a:r>
            <a:endParaRPr lang="en-US" altLang="ja-JP" sz="1200" b="1" u="sng" dirty="0" smtClean="0"/>
          </a:p>
          <a:p>
            <a:r>
              <a:rPr kumimoji="1" lang="en-US" altLang="ja-JP" sz="1200" dirty="0" smtClean="0"/>
              <a:t>15</a:t>
            </a:r>
            <a:r>
              <a:rPr kumimoji="1" lang="ja-JP" altLang="en-US" sz="1200" dirty="0" smtClean="0"/>
              <a:t>日 時間帯を跨ぐ利用で合成コードが有り、上限時間に収まらない利用　</a:t>
            </a:r>
            <a:endParaRPr kumimoji="1" lang="en-US" altLang="ja-JP" sz="1200" dirty="0" smtClean="0"/>
          </a:p>
          <a:p>
            <a:pPr algn="r"/>
            <a:r>
              <a:rPr kumimoji="1" lang="ja-JP" altLang="en-US" sz="1200" b="1" u="sng" dirty="0" smtClean="0"/>
              <a:t>日中１．０＋夜間０．５　、　夜間</a:t>
            </a:r>
            <a:r>
              <a:rPr lang="ja-JP" altLang="en-US" sz="1200" b="1" u="sng" dirty="0" smtClean="0"/>
              <a:t>増１．５</a:t>
            </a:r>
            <a:endParaRPr kumimoji="1" lang="en-US" altLang="ja-JP" sz="1200" b="1" u="sng" dirty="0" smtClean="0"/>
          </a:p>
          <a:p>
            <a:r>
              <a:rPr kumimoji="1" lang="en-US" altLang="ja-JP" sz="1200" dirty="0" smtClean="0"/>
              <a:t>18</a:t>
            </a:r>
            <a:r>
              <a:rPr kumimoji="1" lang="ja-JP" altLang="en-US" sz="1200" dirty="0" smtClean="0"/>
              <a:t>日・</a:t>
            </a:r>
            <a:r>
              <a:rPr kumimoji="1" lang="en-US" altLang="ja-JP" sz="1200" dirty="0" smtClean="0"/>
              <a:t>25</a:t>
            </a:r>
            <a:r>
              <a:rPr kumimoji="1" lang="ja-JP" altLang="en-US" sz="1200" dirty="0" smtClean="0"/>
              <a:t>日　時間帯を跨がない利用で短時間派遣加算対象の利用　　</a:t>
            </a:r>
            <a:r>
              <a:rPr kumimoji="1" lang="ja-JP" altLang="en-US" sz="1200" b="1" u="sng" dirty="0" smtClean="0"/>
              <a:t>日中１．０　短時間派遣加算</a:t>
            </a:r>
            <a:endParaRPr kumimoji="1" lang="en-US" altLang="ja-JP" sz="1200" b="1" u="sng" dirty="0" smtClean="0"/>
          </a:p>
          <a:p>
            <a:r>
              <a:rPr lang="en-US" altLang="ja-JP" sz="1200" dirty="0"/>
              <a:t>29</a:t>
            </a:r>
            <a:r>
              <a:rPr lang="ja-JP" altLang="en-US" sz="1200" dirty="0" smtClean="0"/>
              <a:t>日 時間帯を跨がない利用でグループ支援を実施した利用　　</a:t>
            </a:r>
            <a:r>
              <a:rPr lang="ja-JP" altLang="en-US" sz="1200" b="1" u="sng" dirty="0" smtClean="0"/>
              <a:t>日中５．０　グループ支援</a:t>
            </a:r>
            <a:endParaRPr kumimoji="1" lang="en-US" altLang="ja-JP" sz="1200" b="1" u="sng" dirty="0" smtClean="0"/>
          </a:p>
          <a:p>
            <a:endParaRPr kumimoji="1" lang="ja-JP" altLang="en-US" sz="1200" dirty="0"/>
          </a:p>
        </p:txBody>
      </p:sp>
      <p:sp>
        <p:nvSpPr>
          <p:cNvPr id="2" name="円/楕円 1"/>
          <p:cNvSpPr/>
          <p:nvPr/>
        </p:nvSpPr>
        <p:spPr>
          <a:xfrm>
            <a:off x="4484507" y="8733180"/>
            <a:ext cx="1819969" cy="36004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角丸四角形吹き出し 17"/>
          <p:cNvSpPr/>
          <p:nvPr/>
        </p:nvSpPr>
        <p:spPr>
          <a:xfrm>
            <a:off x="4005064" y="7992380"/>
            <a:ext cx="2520279" cy="432048"/>
          </a:xfrm>
          <a:prstGeom prst="wedgeRoundRectCallout">
            <a:avLst>
              <a:gd name="adj1" fmla="val 1154"/>
              <a:gd name="adj2" fmla="val 9352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t>実績</a:t>
            </a:r>
            <a:r>
              <a:rPr lang="ja-JP" altLang="en-US" sz="1200" dirty="0" smtClean="0"/>
              <a:t>記録票の枚数の記載があるか。</a:t>
            </a:r>
            <a:endParaRPr kumimoji="1" lang="en-US" altLang="ja-JP" sz="1200" dirty="0" smtClean="0"/>
          </a:p>
        </p:txBody>
      </p:sp>
      <p:sp>
        <p:nvSpPr>
          <p:cNvPr id="19" name="角丸四角形 18"/>
          <p:cNvSpPr/>
          <p:nvPr/>
        </p:nvSpPr>
        <p:spPr>
          <a:xfrm>
            <a:off x="2729992" y="1656461"/>
            <a:ext cx="688032" cy="223224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0" name="線吹き出し 1 (枠付き) 19"/>
          <p:cNvSpPr/>
          <p:nvPr/>
        </p:nvSpPr>
        <p:spPr>
          <a:xfrm>
            <a:off x="4523587" y="330603"/>
            <a:ext cx="2255080" cy="202985"/>
          </a:xfrm>
          <a:prstGeom prst="borderCallout1">
            <a:avLst>
              <a:gd name="adj1" fmla="val 106699"/>
              <a:gd name="adj2" fmla="val 98"/>
              <a:gd name="adj3" fmla="val 621373"/>
              <a:gd name="adj4" fmla="val -5416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利用者・従業者の</a:t>
            </a:r>
            <a:r>
              <a:rPr lang="ja-JP" altLang="en-US" sz="1200" dirty="0"/>
              <a:t>確認</a:t>
            </a:r>
            <a:r>
              <a:rPr kumimoji="1" lang="ja-JP" altLang="en-US" sz="1200" dirty="0" smtClean="0"/>
              <a:t>があるか</a:t>
            </a:r>
            <a:endParaRPr kumimoji="1" lang="ja-JP" altLang="en-US" sz="1200" dirty="0"/>
          </a:p>
        </p:txBody>
      </p:sp>
      <p:sp>
        <p:nvSpPr>
          <p:cNvPr id="3" name="正方形/長方形 2"/>
          <p:cNvSpPr/>
          <p:nvPr/>
        </p:nvSpPr>
        <p:spPr>
          <a:xfrm>
            <a:off x="650619" y="406572"/>
            <a:ext cx="762157" cy="1206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24494" y="362092"/>
            <a:ext cx="965329" cy="261610"/>
          </a:xfrm>
          <a:prstGeom prst="rect">
            <a:avLst/>
          </a:prstGeom>
          <a:noFill/>
        </p:spPr>
        <p:txBody>
          <a:bodyPr wrap="none" rtlCol="0">
            <a:spAutoFit/>
          </a:bodyPr>
          <a:lstStyle/>
          <a:p>
            <a:r>
              <a:rPr kumimoji="1" lang="ja-JP" altLang="en-US" sz="1100" dirty="0" smtClean="0"/>
              <a:t>令和</a:t>
            </a:r>
            <a:r>
              <a:rPr kumimoji="1" lang="en-US" altLang="ja-JP" sz="1100" dirty="0" smtClean="0"/>
              <a:t>3</a:t>
            </a:r>
            <a:r>
              <a:rPr kumimoji="1" lang="ja-JP" altLang="en-US" sz="1100" dirty="0" smtClean="0"/>
              <a:t>年</a:t>
            </a:r>
            <a:r>
              <a:rPr kumimoji="1" lang="en-US" altLang="ja-JP" sz="1100" dirty="0" smtClean="0"/>
              <a:t>10</a:t>
            </a:r>
            <a:r>
              <a:rPr kumimoji="1" lang="ja-JP" altLang="en-US" sz="1100" dirty="0" smtClean="0"/>
              <a:t>月</a:t>
            </a:r>
            <a:endParaRPr kumimoji="1" lang="ja-JP" altLang="en-US" sz="1100" dirty="0"/>
          </a:p>
        </p:txBody>
      </p:sp>
    </p:spTree>
    <p:extLst>
      <p:ext uri="{BB962C8B-B14F-4D97-AF65-F5344CB8AC3E}">
        <p14:creationId xmlns:p14="http://schemas.microsoft.com/office/powerpoint/2010/main" val="4070320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1594</TotalTime>
  <Words>3886</Words>
  <Application>Microsoft Office PowerPoint</Application>
  <PresentationFormat>画面に合わせる (4:3)</PresentationFormat>
  <Paragraphs>2745</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HGP創英角ﾎﾟｯﾌﾟ体</vt:lpstr>
      <vt:lpstr>ＭＳ Ｐゴシック</vt:lpstr>
      <vt:lpstr>ＭＳ Ｐ明朝</vt:lpstr>
      <vt:lpstr>ＭＳ ゴシック</vt:lpstr>
      <vt:lpstr>ＭＳ 明朝</vt:lpstr>
      <vt:lpstr>Arial</vt:lpstr>
      <vt:lpstr>Calibri</vt:lpstr>
      <vt:lpstr>Office ​​テーマ</vt:lpstr>
      <vt:lpstr>移動支援請求書類の 作成にあたって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請求書の作成にあたって</dc:title>
  <dc:creator>北原　千尋</dc:creator>
  <cp:lastModifiedBy>菊田　修平</cp:lastModifiedBy>
  <cp:revision>100</cp:revision>
  <cp:lastPrinted>2022-04-18T03:54:33Z</cp:lastPrinted>
  <dcterms:created xsi:type="dcterms:W3CDTF">2018-01-19T00:37:42Z</dcterms:created>
  <dcterms:modified xsi:type="dcterms:W3CDTF">2022-04-20T01:51:48Z</dcterms:modified>
</cp:coreProperties>
</file>