
<file path=[Content_Types].xml><?xml version="1.0" encoding="utf-8"?>
<Types xmlns="http://schemas.openxmlformats.org/package/2006/content-types">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7" r:id="rId2"/>
    <p:sldId id="273" r:id="rId3"/>
    <p:sldId id="272" r:id="rId4"/>
    <p:sldId id="274" r:id="rId5"/>
    <p:sldId id="260" r:id="rId6"/>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菊田　修平" initials="菊田" lastIdx="2" clrIdx="0">
    <p:extLst>
      <p:ext uri="{19B8F6BF-5375-455C-9EA6-DF929625EA0E}">
        <p15:presenceInfo xmlns:p15="http://schemas.microsoft.com/office/powerpoint/2012/main" userId="菊田　修平"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333" autoAdjust="0"/>
  </p:normalViewPr>
  <p:slideViewPr>
    <p:cSldViewPr>
      <p:cViewPr>
        <p:scale>
          <a:sx n="110" d="100"/>
          <a:sy n="110" d="100"/>
        </p:scale>
        <p:origin x="1032" y="-2274"/>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F4CEEEDA-2445-4842-9F1F-371FA5199C51}" type="datetimeFigureOut">
              <a:rPr kumimoji="1" lang="ja-JP" altLang="en-US" smtClean="0"/>
              <a:t>2022/4/20</a:t>
            </a:fld>
            <a:endParaRPr kumimoji="1" lang="ja-JP" altLang="en-US"/>
          </a:p>
        </p:txBody>
      </p:sp>
      <p:sp>
        <p:nvSpPr>
          <p:cNvPr id="4" name="スライド イメージ プレースホルダー 3"/>
          <p:cNvSpPr>
            <a:spLocks noGrp="1" noRot="1" noChangeAspect="1"/>
          </p:cNvSpPr>
          <p:nvPr>
            <p:ph type="sldImg" idx="2"/>
          </p:nvPr>
        </p:nvSpPr>
        <p:spPr>
          <a:xfrm>
            <a:off x="2006600" y="746125"/>
            <a:ext cx="27940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5DF017B0-1EBF-4E10-BB2B-AD833125DC44}" type="slidenum">
              <a:rPr kumimoji="1" lang="ja-JP" altLang="en-US" smtClean="0"/>
              <a:t>‹#›</a:t>
            </a:fld>
            <a:endParaRPr kumimoji="1" lang="ja-JP" altLang="en-US"/>
          </a:p>
        </p:txBody>
      </p:sp>
    </p:spTree>
    <p:extLst>
      <p:ext uri="{BB962C8B-B14F-4D97-AF65-F5344CB8AC3E}">
        <p14:creationId xmlns:p14="http://schemas.microsoft.com/office/powerpoint/2010/main" val="16929226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70"/>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3910769-1CC1-4325-8303-DCEAF5FBDE1B}" type="datetimeFigureOut">
              <a:rPr kumimoji="1" lang="ja-JP" altLang="en-US" smtClean="0"/>
              <a:t>2022/4/20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C4F963B-6AE0-4AAA-8C6A-F2BAD3451A11}" type="slidenum">
              <a:rPr kumimoji="1" lang="ja-JP" altLang="en-US" smtClean="0"/>
              <a:t>‹#›</a:t>
            </a:fld>
            <a:endParaRPr kumimoji="1" lang="ja-JP" altLang="en-US"/>
          </a:p>
        </p:txBody>
      </p:sp>
    </p:spTree>
    <p:extLst>
      <p:ext uri="{BB962C8B-B14F-4D97-AF65-F5344CB8AC3E}">
        <p14:creationId xmlns:p14="http://schemas.microsoft.com/office/powerpoint/2010/main" val="1891056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3910769-1CC1-4325-8303-DCEAF5FBDE1B}" type="datetimeFigureOut">
              <a:rPr kumimoji="1" lang="ja-JP" altLang="en-US" smtClean="0"/>
              <a:t>2022/4/20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C4F963B-6AE0-4AAA-8C6A-F2BAD3451A11}" type="slidenum">
              <a:rPr kumimoji="1" lang="ja-JP" altLang="en-US" smtClean="0"/>
              <a:t>‹#›</a:t>
            </a:fld>
            <a:endParaRPr kumimoji="1" lang="ja-JP" altLang="en-US"/>
          </a:p>
        </p:txBody>
      </p:sp>
    </p:spTree>
    <p:extLst>
      <p:ext uri="{BB962C8B-B14F-4D97-AF65-F5344CB8AC3E}">
        <p14:creationId xmlns:p14="http://schemas.microsoft.com/office/powerpoint/2010/main" val="2177748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8"/>
            <a:ext cx="1543050" cy="780203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188"/>
            <a:ext cx="4514850" cy="780203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3910769-1CC1-4325-8303-DCEAF5FBDE1B}" type="datetimeFigureOut">
              <a:rPr kumimoji="1" lang="ja-JP" altLang="en-US" smtClean="0"/>
              <a:t>2022/4/20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C4F963B-6AE0-4AAA-8C6A-F2BAD3451A11}" type="slidenum">
              <a:rPr kumimoji="1" lang="ja-JP" altLang="en-US" smtClean="0"/>
              <a:t>‹#›</a:t>
            </a:fld>
            <a:endParaRPr kumimoji="1" lang="ja-JP" altLang="en-US"/>
          </a:p>
        </p:txBody>
      </p:sp>
    </p:spTree>
    <p:extLst>
      <p:ext uri="{BB962C8B-B14F-4D97-AF65-F5344CB8AC3E}">
        <p14:creationId xmlns:p14="http://schemas.microsoft.com/office/powerpoint/2010/main" val="2766532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3910769-1CC1-4325-8303-DCEAF5FBDE1B}" type="datetimeFigureOut">
              <a:rPr kumimoji="1" lang="ja-JP" altLang="en-US" smtClean="0"/>
              <a:t>2022/4/20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C4F963B-6AE0-4AAA-8C6A-F2BAD3451A11}" type="slidenum">
              <a:rPr kumimoji="1" lang="ja-JP" altLang="en-US" smtClean="0"/>
              <a:t>‹#›</a:t>
            </a:fld>
            <a:endParaRPr kumimoji="1" lang="ja-JP" altLang="en-US"/>
          </a:p>
        </p:txBody>
      </p:sp>
    </p:spTree>
    <p:extLst>
      <p:ext uri="{BB962C8B-B14F-4D97-AF65-F5344CB8AC3E}">
        <p14:creationId xmlns:p14="http://schemas.microsoft.com/office/powerpoint/2010/main" val="2626816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21"/>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3910769-1CC1-4325-8303-DCEAF5FBDE1B}" type="datetimeFigureOut">
              <a:rPr kumimoji="1" lang="ja-JP" altLang="en-US" smtClean="0"/>
              <a:t>2022/4/20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C4F963B-6AE0-4AAA-8C6A-F2BAD3451A11}" type="slidenum">
              <a:rPr kumimoji="1" lang="ja-JP" altLang="en-US" smtClean="0"/>
              <a:t>‹#›</a:t>
            </a:fld>
            <a:endParaRPr kumimoji="1" lang="ja-JP" altLang="en-US"/>
          </a:p>
        </p:txBody>
      </p:sp>
    </p:spTree>
    <p:extLst>
      <p:ext uri="{BB962C8B-B14F-4D97-AF65-F5344CB8AC3E}">
        <p14:creationId xmlns:p14="http://schemas.microsoft.com/office/powerpoint/2010/main" val="2633877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4"/>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4"/>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3910769-1CC1-4325-8303-DCEAF5FBDE1B}" type="datetimeFigureOut">
              <a:rPr kumimoji="1" lang="ja-JP" altLang="en-US" smtClean="0"/>
              <a:t>2022/4/20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C4F963B-6AE0-4AAA-8C6A-F2BAD3451A11}" type="slidenum">
              <a:rPr kumimoji="1" lang="ja-JP" altLang="en-US" smtClean="0"/>
              <a:t>‹#›</a:t>
            </a:fld>
            <a:endParaRPr kumimoji="1" lang="ja-JP" altLang="en-US"/>
          </a:p>
        </p:txBody>
      </p:sp>
    </p:spTree>
    <p:extLst>
      <p:ext uri="{BB962C8B-B14F-4D97-AF65-F5344CB8AC3E}">
        <p14:creationId xmlns:p14="http://schemas.microsoft.com/office/powerpoint/2010/main" val="3221141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1"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1"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3910769-1CC1-4325-8303-DCEAF5FBDE1B}" type="datetimeFigureOut">
              <a:rPr kumimoji="1" lang="ja-JP" altLang="en-US" smtClean="0"/>
              <a:t>2022/4/20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C4F963B-6AE0-4AAA-8C6A-F2BAD3451A11}" type="slidenum">
              <a:rPr kumimoji="1" lang="ja-JP" altLang="en-US" smtClean="0"/>
              <a:t>‹#›</a:t>
            </a:fld>
            <a:endParaRPr kumimoji="1" lang="ja-JP" altLang="en-US"/>
          </a:p>
        </p:txBody>
      </p:sp>
    </p:spTree>
    <p:extLst>
      <p:ext uri="{BB962C8B-B14F-4D97-AF65-F5344CB8AC3E}">
        <p14:creationId xmlns:p14="http://schemas.microsoft.com/office/powerpoint/2010/main" val="2602437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3910769-1CC1-4325-8303-DCEAF5FBDE1B}" type="datetimeFigureOut">
              <a:rPr kumimoji="1" lang="ja-JP" altLang="en-US" smtClean="0"/>
              <a:t>2022/4/20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C4F963B-6AE0-4AAA-8C6A-F2BAD3451A11}" type="slidenum">
              <a:rPr kumimoji="1" lang="ja-JP" altLang="en-US" smtClean="0"/>
              <a:t>‹#›</a:t>
            </a:fld>
            <a:endParaRPr kumimoji="1" lang="ja-JP" altLang="en-US"/>
          </a:p>
        </p:txBody>
      </p:sp>
    </p:spTree>
    <p:extLst>
      <p:ext uri="{BB962C8B-B14F-4D97-AF65-F5344CB8AC3E}">
        <p14:creationId xmlns:p14="http://schemas.microsoft.com/office/powerpoint/2010/main" val="1956126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3910769-1CC1-4325-8303-DCEAF5FBDE1B}" type="datetimeFigureOut">
              <a:rPr kumimoji="1" lang="ja-JP" altLang="en-US" smtClean="0"/>
              <a:t>2022/4/20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C4F963B-6AE0-4AAA-8C6A-F2BAD3451A11}" type="slidenum">
              <a:rPr kumimoji="1" lang="ja-JP" altLang="en-US" smtClean="0"/>
              <a:t>‹#›</a:t>
            </a:fld>
            <a:endParaRPr kumimoji="1" lang="ja-JP" altLang="en-US"/>
          </a:p>
        </p:txBody>
      </p:sp>
    </p:spTree>
    <p:extLst>
      <p:ext uri="{BB962C8B-B14F-4D97-AF65-F5344CB8AC3E}">
        <p14:creationId xmlns:p14="http://schemas.microsoft.com/office/powerpoint/2010/main" val="4257324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2"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9" y="364070"/>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2" y="1913470"/>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3910769-1CC1-4325-8303-DCEAF5FBDE1B}" type="datetimeFigureOut">
              <a:rPr kumimoji="1" lang="ja-JP" altLang="en-US" smtClean="0"/>
              <a:t>2022/4/20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C4F963B-6AE0-4AAA-8C6A-F2BAD3451A11}" type="slidenum">
              <a:rPr kumimoji="1" lang="ja-JP" altLang="en-US" smtClean="0"/>
              <a:t>‹#›</a:t>
            </a:fld>
            <a:endParaRPr kumimoji="1" lang="ja-JP" altLang="en-US"/>
          </a:p>
        </p:txBody>
      </p:sp>
    </p:spTree>
    <p:extLst>
      <p:ext uri="{BB962C8B-B14F-4D97-AF65-F5344CB8AC3E}">
        <p14:creationId xmlns:p14="http://schemas.microsoft.com/office/powerpoint/2010/main" val="2644169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1"/>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3910769-1CC1-4325-8303-DCEAF5FBDE1B}" type="datetimeFigureOut">
              <a:rPr kumimoji="1" lang="ja-JP" altLang="en-US" smtClean="0"/>
              <a:t>2022/4/20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C4F963B-6AE0-4AAA-8C6A-F2BAD3451A11}" type="slidenum">
              <a:rPr kumimoji="1" lang="ja-JP" altLang="en-US" smtClean="0"/>
              <a:t>‹#›</a:t>
            </a:fld>
            <a:endParaRPr kumimoji="1" lang="ja-JP" altLang="en-US"/>
          </a:p>
        </p:txBody>
      </p:sp>
    </p:spTree>
    <p:extLst>
      <p:ext uri="{BB962C8B-B14F-4D97-AF65-F5344CB8AC3E}">
        <p14:creationId xmlns:p14="http://schemas.microsoft.com/office/powerpoint/2010/main" val="2418181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4"/>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7"/>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3910769-1CC1-4325-8303-DCEAF5FBDE1B}" type="datetimeFigureOut">
              <a:rPr kumimoji="1" lang="ja-JP" altLang="en-US" smtClean="0"/>
              <a:t>2022/4/20</a:t>
            </a:fld>
            <a:endParaRPr kumimoji="1" lang="ja-JP" altLang="en-US"/>
          </a:p>
        </p:txBody>
      </p:sp>
      <p:sp>
        <p:nvSpPr>
          <p:cNvPr id="5" name="フッター プレースホルダー 4"/>
          <p:cNvSpPr>
            <a:spLocks noGrp="1"/>
          </p:cNvSpPr>
          <p:nvPr>
            <p:ph type="ftr" sz="quarter" idx="3"/>
          </p:nvPr>
        </p:nvSpPr>
        <p:spPr>
          <a:xfrm>
            <a:off x="2343150" y="8475137"/>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7"/>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C4F963B-6AE0-4AAA-8C6A-F2BAD3451A11}" type="slidenum">
              <a:rPr kumimoji="1" lang="ja-JP" altLang="en-US" smtClean="0"/>
              <a:t>‹#›</a:t>
            </a:fld>
            <a:endParaRPr kumimoji="1" lang="ja-JP" altLang="en-US"/>
          </a:p>
        </p:txBody>
      </p:sp>
    </p:spTree>
    <p:extLst>
      <p:ext uri="{BB962C8B-B14F-4D97-AF65-F5344CB8AC3E}">
        <p14:creationId xmlns:p14="http://schemas.microsoft.com/office/powerpoint/2010/main" val="6680378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366184"/>
            <a:ext cx="6858000" cy="2333608"/>
          </a:xfrm>
        </p:spPr>
        <p:txBody>
          <a:bodyPr/>
          <a:lstStyle/>
          <a:p>
            <a:r>
              <a:rPr kumimoji="1" lang="ja-JP" altLang="en-US" dirty="0" smtClean="0"/>
              <a:t>移動支援請求書類の</a:t>
            </a:r>
            <a:r>
              <a:rPr kumimoji="1" lang="en-US" altLang="ja-JP" dirty="0" smtClean="0"/>
              <a:t/>
            </a:r>
            <a:br>
              <a:rPr kumimoji="1" lang="en-US" altLang="ja-JP" dirty="0" smtClean="0"/>
            </a:br>
            <a:r>
              <a:rPr kumimoji="1" lang="ja-JP" altLang="en-US" dirty="0" smtClean="0"/>
              <a:t>作成にあたって</a:t>
            </a:r>
            <a:endParaRPr kumimoji="1" lang="ja-JP" altLang="en-US" dirty="0"/>
          </a:p>
        </p:txBody>
      </p:sp>
      <p:sp>
        <p:nvSpPr>
          <p:cNvPr id="3" name="コンテンツ プレースホルダー 2"/>
          <p:cNvSpPr>
            <a:spLocks noGrp="1"/>
          </p:cNvSpPr>
          <p:nvPr>
            <p:ph idx="1"/>
          </p:nvPr>
        </p:nvSpPr>
        <p:spPr>
          <a:xfrm>
            <a:off x="342900" y="3203848"/>
            <a:ext cx="6172200" cy="4964373"/>
          </a:xfrm>
        </p:spPr>
        <p:txBody>
          <a:bodyPr>
            <a:normAutofit/>
          </a:bodyPr>
          <a:lstStyle/>
          <a:p>
            <a:pPr marL="0" indent="0">
              <a:buNone/>
            </a:pPr>
            <a:r>
              <a:rPr kumimoji="1" lang="ja-JP" altLang="en-US" sz="2000" dirty="0" smtClean="0"/>
              <a:t>請求書・明細書・実績記録票・品川区独自助成である居宅介護等利用者負担「通称</a:t>
            </a:r>
            <a:r>
              <a:rPr kumimoji="1" lang="en-US" altLang="ja-JP" sz="2000" dirty="0" smtClean="0"/>
              <a:t>3</a:t>
            </a:r>
            <a:r>
              <a:rPr kumimoji="1" lang="ja-JP" altLang="en-US" sz="2000" dirty="0" smtClean="0"/>
              <a:t>％負担結果票｝についてそれぞれ問い合わせや、記載誤りの多い点について記入例を作成いたしました。</a:t>
            </a:r>
            <a:endParaRPr kumimoji="1" lang="en-US" altLang="ja-JP" sz="2000" dirty="0" smtClean="0"/>
          </a:p>
          <a:p>
            <a:pPr marL="0" indent="0">
              <a:buNone/>
            </a:pPr>
            <a:r>
              <a:rPr lang="ja-JP" altLang="en-US" sz="2000" dirty="0" smtClean="0"/>
              <a:t>実際に請求</a:t>
            </a:r>
            <a:r>
              <a:rPr lang="ja-JP" altLang="en-US" sz="2000" dirty="0"/>
              <a:t>書類</a:t>
            </a:r>
            <a:r>
              <a:rPr lang="ja-JP" altLang="en-US" sz="2000" dirty="0" smtClean="0"/>
              <a:t>を</a:t>
            </a:r>
            <a:r>
              <a:rPr lang="ja-JP" altLang="en-US" sz="2000" dirty="0"/>
              <a:t>作成</a:t>
            </a:r>
            <a:r>
              <a:rPr lang="ja-JP" altLang="en-US" sz="2000" dirty="0" smtClean="0"/>
              <a:t>する際にはご確認いただき日々の請求事務にお役立て頂ければ幸いです。</a:t>
            </a:r>
            <a:endParaRPr lang="en-US" altLang="ja-JP" sz="2000" dirty="0" smtClean="0"/>
          </a:p>
        </p:txBody>
      </p:sp>
      <p:pic>
        <p:nvPicPr>
          <p:cNvPr id="5124" name="Picture 4" descr="C:\Program Files (x86)\Microsoft Office\MEDIA\CAGCAT10\j0195384.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9000" y="5488686"/>
            <a:ext cx="1795882" cy="1833372"/>
          </a:xfrm>
          <a:prstGeom prst="rect">
            <a:avLst/>
          </a:prstGeom>
          <a:noFill/>
          <a:extLst>
            <a:ext uri="{909E8E84-426E-40DD-AFC4-6F175D3DCCD1}">
              <a14:hiddenFill xmlns:a14="http://schemas.microsoft.com/office/drawing/2010/main">
                <a:solidFill>
                  <a:srgbClr val="FFFFFF"/>
                </a:solidFill>
              </a14:hiddenFill>
            </a:ext>
          </a:extLst>
        </p:spPr>
      </p:pic>
      <p:sp>
        <p:nvSpPr>
          <p:cNvPr id="4" name="角丸四角形 3"/>
          <p:cNvSpPr/>
          <p:nvPr/>
        </p:nvSpPr>
        <p:spPr>
          <a:xfrm>
            <a:off x="402505" y="7676898"/>
            <a:ext cx="6052990" cy="128759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dirty="0" smtClean="0"/>
              <a:t>※</a:t>
            </a:r>
            <a:r>
              <a:rPr lang="ja-JP" altLang="en-US" dirty="0" smtClean="0"/>
              <a:t>令和３</a:t>
            </a:r>
            <a:r>
              <a:rPr kumimoji="1" lang="ja-JP" altLang="en-US" dirty="0" smtClean="0"/>
              <a:t>年４月よりサービス単位数の見直しが行われました。請求書類作成の際は今一度確認の上ご提出をお願いいたします。</a:t>
            </a:r>
            <a:endParaRPr kumimoji="1" lang="en-US" altLang="ja-JP" dirty="0" smtClean="0"/>
          </a:p>
        </p:txBody>
      </p:sp>
    </p:spTree>
    <p:extLst>
      <p:ext uri="{BB962C8B-B14F-4D97-AF65-F5344CB8AC3E}">
        <p14:creationId xmlns:p14="http://schemas.microsoft.com/office/powerpoint/2010/main" val="15808255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581603583"/>
              </p:ext>
            </p:extLst>
          </p:nvPr>
        </p:nvGraphicFramePr>
        <p:xfrm>
          <a:off x="116632" y="381600"/>
          <a:ext cx="6336703" cy="8649263"/>
        </p:xfrm>
        <a:graphic>
          <a:graphicData uri="http://schemas.openxmlformats.org/drawingml/2006/table">
            <a:tbl>
              <a:tblPr/>
              <a:tblGrid>
                <a:gridCol w="87974">
                  <a:extLst>
                    <a:ext uri="{9D8B030D-6E8A-4147-A177-3AD203B41FA5}">
                      <a16:colId xmlns:a16="http://schemas.microsoft.com/office/drawing/2014/main" val="571982633"/>
                    </a:ext>
                  </a:extLst>
                </a:gridCol>
                <a:gridCol w="106634">
                  <a:extLst>
                    <a:ext uri="{9D8B030D-6E8A-4147-A177-3AD203B41FA5}">
                      <a16:colId xmlns:a16="http://schemas.microsoft.com/office/drawing/2014/main" val="1352534518"/>
                    </a:ext>
                  </a:extLst>
                </a:gridCol>
                <a:gridCol w="215933">
                  <a:extLst>
                    <a:ext uri="{9D8B030D-6E8A-4147-A177-3AD203B41FA5}">
                      <a16:colId xmlns:a16="http://schemas.microsoft.com/office/drawing/2014/main" val="3380636460"/>
                    </a:ext>
                  </a:extLst>
                </a:gridCol>
                <a:gridCol w="215933">
                  <a:extLst>
                    <a:ext uri="{9D8B030D-6E8A-4147-A177-3AD203B41FA5}">
                      <a16:colId xmlns:a16="http://schemas.microsoft.com/office/drawing/2014/main" val="3862970714"/>
                    </a:ext>
                  </a:extLst>
                </a:gridCol>
                <a:gridCol w="215933">
                  <a:extLst>
                    <a:ext uri="{9D8B030D-6E8A-4147-A177-3AD203B41FA5}">
                      <a16:colId xmlns:a16="http://schemas.microsoft.com/office/drawing/2014/main" val="3401907045"/>
                    </a:ext>
                  </a:extLst>
                </a:gridCol>
                <a:gridCol w="215933">
                  <a:extLst>
                    <a:ext uri="{9D8B030D-6E8A-4147-A177-3AD203B41FA5}">
                      <a16:colId xmlns:a16="http://schemas.microsoft.com/office/drawing/2014/main" val="2209854415"/>
                    </a:ext>
                  </a:extLst>
                </a:gridCol>
                <a:gridCol w="215933">
                  <a:extLst>
                    <a:ext uri="{9D8B030D-6E8A-4147-A177-3AD203B41FA5}">
                      <a16:colId xmlns:a16="http://schemas.microsoft.com/office/drawing/2014/main" val="1459705535"/>
                    </a:ext>
                  </a:extLst>
                </a:gridCol>
                <a:gridCol w="215933">
                  <a:extLst>
                    <a:ext uri="{9D8B030D-6E8A-4147-A177-3AD203B41FA5}">
                      <a16:colId xmlns:a16="http://schemas.microsoft.com/office/drawing/2014/main" val="3744899338"/>
                    </a:ext>
                  </a:extLst>
                </a:gridCol>
                <a:gridCol w="215933">
                  <a:extLst>
                    <a:ext uri="{9D8B030D-6E8A-4147-A177-3AD203B41FA5}">
                      <a16:colId xmlns:a16="http://schemas.microsoft.com/office/drawing/2014/main" val="867389353"/>
                    </a:ext>
                  </a:extLst>
                </a:gridCol>
                <a:gridCol w="215933">
                  <a:extLst>
                    <a:ext uri="{9D8B030D-6E8A-4147-A177-3AD203B41FA5}">
                      <a16:colId xmlns:a16="http://schemas.microsoft.com/office/drawing/2014/main" val="661500552"/>
                    </a:ext>
                  </a:extLst>
                </a:gridCol>
                <a:gridCol w="215933">
                  <a:extLst>
                    <a:ext uri="{9D8B030D-6E8A-4147-A177-3AD203B41FA5}">
                      <a16:colId xmlns:a16="http://schemas.microsoft.com/office/drawing/2014/main" val="169413629"/>
                    </a:ext>
                  </a:extLst>
                </a:gridCol>
                <a:gridCol w="215933">
                  <a:extLst>
                    <a:ext uri="{9D8B030D-6E8A-4147-A177-3AD203B41FA5}">
                      <a16:colId xmlns:a16="http://schemas.microsoft.com/office/drawing/2014/main" val="2986056320"/>
                    </a:ext>
                  </a:extLst>
                </a:gridCol>
                <a:gridCol w="215933">
                  <a:extLst>
                    <a:ext uri="{9D8B030D-6E8A-4147-A177-3AD203B41FA5}">
                      <a16:colId xmlns:a16="http://schemas.microsoft.com/office/drawing/2014/main" val="1576898298"/>
                    </a:ext>
                  </a:extLst>
                </a:gridCol>
                <a:gridCol w="215933">
                  <a:extLst>
                    <a:ext uri="{9D8B030D-6E8A-4147-A177-3AD203B41FA5}">
                      <a16:colId xmlns:a16="http://schemas.microsoft.com/office/drawing/2014/main" val="1114355374"/>
                    </a:ext>
                  </a:extLst>
                </a:gridCol>
                <a:gridCol w="215933">
                  <a:extLst>
                    <a:ext uri="{9D8B030D-6E8A-4147-A177-3AD203B41FA5}">
                      <a16:colId xmlns:a16="http://schemas.microsoft.com/office/drawing/2014/main" val="1003892514"/>
                    </a:ext>
                  </a:extLst>
                </a:gridCol>
                <a:gridCol w="215933">
                  <a:extLst>
                    <a:ext uri="{9D8B030D-6E8A-4147-A177-3AD203B41FA5}">
                      <a16:colId xmlns:a16="http://schemas.microsoft.com/office/drawing/2014/main" val="3624140230"/>
                    </a:ext>
                  </a:extLst>
                </a:gridCol>
                <a:gridCol w="215933">
                  <a:extLst>
                    <a:ext uri="{9D8B030D-6E8A-4147-A177-3AD203B41FA5}">
                      <a16:colId xmlns:a16="http://schemas.microsoft.com/office/drawing/2014/main" val="273914418"/>
                    </a:ext>
                  </a:extLst>
                </a:gridCol>
                <a:gridCol w="215933">
                  <a:extLst>
                    <a:ext uri="{9D8B030D-6E8A-4147-A177-3AD203B41FA5}">
                      <a16:colId xmlns:a16="http://schemas.microsoft.com/office/drawing/2014/main" val="1318551944"/>
                    </a:ext>
                  </a:extLst>
                </a:gridCol>
                <a:gridCol w="215933">
                  <a:extLst>
                    <a:ext uri="{9D8B030D-6E8A-4147-A177-3AD203B41FA5}">
                      <a16:colId xmlns:a16="http://schemas.microsoft.com/office/drawing/2014/main" val="7304695"/>
                    </a:ext>
                  </a:extLst>
                </a:gridCol>
                <a:gridCol w="215933">
                  <a:extLst>
                    <a:ext uri="{9D8B030D-6E8A-4147-A177-3AD203B41FA5}">
                      <a16:colId xmlns:a16="http://schemas.microsoft.com/office/drawing/2014/main" val="1906160663"/>
                    </a:ext>
                  </a:extLst>
                </a:gridCol>
                <a:gridCol w="215933">
                  <a:extLst>
                    <a:ext uri="{9D8B030D-6E8A-4147-A177-3AD203B41FA5}">
                      <a16:colId xmlns:a16="http://schemas.microsoft.com/office/drawing/2014/main" val="3023620441"/>
                    </a:ext>
                  </a:extLst>
                </a:gridCol>
                <a:gridCol w="215933">
                  <a:extLst>
                    <a:ext uri="{9D8B030D-6E8A-4147-A177-3AD203B41FA5}">
                      <a16:colId xmlns:a16="http://schemas.microsoft.com/office/drawing/2014/main" val="152086877"/>
                    </a:ext>
                  </a:extLst>
                </a:gridCol>
                <a:gridCol w="215933">
                  <a:extLst>
                    <a:ext uri="{9D8B030D-6E8A-4147-A177-3AD203B41FA5}">
                      <a16:colId xmlns:a16="http://schemas.microsoft.com/office/drawing/2014/main" val="3027145013"/>
                    </a:ext>
                  </a:extLst>
                </a:gridCol>
                <a:gridCol w="215933">
                  <a:extLst>
                    <a:ext uri="{9D8B030D-6E8A-4147-A177-3AD203B41FA5}">
                      <a16:colId xmlns:a16="http://schemas.microsoft.com/office/drawing/2014/main" val="2408808074"/>
                    </a:ext>
                  </a:extLst>
                </a:gridCol>
                <a:gridCol w="215933">
                  <a:extLst>
                    <a:ext uri="{9D8B030D-6E8A-4147-A177-3AD203B41FA5}">
                      <a16:colId xmlns:a16="http://schemas.microsoft.com/office/drawing/2014/main" val="4131654370"/>
                    </a:ext>
                  </a:extLst>
                </a:gridCol>
                <a:gridCol w="215933">
                  <a:extLst>
                    <a:ext uri="{9D8B030D-6E8A-4147-A177-3AD203B41FA5}">
                      <a16:colId xmlns:a16="http://schemas.microsoft.com/office/drawing/2014/main" val="1284749363"/>
                    </a:ext>
                  </a:extLst>
                </a:gridCol>
                <a:gridCol w="215933">
                  <a:extLst>
                    <a:ext uri="{9D8B030D-6E8A-4147-A177-3AD203B41FA5}">
                      <a16:colId xmlns:a16="http://schemas.microsoft.com/office/drawing/2014/main" val="116378367"/>
                    </a:ext>
                  </a:extLst>
                </a:gridCol>
                <a:gridCol w="215933">
                  <a:extLst>
                    <a:ext uri="{9D8B030D-6E8A-4147-A177-3AD203B41FA5}">
                      <a16:colId xmlns:a16="http://schemas.microsoft.com/office/drawing/2014/main" val="1172708564"/>
                    </a:ext>
                  </a:extLst>
                </a:gridCol>
                <a:gridCol w="215933">
                  <a:extLst>
                    <a:ext uri="{9D8B030D-6E8A-4147-A177-3AD203B41FA5}">
                      <a16:colId xmlns:a16="http://schemas.microsoft.com/office/drawing/2014/main" val="1394276017"/>
                    </a:ext>
                  </a:extLst>
                </a:gridCol>
                <a:gridCol w="215933">
                  <a:extLst>
                    <a:ext uri="{9D8B030D-6E8A-4147-A177-3AD203B41FA5}">
                      <a16:colId xmlns:a16="http://schemas.microsoft.com/office/drawing/2014/main" val="241986053"/>
                    </a:ext>
                  </a:extLst>
                </a:gridCol>
                <a:gridCol w="95971">
                  <a:extLst>
                    <a:ext uri="{9D8B030D-6E8A-4147-A177-3AD203B41FA5}">
                      <a16:colId xmlns:a16="http://schemas.microsoft.com/office/drawing/2014/main" val="1034494136"/>
                    </a:ext>
                  </a:extLst>
                </a:gridCol>
              </a:tblGrid>
              <a:tr h="171027">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106484070"/>
                  </a:ext>
                </a:extLst>
              </a:tr>
              <a:tr h="204717">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rowSpan="2" gridSpan="28">
                  <a:txBody>
                    <a:bodyPr/>
                    <a:lstStyle/>
                    <a:p>
                      <a:pPr algn="ctr" fontAlgn="ctr"/>
                      <a:r>
                        <a:rPr lang="zh-TW" altLang="en-US" sz="1800" b="1" i="0" u="none" strike="noStrike" dirty="0">
                          <a:effectLst/>
                          <a:latin typeface="ＭＳ Ｐ明朝" panose="02020600040205080304" pitchFamily="18" charset="-128"/>
                          <a:ea typeface="ＭＳ Ｐ明朝" panose="02020600040205080304" pitchFamily="18" charset="-128"/>
                        </a:rPr>
                        <a:t>移動支援事業請求書</a:t>
                      </a:r>
                    </a:p>
                  </a:txBody>
                  <a:tcPr marL="0" marR="0" marT="0" marB="0" anchor="ctr">
                    <a:lnL>
                      <a:noFill/>
                    </a:lnL>
                    <a:lnR>
                      <a:noFill/>
                    </a:lnR>
                    <a:lnT>
                      <a:noFill/>
                    </a:lnT>
                    <a:lnB>
                      <a:noFill/>
                    </a:lnB>
                    <a:solidFill>
                      <a:srgbClr val="FFFF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23405518"/>
                  </a:ext>
                </a:extLst>
              </a:tr>
              <a:tr h="204717">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gridSpan="28"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467417211"/>
                  </a:ext>
                </a:extLst>
              </a:tr>
              <a:tr h="171027">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gridSpan="8">
                  <a:txBody>
                    <a:bodyPr/>
                    <a:lstStyle/>
                    <a:p>
                      <a:pPr algn="l" fontAlgn="ctr"/>
                      <a:r>
                        <a:rPr lang="en-US" altLang="ja-JP" sz="800" b="0" i="0" u="none" strike="noStrike" dirty="0">
                          <a:effectLst/>
                          <a:latin typeface="ＭＳ Ｐ明朝" panose="02020600040205080304" pitchFamily="18" charset="-128"/>
                          <a:ea typeface="ＭＳ Ｐ明朝" panose="02020600040205080304" pitchFamily="18" charset="-128"/>
                        </a:rPr>
                        <a:t>※</a:t>
                      </a:r>
                      <a:r>
                        <a:rPr lang="ja-JP" altLang="en-US" sz="800" b="0" i="0" u="none" strike="noStrike" dirty="0">
                          <a:effectLst/>
                          <a:latin typeface="ＭＳ Ｐ明朝" panose="02020600040205080304" pitchFamily="18" charset="-128"/>
                          <a:ea typeface="ＭＳ Ｐ明朝" panose="02020600040205080304" pitchFamily="18" charset="-128"/>
                        </a:rPr>
                        <a:t>日付は記入しないでください</a:t>
                      </a:r>
                    </a:p>
                  </a:txBody>
                  <a:tcPr marL="0" marR="0" marT="0" marB="0" anchor="ctr">
                    <a:lnL>
                      <a:noFill/>
                    </a:lnL>
                    <a:lnR>
                      <a:noFill/>
                    </a:lnR>
                    <a:lnT>
                      <a:noFill/>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432956606"/>
                  </a:ext>
                </a:extLst>
              </a:tr>
              <a:tr h="204717">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dirty="0">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gridSpan="8">
                  <a:txBody>
                    <a:bodyPr/>
                    <a:lstStyle/>
                    <a:p>
                      <a:pPr algn="l" fontAlgn="ctr"/>
                      <a:r>
                        <a:rPr lang="ja-JP" altLang="en-US" sz="800" b="0" i="0" u="none" strike="noStrike" dirty="0">
                          <a:effectLst/>
                          <a:latin typeface="ＭＳ Ｐ明朝" panose="02020600040205080304" pitchFamily="18" charset="-128"/>
                          <a:ea typeface="ＭＳ Ｐ明朝" panose="02020600040205080304" pitchFamily="18" charset="-128"/>
                        </a:rPr>
                        <a:t>  　　　　年　　　　月　　　　日</a:t>
                      </a:r>
                    </a:p>
                  </a:txBody>
                  <a:tcPr marL="0" marR="0" marT="0" marB="0" anchor="ctr">
                    <a:lnL>
                      <a:noFill/>
                    </a:lnL>
                    <a:lnR>
                      <a:noFill/>
                    </a:lnR>
                    <a:lnT>
                      <a:noFill/>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4011274190"/>
                  </a:ext>
                </a:extLst>
              </a:tr>
              <a:tr h="199376">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247747137"/>
                  </a:ext>
                </a:extLst>
              </a:tr>
              <a:tr h="199376">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290580949"/>
                  </a:ext>
                </a:extLst>
              </a:tr>
              <a:tr h="204717">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dirty="0">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rowSpan="11">
                  <a:txBody>
                    <a:bodyPr/>
                    <a:lstStyle/>
                    <a:p>
                      <a:pPr algn="ctr" fontAlgn="ctr"/>
                      <a:r>
                        <a:rPr lang="ja-JP" altLang="en-US" sz="1050" b="0" i="0" u="none" strike="noStrike" dirty="0">
                          <a:effectLst/>
                          <a:latin typeface="ＭＳ Ｐ明朝" panose="02020600040205080304" pitchFamily="18" charset="-128"/>
                          <a:ea typeface="ＭＳ Ｐ明朝" panose="02020600040205080304" pitchFamily="18" charset="-128"/>
                        </a:rPr>
                        <a:t>請求事業者</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4">
                  <a:txBody>
                    <a:bodyPr/>
                    <a:lstStyle/>
                    <a:p>
                      <a:pPr algn="ctr" fontAlgn="ctr"/>
                      <a:r>
                        <a:rPr lang="ja-JP" altLang="en-US" sz="1000" b="0" i="0" u="none" strike="noStrike" dirty="0">
                          <a:effectLst/>
                          <a:latin typeface="ＭＳ Ｐ明朝" panose="02020600040205080304" pitchFamily="18" charset="-128"/>
                          <a:ea typeface="ＭＳ Ｐ明朝" panose="02020600040205080304" pitchFamily="18" charset="-128"/>
                        </a:rPr>
                        <a:t>指定事業所番号</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altLang="ja-JP" sz="1050" b="0" i="0" u="none" strike="noStrike" dirty="0">
                          <a:effectLst/>
                          <a:latin typeface="ＭＳ Ｐ明朝" panose="02020600040205080304" pitchFamily="18" charset="-128"/>
                          <a:ea typeface="ＭＳ Ｐ明朝" panose="02020600040205080304" pitchFamily="18" charset="-128"/>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50" b="0" i="0" u="none" strike="noStrike" dirty="0">
                          <a:effectLst/>
                          <a:latin typeface="ＭＳ Ｐ明朝" panose="02020600040205080304" pitchFamily="18" charset="-128"/>
                          <a:ea typeface="ＭＳ Ｐ明朝" panose="02020600040205080304" pitchFamily="18" charset="-128"/>
                        </a:rPr>
                        <a:t>3</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50" b="0" i="0" u="none" strike="noStrike" dirty="0">
                          <a:effectLst/>
                          <a:latin typeface="ＭＳ Ｐ明朝" panose="02020600040205080304" pitchFamily="18" charset="-128"/>
                          <a:ea typeface="ＭＳ Ｐ明朝" panose="02020600040205080304" pitchFamily="18" charset="-128"/>
                        </a:rPr>
                        <a:t>1</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50" b="0" i="0" u="none" strike="noStrike" dirty="0">
                          <a:effectLst/>
                          <a:latin typeface="ＭＳ Ｐ明朝" panose="02020600040205080304" pitchFamily="18" charset="-128"/>
                          <a:ea typeface="ＭＳ Ｐ明朝" panose="02020600040205080304" pitchFamily="18"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50" b="0" i="0" u="none" strike="noStrike">
                          <a:effectLst/>
                          <a:latin typeface="ＭＳ Ｐ明朝" panose="02020600040205080304" pitchFamily="18" charset="-128"/>
                          <a:ea typeface="ＭＳ Ｐ明朝" panose="02020600040205080304" pitchFamily="18" charset="-128"/>
                        </a:rPr>
                        <a:t>9</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50" b="0" i="0" u="none" strike="noStrike">
                          <a:effectLst/>
                          <a:latin typeface="ＭＳ Ｐ明朝" panose="02020600040205080304" pitchFamily="18" charset="-128"/>
                          <a:ea typeface="ＭＳ Ｐ明朝" panose="02020600040205080304" pitchFamily="18"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50" b="0" i="0" u="none" strike="noStrike">
                          <a:effectLst/>
                          <a:latin typeface="ＭＳ Ｐ明朝" panose="02020600040205080304" pitchFamily="18" charset="-128"/>
                          <a:ea typeface="ＭＳ Ｐ明朝" panose="02020600040205080304" pitchFamily="18"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50" b="0" i="0" u="none" strike="noStrike">
                          <a:effectLst/>
                          <a:latin typeface="ＭＳ Ｐ明朝" panose="02020600040205080304" pitchFamily="18" charset="-128"/>
                          <a:ea typeface="ＭＳ Ｐ明朝" panose="02020600040205080304" pitchFamily="18"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50" b="0" i="0" u="none" strike="noStrike" dirty="0">
                          <a:effectLst/>
                          <a:latin typeface="ＭＳ Ｐ明朝" panose="02020600040205080304" pitchFamily="18" charset="-128"/>
                          <a:ea typeface="ＭＳ Ｐ明朝" panose="02020600040205080304" pitchFamily="18" charset="-128"/>
                        </a:rPr>
                        <a:t>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50" b="0" i="0" u="none" strike="noStrike" dirty="0">
                          <a:effectLst/>
                          <a:latin typeface="ＭＳ Ｐ明朝" panose="02020600040205080304" pitchFamily="18" charset="-128"/>
                          <a:ea typeface="ＭＳ Ｐ明朝" panose="02020600040205080304" pitchFamily="18" charset="-128"/>
                        </a:rPr>
                        <a:t>1</a:t>
                      </a:r>
                    </a:p>
                  </a:txBody>
                  <a:tcPr marL="0" marR="0" marT="0"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734945320"/>
                  </a:ext>
                </a:extLst>
              </a:tr>
              <a:tr h="204717">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rowSpan="4" gridSpan="4">
                  <a:txBody>
                    <a:bodyPr/>
                    <a:lstStyle/>
                    <a:p>
                      <a:pPr algn="ctr" fontAlgn="ctr"/>
                      <a:r>
                        <a:rPr lang="ja-JP" altLang="en-US" sz="1050" b="0" i="0" u="none" strike="noStrike" dirty="0">
                          <a:effectLst/>
                          <a:latin typeface="ＭＳ Ｐ明朝" panose="02020600040205080304" pitchFamily="18" charset="-128"/>
                          <a:ea typeface="ＭＳ Ｐ明朝" panose="02020600040205080304" pitchFamily="18" charset="-128"/>
                        </a:rPr>
                        <a:t>住　所</a:t>
                      </a:r>
                      <a:br>
                        <a:rPr lang="ja-JP" altLang="en-US" sz="1050" b="0" i="0" u="none" strike="noStrike" dirty="0">
                          <a:effectLst/>
                          <a:latin typeface="ＭＳ Ｐ明朝" panose="02020600040205080304" pitchFamily="18" charset="-128"/>
                          <a:ea typeface="ＭＳ Ｐ明朝" panose="02020600040205080304" pitchFamily="18" charset="-128"/>
                        </a:rPr>
                      </a:br>
                      <a:r>
                        <a:rPr lang="ja-JP" altLang="en-US" sz="1050" b="0" i="0" u="none" strike="noStrike" dirty="0">
                          <a:effectLst/>
                          <a:latin typeface="ＭＳ Ｐ明朝" panose="02020600040205080304" pitchFamily="18" charset="-128"/>
                          <a:ea typeface="ＭＳ Ｐ明朝" panose="02020600040205080304" pitchFamily="18" charset="-128"/>
                        </a:rPr>
                        <a:t>（所在地）</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tc>
                  <a:txBody>
                    <a:bodyPr/>
                    <a:lstStyle/>
                    <a:p>
                      <a:pPr algn="l" fontAlgn="t"/>
                      <a:r>
                        <a:rPr lang="ja-JP" altLang="en-US" sz="1050" b="0" i="0" u="none" strike="noStrike">
                          <a:effectLst/>
                          <a:latin typeface="ＭＳ Ｐ明朝" panose="02020600040205080304" pitchFamily="18" charset="-128"/>
                          <a:ea typeface="ＭＳ Ｐ明朝" panose="02020600040205080304" pitchFamily="18" charset="-128"/>
                        </a:rPr>
                        <a:t>〒</a:t>
                      </a: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gridSpan="3">
                  <a:txBody>
                    <a:bodyPr/>
                    <a:lstStyle/>
                    <a:p>
                      <a:pPr algn="l" fontAlgn="t"/>
                      <a:r>
                        <a:rPr lang="en-US" altLang="ja-JP" sz="1050" b="0" i="0" u="none" strike="noStrike" dirty="0">
                          <a:effectLst/>
                          <a:latin typeface="ＭＳ Ｐ明朝" panose="02020600040205080304" pitchFamily="18" charset="-128"/>
                          <a:ea typeface="ＭＳ Ｐ明朝" panose="02020600040205080304" pitchFamily="18" charset="-128"/>
                        </a:rPr>
                        <a:t>140-8715</a:t>
                      </a:r>
                    </a:p>
                  </a:txBody>
                  <a:tcPr marL="0" marR="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t"/>
                      <a:r>
                        <a:rPr lang="ja-JP" altLang="en-US" sz="1050" b="0" i="0" u="none" strike="noStrike">
                          <a:effectLst/>
                          <a:latin typeface="ＭＳ Ｐ明朝" panose="02020600040205080304" pitchFamily="18" charset="-128"/>
                          <a:ea typeface="ＭＳ Ｐ明朝" panose="02020600040205080304" pitchFamily="18" charset="-128"/>
                        </a:rPr>
                        <a:t>　</a:t>
                      </a:r>
                    </a:p>
                  </a:txBody>
                  <a:tcPr marL="0" marR="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t"/>
                      <a:r>
                        <a:rPr lang="ja-JP" altLang="en-US" sz="1050" b="0" i="0" u="none" strike="noStrike">
                          <a:effectLst/>
                          <a:latin typeface="ＭＳ Ｐ明朝" panose="02020600040205080304" pitchFamily="18" charset="-128"/>
                          <a:ea typeface="ＭＳ Ｐ明朝" panose="02020600040205080304" pitchFamily="18" charset="-128"/>
                        </a:rPr>
                        <a:t>　</a:t>
                      </a:r>
                    </a:p>
                  </a:txBody>
                  <a:tcPr marL="0" marR="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t"/>
                      <a:r>
                        <a:rPr lang="ja-JP" altLang="en-US" sz="1050" b="0" i="0" u="none" strike="noStrike">
                          <a:effectLst/>
                          <a:latin typeface="ＭＳ Ｐ明朝" panose="02020600040205080304" pitchFamily="18" charset="-128"/>
                          <a:ea typeface="ＭＳ Ｐ明朝" panose="02020600040205080304" pitchFamily="18" charset="-128"/>
                        </a:rPr>
                        <a:t>　</a:t>
                      </a:r>
                    </a:p>
                  </a:txBody>
                  <a:tcPr marL="0" marR="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t"/>
                      <a:r>
                        <a:rPr lang="ja-JP" altLang="en-US" sz="1050" b="0" i="0" u="none" strike="noStrike">
                          <a:effectLst/>
                          <a:latin typeface="ＭＳ Ｐ明朝" panose="02020600040205080304" pitchFamily="18" charset="-128"/>
                          <a:ea typeface="ＭＳ Ｐ明朝" panose="02020600040205080304" pitchFamily="18" charset="-128"/>
                        </a:rPr>
                        <a:t>　</a:t>
                      </a:r>
                    </a:p>
                  </a:txBody>
                  <a:tcPr marL="0" marR="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t"/>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t"/>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884903078"/>
                  </a:ext>
                </a:extLst>
              </a:tr>
              <a:tr h="204717">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3" gridSpan="10">
                  <a:txBody>
                    <a:bodyPr/>
                    <a:lstStyle/>
                    <a:p>
                      <a:pPr algn="ctr" fontAlgn="t"/>
                      <a:endParaRPr lang="en-US" altLang="ja-JP" sz="1050" b="0" i="0" u="none" strike="noStrike" dirty="0" smtClean="0">
                        <a:effectLst/>
                        <a:latin typeface="ＭＳ Ｐ明朝" panose="02020600040205080304" pitchFamily="18" charset="-128"/>
                        <a:ea typeface="ＭＳ Ｐ明朝" panose="02020600040205080304" pitchFamily="18" charset="-128"/>
                      </a:endParaRPr>
                    </a:p>
                    <a:p>
                      <a:pPr algn="ctr" fontAlgn="t"/>
                      <a:r>
                        <a:rPr lang="ja-JP" altLang="en-US" sz="1050" b="0" i="0" u="none" strike="noStrike" dirty="0" smtClean="0">
                          <a:effectLst/>
                          <a:latin typeface="ＭＳ Ｐ明朝" panose="02020600040205080304" pitchFamily="18" charset="-128"/>
                          <a:ea typeface="ＭＳ Ｐ明朝" panose="02020600040205080304" pitchFamily="18" charset="-128"/>
                        </a:rPr>
                        <a:t>東京都</a:t>
                      </a:r>
                      <a:r>
                        <a:rPr lang="ja-JP" altLang="en-US" sz="1050" b="0" i="0" u="none" strike="noStrike" dirty="0">
                          <a:effectLst/>
                          <a:latin typeface="ＭＳ Ｐ明朝" panose="02020600040205080304" pitchFamily="18" charset="-128"/>
                          <a:ea typeface="ＭＳ Ｐ明朝" panose="02020600040205080304" pitchFamily="18" charset="-128"/>
                        </a:rPr>
                        <a:t>品川区広町</a:t>
                      </a:r>
                      <a:r>
                        <a:rPr lang="en-US" altLang="ja-JP" sz="1050" b="0" i="0" u="none" strike="noStrike" dirty="0">
                          <a:effectLst/>
                          <a:latin typeface="ＭＳ Ｐ明朝" panose="02020600040205080304" pitchFamily="18" charset="-128"/>
                          <a:ea typeface="ＭＳ Ｐ明朝" panose="02020600040205080304" pitchFamily="18" charset="-128"/>
                        </a:rPr>
                        <a:t>2-1-36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823535669"/>
                  </a:ext>
                </a:extLst>
              </a:tr>
              <a:tr h="204717">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gridSpan="4">
                  <a:txBody>
                    <a:bodyPr/>
                    <a:lstStyle/>
                    <a:p>
                      <a:pPr algn="dist" fontAlgn="ctr"/>
                      <a:r>
                        <a:rPr lang="ja-JP" altLang="en-US" sz="1050" b="0" i="0" u="none" strike="noStrike">
                          <a:effectLst/>
                          <a:latin typeface="ＭＳ Ｐ明朝" panose="02020600040205080304" pitchFamily="18" charset="-128"/>
                          <a:ea typeface="ＭＳ Ｐ明朝" panose="02020600040205080304" pitchFamily="18" charset="-128"/>
                        </a:rPr>
                        <a:t>品川区長</a:t>
                      </a:r>
                    </a:p>
                  </a:txBody>
                  <a:tcPr marL="0" marR="0" marT="0" marB="0" anchor="ctr">
                    <a:lnL>
                      <a:noFill/>
                    </a:lnL>
                    <a:lnR>
                      <a:noFill/>
                    </a:lnR>
                    <a:lnT>
                      <a:noFill/>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105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gridSpan="2">
                  <a:txBody>
                    <a:bodyPr/>
                    <a:lstStyle/>
                    <a:p>
                      <a:pPr algn="l" fontAlgn="ctr"/>
                      <a:r>
                        <a:rPr lang="ja-JP" altLang="en-US" sz="1050" b="0" i="0" u="none" strike="noStrike" dirty="0">
                          <a:effectLst/>
                          <a:latin typeface="ＭＳ Ｐ明朝" panose="02020600040205080304" pitchFamily="18" charset="-128"/>
                          <a:ea typeface="ＭＳ Ｐ明朝" panose="02020600040205080304" pitchFamily="18" charset="-128"/>
                        </a:rPr>
                        <a:t>あ　て</a:t>
                      </a:r>
                    </a:p>
                  </a:txBody>
                  <a:tcPr marL="0" marR="0" marT="0" marB="0" anchor="ctr">
                    <a:lnL>
                      <a:noFill/>
                    </a:lnL>
                    <a:lnR>
                      <a:noFill/>
                    </a:lnR>
                    <a:lnT>
                      <a:noFill/>
                    </a:lnT>
                    <a:lnB>
                      <a:noFill/>
                    </a:lnB>
                    <a:solidFill>
                      <a:srgbClr val="FFFFFF"/>
                    </a:solidFill>
                  </a:tcPr>
                </a:tc>
                <a:tc hMerge="1">
                  <a:txBody>
                    <a:bodyPr/>
                    <a:lstStyle/>
                    <a:p>
                      <a:endParaRPr kumimoji="1" lang="ja-JP" altLang="en-US"/>
                    </a:p>
                  </a:txBody>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10"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877840044"/>
                  </a:ext>
                </a:extLst>
              </a:tr>
              <a:tr h="204717">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dirty="0">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10"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31690544"/>
                  </a:ext>
                </a:extLst>
              </a:tr>
              <a:tr h="204717">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dirty="0">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gridSpan="4">
                  <a:txBody>
                    <a:bodyPr/>
                    <a:lstStyle/>
                    <a:p>
                      <a:pPr algn="ctr" fontAlgn="ctr"/>
                      <a:r>
                        <a:rPr lang="ja-JP" altLang="en-US" sz="1050" b="0" i="0" u="none" strike="noStrike" dirty="0">
                          <a:effectLst/>
                          <a:latin typeface="ＭＳ Ｐ明朝" panose="02020600040205080304" pitchFamily="18" charset="-128"/>
                          <a:ea typeface="ＭＳ Ｐ明朝" panose="02020600040205080304" pitchFamily="18" charset="-128"/>
                        </a:rPr>
                        <a:t>電話番号</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0">
                  <a:txBody>
                    <a:bodyPr/>
                    <a:lstStyle/>
                    <a:p>
                      <a:pPr algn="ctr" fontAlgn="t"/>
                      <a:r>
                        <a:rPr lang="ja-JP" altLang="en-US" sz="1050" b="0" i="0" u="none" strike="noStrike">
                          <a:effectLst/>
                          <a:latin typeface="ＭＳ Ｐ明朝" panose="02020600040205080304" pitchFamily="18" charset="-128"/>
                          <a:ea typeface="ＭＳ Ｐ明朝" panose="02020600040205080304" pitchFamily="18" charset="-128"/>
                        </a:rPr>
                        <a:t>０３</a:t>
                      </a:r>
                      <a:r>
                        <a:rPr lang="en-US" altLang="ja-JP" sz="1050" b="0" i="0" u="none" strike="noStrike">
                          <a:effectLst/>
                          <a:latin typeface="ＭＳ Ｐ明朝" panose="02020600040205080304" pitchFamily="18" charset="-128"/>
                          <a:ea typeface="ＭＳ Ｐ明朝" panose="02020600040205080304" pitchFamily="18" charset="-128"/>
                        </a:rPr>
                        <a:t>-</a:t>
                      </a:r>
                      <a:r>
                        <a:rPr lang="ja-JP" altLang="en-US" sz="1050" b="0" i="0" u="none" strike="noStrike">
                          <a:effectLst/>
                          <a:latin typeface="ＭＳ Ｐ明朝" panose="02020600040205080304" pitchFamily="18" charset="-128"/>
                          <a:ea typeface="ＭＳ Ｐ明朝" panose="02020600040205080304" pitchFamily="18" charset="-128"/>
                        </a:rPr>
                        <a:t>５７４２</a:t>
                      </a:r>
                      <a:r>
                        <a:rPr lang="en-US" altLang="ja-JP" sz="1050" b="0" i="0" u="none" strike="noStrike">
                          <a:effectLst/>
                          <a:latin typeface="ＭＳ Ｐ明朝" panose="02020600040205080304" pitchFamily="18" charset="-128"/>
                          <a:ea typeface="ＭＳ Ｐ明朝" panose="02020600040205080304" pitchFamily="18" charset="-128"/>
                        </a:rPr>
                        <a:t>-</a:t>
                      </a:r>
                      <a:r>
                        <a:rPr lang="ja-JP" altLang="en-US" sz="1050" b="0" i="0" u="none" strike="noStrike">
                          <a:effectLst/>
                          <a:latin typeface="ＭＳ Ｐ明朝" panose="02020600040205080304" pitchFamily="18" charset="-128"/>
                          <a:ea typeface="ＭＳ Ｐ明朝" panose="02020600040205080304" pitchFamily="18" charset="-128"/>
                        </a:rPr>
                        <a:t>７８５８</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282993974"/>
                  </a:ext>
                </a:extLst>
              </a:tr>
              <a:tr h="204717">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dirty="0">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dirty="0">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rowSpan="3" gridSpan="4">
                  <a:txBody>
                    <a:bodyPr/>
                    <a:lstStyle/>
                    <a:p>
                      <a:pPr algn="ctr" fontAlgn="ctr"/>
                      <a:r>
                        <a:rPr lang="ja-JP" altLang="en-US" sz="1050" b="0" i="0" u="none" strike="noStrike" dirty="0">
                          <a:effectLst/>
                          <a:latin typeface="ＭＳ Ｐ明朝" panose="02020600040205080304" pitchFamily="18" charset="-128"/>
                          <a:ea typeface="ＭＳ Ｐ明朝" panose="02020600040205080304" pitchFamily="18" charset="-128"/>
                        </a:rPr>
                        <a:t>名　称</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gridSpan="10">
                  <a:txBody>
                    <a:bodyPr/>
                    <a:lstStyle/>
                    <a:p>
                      <a:pPr algn="ctr" fontAlgn="ctr"/>
                      <a:r>
                        <a:rPr lang="ja-JP" altLang="en-US" sz="1100" b="0" i="0" u="none" strike="noStrike" dirty="0">
                          <a:effectLst/>
                          <a:latin typeface="ＭＳ Ｐ明朝" panose="02020600040205080304" pitchFamily="18" charset="-128"/>
                          <a:ea typeface="ＭＳ Ｐ明朝" panose="02020600040205080304" pitchFamily="18" charset="-128"/>
                        </a:rPr>
                        <a:t/>
                      </a:r>
                      <a:br>
                        <a:rPr lang="ja-JP" altLang="en-US" sz="1100" b="0" i="0" u="none" strike="noStrike" dirty="0">
                          <a:effectLst/>
                          <a:latin typeface="ＭＳ Ｐ明朝" panose="02020600040205080304" pitchFamily="18" charset="-128"/>
                          <a:ea typeface="ＭＳ Ｐ明朝" panose="02020600040205080304" pitchFamily="18" charset="-128"/>
                        </a:rPr>
                      </a:br>
                      <a:r>
                        <a:rPr lang="ja-JP" altLang="en-US" sz="1100" b="0" i="0" u="none" strike="noStrike" dirty="0">
                          <a:effectLst/>
                          <a:latin typeface="ＭＳ Ｐ明朝" panose="02020600040205080304" pitchFamily="18" charset="-128"/>
                          <a:ea typeface="ＭＳ Ｐ明朝" panose="02020600040205080304" pitchFamily="18" charset="-128"/>
                        </a:rPr>
                        <a:t>（株）品川ヘルパーステーション</a:t>
                      </a:r>
                      <a:endParaRPr lang="ja-JP" altLang="en-US" sz="1050" b="0" i="0" u="none" strike="noStrike" dirty="0">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599995742"/>
                  </a:ext>
                </a:extLst>
              </a:tr>
              <a:tr h="204717">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dirty="0">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dirty="0">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dirty="0">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10"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44938539"/>
                  </a:ext>
                </a:extLst>
              </a:tr>
              <a:tr h="204717">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10"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599988542"/>
                  </a:ext>
                </a:extLst>
              </a:tr>
              <a:tr h="204717">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gridSpan="7">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下記のとおり請求します。</a:t>
                      </a:r>
                    </a:p>
                  </a:txBody>
                  <a:tcPr marL="0" marR="0" marT="0" marB="0" anchor="ctr">
                    <a:lnL>
                      <a:noFill/>
                    </a:lnL>
                    <a:lnR>
                      <a:noFill/>
                    </a:lnR>
                    <a:lnT>
                      <a:noFill/>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00" b="0" i="0" u="none" strike="noStrike" dirty="0">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rowSpan="2" gridSpan="4">
                  <a:txBody>
                    <a:bodyPr/>
                    <a:lstStyle/>
                    <a:p>
                      <a:pPr algn="ctr" fontAlgn="ctr"/>
                      <a:r>
                        <a:rPr lang="ja-JP" altLang="en-US" sz="1050" b="0" i="0" u="none" strike="noStrike">
                          <a:effectLst/>
                          <a:latin typeface="ＭＳ Ｐ明朝" panose="02020600040205080304" pitchFamily="18" charset="-128"/>
                          <a:ea typeface="ＭＳ Ｐ明朝" panose="02020600040205080304" pitchFamily="18" charset="-128"/>
                        </a:rPr>
                        <a:t>職・氏名</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10">
                  <a:txBody>
                    <a:bodyPr/>
                    <a:lstStyle/>
                    <a:p>
                      <a:pPr algn="l" fontAlgn="ctr"/>
                      <a:r>
                        <a:rPr lang="zh-TW" altLang="en-US" sz="1050" b="0" i="0" u="none" strike="noStrike" dirty="0">
                          <a:effectLst/>
                          <a:latin typeface="ＭＳ Ｐ明朝" panose="02020600040205080304" pitchFamily="18" charset="-128"/>
                          <a:ea typeface="ＭＳ Ｐ明朝" panose="02020600040205080304" pitchFamily="18" charset="-128"/>
                        </a:rPr>
                        <a:t>代表取締役　　○　○　○　○　　印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681675411"/>
                  </a:ext>
                </a:extLst>
              </a:tr>
              <a:tr h="204717">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dirty="0">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10"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620419819"/>
                  </a:ext>
                </a:extLst>
              </a:tr>
              <a:tr h="171027">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800" b="0" i="0" u="none" strike="noStrike" dirty="0">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327310914"/>
                  </a:ext>
                </a:extLst>
              </a:tr>
              <a:tr h="206395">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rowSpan="2" gridSpan="2">
                  <a:txBody>
                    <a:bodyPr/>
                    <a:lstStyle/>
                    <a:p>
                      <a:pPr algn="ctr"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a:txBody>
                    <a:bodyPr/>
                    <a:lstStyle/>
                    <a:p>
                      <a:pPr algn="ctr" fontAlgn="ctr"/>
                      <a:r>
                        <a:rPr lang="en-US" altLang="ja-JP" sz="1050" b="0" i="0" u="none" strike="noStrike" dirty="0">
                          <a:effectLst/>
                          <a:latin typeface="ＭＳ Ｐ明朝" panose="02020600040205080304" pitchFamily="18" charset="-128"/>
                          <a:ea typeface="ＭＳ Ｐ明朝" panose="02020600040205080304" pitchFamily="18"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n-US" altLang="ja-JP" sz="1050" b="0" i="0" u="none" strike="noStrike" dirty="0">
                          <a:effectLst/>
                          <a:latin typeface="ＭＳ Ｐ明朝" panose="02020600040205080304" pitchFamily="18" charset="-128"/>
                          <a:ea typeface="ＭＳ Ｐ明朝" panose="02020600040205080304" pitchFamily="18"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gridSpan="2">
                  <a:txBody>
                    <a:bodyPr/>
                    <a:lstStyle/>
                    <a:p>
                      <a:pPr algn="ctr" fontAlgn="ctr"/>
                      <a:r>
                        <a:rPr lang="ja-JP" altLang="en-US" sz="1050" b="0" i="0" u="none" strike="noStrike" dirty="0">
                          <a:effectLst/>
                          <a:latin typeface="ＭＳ Ｐ明朝" panose="02020600040205080304" pitchFamily="18" charset="-128"/>
                          <a:ea typeface="ＭＳ Ｐ明朝" panose="02020600040205080304" pitchFamily="18" charset="-128"/>
                        </a:rPr>
                        <a:t>年</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a:txBody>
                    <a:bodyPr/>
                    <a:lstStyle/>
                    <a:p>
                      <a:pPr algn="ctr" fontAlgn="ctr"/>
                      <a:r>
                        <a:rPr lang="en-US" altLang="ja-JP" sz="1050" b="0" i="0" u="none" strike="noStrike" dirty="0">
                          <a:effectLst/>
                          <a:latin typeface="ＭＳ Ｐ明朝" panose="02020600040205080304" pitchFamily="18" charset="-128"/>
                          <a:ea typeface="ＭＳ Ｐ明朝" panose="02020600040205080304" pitchFamily="18"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n-US" altLang="ja-JP" sz="1050" b="0" i="0" u="none" strike="noStrike" dirty="0">
                          <a:effectLst/>
                          <a:latin typeface="ＭＳ Ｐ明朝" panose="02020600040205080304" pitchFamily="18" charset="-128"/>
                          <a:ea typeface="ＭＳ Ｐ明朝" panose="02020600040205080304" pitchFamily="18"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gridSpan="2">
                  <a:txBody>
                    <a:bodyPr/>
                    <a:lstStyle/>
                    <a:p>
                      <a:pPr algn="ctr" fontAlgn="ctr"/>
                      <a:r>
                        <a:rPr lang="ja-JP" altLang="en-US" sz="1050" b="0" i="0" u="none" strike="noStrike" dirty="0">
                          <a:effectLst/>
                          <a:latin typeface="ＭＳ Ｐ明朝" panose="02020600040205080304" pitchFamily="18" charset="-128"/>
                          <a:ea typeface="ＭＳ Ｐ明朝" panose="02020600040205080304" pitchFamily="18" charset="-128"/>
                        </a:rPr>
                        <a:t>月分</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800" b="0" i="0" u="none" strike="noStrike" dirty="0">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gridSpan="9">
                  <a:txBody>
                    <a:bodyPr/>
                    <a:lstStyle/>
                    <a:p>
                      <a:pPr algn="l" fontAlgn="ctr"/>
                      <a:r>
                        <a:rPr lang="ja-JP" altLang="en-US" sz="1400" b="1" i="0" u="none" strike="noStrike" dirty="0">
                          <a:effectLst/>
                          <a:latin typeface="ＭＳ Ｐ明朝" panose="02020600040205080304" pitchFamily="18" charset="-128"/>
                          <a:ea typeface="ＭＳ Ｐ明朝" panose="02020600040205080304" pitchFamily="18" charset="-128"/>
                        </a:rPr>
                        <a:t>￥</a:t>
                      </a:r>
                      <a:r>
                        <a:rPr lang="en-US" altLang="ja-JP" sz="1400" b="1" i="0" u="none" strike="noStrike" dirty="0">
                          <a:effectLst/>
                          <a:latin typeface="ＭＳ Ｐ明朝" panose="02020600040205080304" pitchFamily="18" charset="-128"/>
                          <a:ea typeface="ＭＳ Ｐ明朝" panose="02020600040205080304" pitchFamily="18" charset="-128"/>
                        </a:rPr>
                        <a:t>3,9379</a:t>
                      </a:r>
                      <a:r>
                        <a:rPr lang="ja-JP" altLang="en-US" sz="1400" b="1" i="0" u="none" strike="noStrike" dirty="0">
                          <a:effectLst/>
                          <a:latin typeface="ＭＳ Ｐ明朝" panose="02020600040205080304" pitchFamily="18" charset="-128"/>
                          <a:ea typeface="ＭＳ Ｐ明朝" panose="02020600040205080304" pitchFamily="18" charset="-128"/>
                        </a:rPr>
                        <a:t>＝</a:t>
                      </a:r>
                      <a:r>
                        <a:rPr lang="en-US" altLang="ja-JP" sz="1400" b="1" i="0" u="none" strike="noStrike" dirty="0">
                          <a:effectLst/>
                          <a:latin typeface="ＭＳ Ｐ明朝" panose="02020600040205080304" pitchFamily="18" charset="-128"/>
                          <a:ea typeface="ＭＳ Ｐ明朝" panose="02020600040205080304" pitchFamily="18" charset="-128"/>
                        </a:rPr>
                        <a:t>36,538+2,841</a:t>
                      </a:r>
                    </a:p>
                  </a:txBody>
                  <a:tcPr marL="0" marR="0" marT="0" marB="0" anchor="ctr">
                    <a:lnL>
                      <a:noFill/>
                    </a:lnL>
                    <a:lnR>
                      <a:noFill/>
                    </a:lnR>
                    <a:lnT>
                      <a:noFill/>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105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105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dirty="0">
                          <a:effectLst/>
                          <a:latin typeface="ＭＳ Ｐ明朝" panose="02020600040205080304" pitchFamily="18" charset="-128"/>
                          <a:ea typeface="ＭＳ Ｐ明朝" panose="02020600040205080304" pitchFamily="18" charset="-128"/>
                        </a:rPr>
                        <a:t>　</a:t>
                      </a:r>
                      <a:endParaRPr lang="ja-JP" altLang="en-US" sz="700" b="0" i="0" u="none" strike="noStrike" dirty="0">
                        <a:effectLst/>
                        <a:latin typeface="ＭＳ Ｐゴシック" panose="020B0600070205080204" pitchFamily="50" charset="-128"/>
                        <a:ea typeface="ＭＳ Ｐゴシック" panose="020B0600070205080204" pitchFamily="50" charset="-128"/>
                      </a:endParaRPr>
                    </a:p>
                  </a:txBody>
                  <a:tcPr marL="0" marR="0" marT="0" marB="0">
                    <a:lnL>
                      <a:noFill/>
                    </a:lnL>
                    <a:lnR>
                      <a:noFill/>
                    </a:lnR>
                    <a:lnT>
                      <a:noFill/>
                    </a:lnT>
                    <a:lnB>
                      <a:noFill/>
                    </a:lnB>
                    <a:solidFill>
                      <a:srgbClr val="FFFFFF"/>
                    </a:solidFill>
                  </a:tcPr>
                </a:tc>
                <a:tc gridSpan="2">
                  <a:txBody>
                    <a:bodyPr/>
                    <a:lstStyle/>
                    <a:p>
                      <a:pPr algn="l" fontAlgn="ctr"/>
                      <a:endParaRPr lang="ja-JP" altLang="en-US" sz="700" b="0" i="0" u="none" strike="noStrike" dirty="0">
                        <a:effectLst/>
                        <a:latin typeface="ＭＳ Ｐ明朝" panose="02020600040205080304" pitchFamily="18" charset="-128"/>
                        <a:ea typeface="ＭＳ Ｐ明朝" panose="02020600040205080304" pitchFamily="18" charset="-128"/>
                      </a:endParaRPr>
                    </a:p>
                  </a:txBody>
                  <a:tcPr marL="0" marR="0" marT="0" marB="0" anchor="ctr">
                    <a:lnL>
                      <a:noFill/>
                    </a:lnL>
                    <a:lnR>
                      <a:noFill/>
                    </a:lnR>
                    <a:lnT>
                      <a:noFill/>
                    </a:lnT>
                    <a:lnB>
                      <a:noFill/>
                    </a:lnB>
                    <a:solidFill>
                      <a:srgbClr val="FFFFFF"/>
                    </a:solidFill>
                  </a:tcPr>
                </a:tc>
                <a:tc hMerge="1">
                  <a:txBody>
                    <a:bodyPr/>
                    <a:lstStyle/>
                    <a:p>
                      <a:endParaRPr kumimoji="1" lang="ja-JP" altLang="en-US"/>
                    </a:p>
                  </a:txBody>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357246960"/>
                  </a:ext>
                </a:extLst>
              </a:tr>
              <a:tr h="204717">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a:t>
                      </a:r>
                    </a:p>
                  </a:txBody>
                  <a:tcPr marL="0" marR="0" marT="0" marB="0" anchor="ctr">
                    <a:lnL>
                      <a:noFill/>
                    </a:lnL>
                    <a:lnR>
                      <a:noFill/>
                    </a:lnR>
                    <a:lnT>
                      <a:noFill/>
                    </a:lnT>
                    <a:lnB>
                      <a:noFill/>
                    </a:lnB>
                    <a:solidFill>
                      <a:srgbClr val="FFFFFF"/>
                    </a:solidFill>
                  </a:tcPr>
                </a:tc>
                <a:tc gridSpan="13">
                  <a:txBody>
                    <a:bodyPr/>
                    <a:lstStyle/>
                    <a:p>
                      <a:pPr algn="l" fontAlgn="ctr"/>
                      <a:r>
                        <a:rPr lang="en-US" altLang="ja-JP" sz="1100" b="1" i="0" u="sng" strike="noStrike" dirty="0" smtClean="0">
                          <a:effectLst/>
                          <a:latin typeface="ＭＳ Ｐゴシック" panose="020B0600070205080204" pitchFamily="50" charset="-128"/>
                          <a:ea typeface="ＭＳ Ｐゴシック" panose="020B0600070205080204" pitchFamily="50" charset="-128"/>
                        </a:rPr>
                        <a:t>※</a:t>
                      </a:r>
                      <a:r>
                        <a:rPr lang="ja-JP" altLang="en-US" sz="1100" b="1" i="0" u="sng" strike="noStrike" dirty="0" smtClean="0">
                          <a:effectLst/>
                          <a:latin typeface="ＭＳ Ｐゴシック" panose="020B0600070205080204" pitchFamily="50" charset="-128"/>
                          <a:ea typeface="ＭＳ Ｐゴシック" panose="020B0600070205080204" pitchFamily="50" charset="-128"/>
                        </a:rPr>
                        <a:t>全て印字またはボールペンにてご記入下さい</a:t>
                      </a:r>
                      <a:endParaRPr lang="ja-JP" altLang="en-US" sz="1100" b="1" i="0" u="sng" strike="noStrike" dirty="0">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700" b="0" i="0" u="none" strike="noStrike" dirty="0">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555592735"/>
                  </a:ext>
                </a:extLst>
              </a:tr>
              <a:tr h="206395">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dirty="0">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dirty="0">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1400" b="0" i="0" u="none" strike="noStrike" dirty="0">
                          <a:effectLst/>
                          <a:latin typeface="ＭＳ Ｐ明朝" panose="02020600040205080304" pitchFamily="18" charset="-128"/>
                          <a:ea typeface="ＭＳ Ｐ明朝" panose="02020600040205080304" pitchFamily="18" charset="-128"/>
                        </a:rPr>
                        <a:t>印</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dirty="0">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852784654"/>
                  </a:ext>
                </a:extLst>
              </a:tr>
              <a:tr h="186629">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rowSpan="2" gridSpan="4">
                  <a:txBody>
                    <a:bodyPr/>
                    <a:lstStyle/>
                    <a:p>
                      <a:pPr algn="ctr" fontAlgn="ctr"/>
                      <a:r>
                        <a:rPr lang="ja-JP" altLang="en-US" sz="1000" b="0" i="0" u="none" strike="noStrike" dirty="0">
                          <a:effectLst/>
                          <a:latin typeface="ＭＳ Ｐ明朝" panose="02020600040205080304" pitchFamily="18" charset="-128"/>
                          <a:ea typeface="ＭＳ Ｐ明朝" panose="02020600040205080304" pitchFamily="18" charset="-128"/>
                        </a:rPr>
                        <a:t>請求金額</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2">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kumimoji="1" lang="ja-JP" altLang="en-US"/>
                    </a:p>
                  </a:txBody>
                  <a:tcPr/>
                </a:tc>
                <a:tc gridSpan="2">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kumimoji="1" lang="ja-JP" altLang="en-US"/>
                    </a:p>
                  </a:txBody>
                  <a:tcPr/>
                </a:tc>
                <a:tc gridSpan="2">
                  <a:txBody>
                    <a:bodyPr/>
                    <a:lstStyle/>
                    <a:p>
                      <a:pPr algn="ctr" fontAlgn="t"/>
                      <a:r>
                        <a:rPr lang="ja-JP" altLang="en-US" sz="700" b="0" i="0" u="none" strike="noStrike" dirty="0">
                          <a:effectLst/>
                          <a:latin typeface="ＭＳ ゴシック" panose="020B0609070205080204" pitchFamily="49" charset="-128"/>
                          <a:ea typeface="ＭＳ ゴシック" panose="020B0609070205080204" pitchFamily="49" charset="-128"/>
                        </a:rPr>
                        <a:t>百万</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kumimoji="1" lang="ja-JP" altLang="en-US"/>
                    </a:p>
                  </a:txBody>
                  <a:tcPr/>
                </a:tc>
                <a:tc gridSpan="2">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kumimoji="1" lang="ja-JP" altLang="en-US"/>
                    </a:p>
                  </a:txBody>
                  <a:tcPr/>
                </a:tc>
                <a:tc gridSpan="2">
                  <a:txBody>
                    <a:bodyPr/>
                    <a:lstStyle/>
                    <a:p>
                      <a:pPr algn="ctr" fontAlgn="ctr"/>
                      <a:r>
                        <a:rPr lang="ja-JP" altLang="en-US" sz="1000" b="0" i="0" u="none" strike="noStrike" dirty="0">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kumimoji="1" lang="ja-JP" altLang="en-US"/>
                    </a:p>
                  </a:txBody>
                  <a:tcPr/>
                </a:tc>
                <a:tc gridSpan="2">
                  <a:txBody>
                    <a:bodyPr/>
                    <a:lstStyle/>
                    <a:p>
                      <a:pPr algn="ctr" fontAlgn="t"/>
                      <a:r>
                        <a:rPr lang="ja-JP" altLang="en-US" sz="700" b="0" i="0" u="none" strike="noStrike" dirty="0">
                          <a:effectLst/>
                          <a:latin typeface="ＭＳ ゴシック" panose="020B0609070205080204" pitchFamily="49" charset="-128"/>
                          <a:ea typeface="ＭＳ ゴシック" panose="020B0609070205080204" pitchFamily="49" charset="-128"/>
                        </a:rPr>
                        <a:t>千</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kumimoji="1" lang="ja-JP" altLang="en-US"/>
                    </a:p>
                  </a:txBody>
                  <a:tcPr/>
                </a:tc>
                <a:tc gridSpan="2">
                  <a:txBody>
                    <a:bodyPr/>
                    <a:lstStyle/>
                    <a:p>
                      <a:pPr algn="ctr" fontAlgn="ctr"/>
                      <a:r>
                        <a:rPr lang="ja-JP" altLang="en-US" sz="1000" b="0" i="0" u="none" strike="noStrike" dirty="0">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kumimoji="1" lang="ja-JP" altLang="en-US"/>
                    </a:p>
                  </a:txBody>
                  <a:tcPr/>
                </a:tc>
                <a:tc gridSpan="2">
                  <a:txBody>
                    <a:bodyPr/>
                    <a:lstStyle/>
                    <a:p>
                      <a:pPr algn="ctr" fontAlgn="ctr"/>
                      <a:r>
                        <a:rPr lang="ja-JP" altLang="en-US" sz="1000" b="0" i="0" u="none" strike="noStrike" dirty="0">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kumimoji="1" lang="ja-JP" altLang="en-US"/>
                    </a:p>
                  </a:txBody>
                  <a:tcPr/>
                </a:tc>
                <a:tc gridSpan="2">
                  <a:txBody>
                    <a:bodyPr/>
                    <a:lstStyle/>
                    <a:p>
                      <a:pPr algn="ctr" fontAlgn="t"/>
                      <a:r>
                        <a:rPr lang="ja-JP" altLang="en-US" sz="700" b="0" i="0" u="none" strike="noStrike" dirty="0">
                          <a:effectLst/>
                          <a:latin typeface="ＭＳ ゴシック" panose="020B0609070205080204" pitchFamily="49" charset="-128"/>
                          <a:ea typeface="ＭＳ ゴシック" panose="020B0609070205080204" pitchFamily="49" charset="-128"/>
                        </a:rPr>
                        <a:t>円</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kumimoji="1" lang="ja-JP" altLang="en-US"/>
                    </a:p>
                  </a:txBody>
                  <a:tcPr/>
                </a:tc>
                <a:tc>
                  <a:txBody>
                    <a:bodyPr/>
                    <a:lstStyle/>
                    <a:p>
                      <a:pPr algn="l" fontAlgn="ctr"/>
                      <a:r>
                        <a:rPr lang="ja-JP" altLang="en-US" sz="800" b="0" i="0" u="none" strike="noStrike" dirty="0">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dirty="0">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859800656"/>
                  </a:ext>
                </a:extLst>
              </a:tr>
              <a:tr h="267021">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a:txBody>
                    <a:bodyPr/>
                    <a:lstStyle/>
                    <a:p>
                      <a:pPr algn="ctr" fontAlgn="ctr"/>
                      <a:r>
                        <a:rPr lang="ja-JP" altLang="en-US" sz="1000" b="0" i="0" u="none" strike="noStrike">
                          <a:effectLst/>
                          <a:latin typeface="ＭＳ 明朝" panose="02020609040205080304" pitchFamily="17" charset="-128"/>
                          <a:ea typeface="ＭＳ 明朝" panose="02020609040205080304" pitchFamily="17"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1000" b="0" i="0" u="none" strike="noStrike" dirty="0">
                          <a:effectLst/>
                          <a:latin typeface="ＭＳ 明朝" panose="02020609040205080304" pitchFamily="17" charset="-128"/>
                          <a:ea typeface="ＭＳ 明朝" panose="02020609040205080304" pitchFamily="17"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1000" b="0" i="0" u="none" strike="noStrike">
                          <a:effectLst/>
                          <a:latin typeface="ＭＳ 明朝" panose="02020609040205080304" pitchFamily="17" charset="-128"/>
                          <a:ea typeface="ＭＳ 明朝" panose="02020609040205080304" pitchFamily="17"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1400" b="0" i="0" u="none" strike="noStrike" dirty="0">
                          <a:effectLst/>
                          <a:latin typeface="ＭＳ 明朝" panose="02020609040205080304" pitchFamily="17" charset="-128"/>
                          <a:ea typeface="ＭＳ 明朝" panose="02020609040205080304" pitchFamily="17"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1400" b="0" i="0" u="none" strike="noStrike" dirty="0">
                          <a:effectLst/>
                          <a:latin typeface="ＭＳ 明朝" panose="02020609040205080304" pitchFamily="17" charset="-128"/>
                          <a:ea typeface="ＭＳ 明朝" panose="02020609040205080304" pitchFamily="17"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1400" b="0" i="0" u="none" strike="noStrike" dirty="0">
                          <a:effectLst/>
                          <a:latin typeface="ＭＳ 明朝" panose="02020609040205080304" pitchFamily="17" charset="-128"/>
                          <a:ea typeface="ＭＳ 明朝" panose="02020609040205080304" pitchFamily="17" charset="-128"/>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1400" b="0" i="0" u="none" strike="noStrike" dirty="0">
                          <a:effectLst/>
                          <a:latin typeface="ＭＳ 明朝" panose="02020609040205080304" pitchFamily="17" charset="-128"/>
                          <a:ea typeface="ＭＳ 明朝" panose="02020609040205080304" pitchFamily="17"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1400" b="0" i="0" u="none" strike="noStrike" dirty="0">
                          <a:effectLst/>
                          <a:latin typeface="ＭＳ 明朝" panose="02020609040205080304" pitchFamily="17" charset="-128"/>
                          <a:ea typeface="ＭＳ 明朝" panose="02020609040205080304" pitchFamily="17" charset="-128"/>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1400" b="0" i="0" u="none" strike="noStrike" dirty="0">
                          <a:effectLst/>
                          <a:latin typeface="ＭＳ 明朝" panose="02020609040205080304" pitchFamily="17" charset="-128"/>
                          <a:ea typeface="ＭＳ 明朝" panose="02020609040205080304" pitchFamily="17" charset="-128"/>
                        </a:rPr>
                        <a:t>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486159041"/>
                  </a:ext>
                </a:extLst>
              </a:tr>
              <a:tr h="171027">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22678771"/>
                  </a:ext>
                </a:extLst>
              </a:tr>
              <a:tr h="373258">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7">
                  <a:txBody>
                    <a:bodyPr/>
                    <a:lstStyle/>
                    <a:p>
                      <a:pPr algn="ctr" fontAlgn="ctr"/>
                      <a:r>
                        <a:rPr lang="zh-CN" altLang="en-US" sz="1050" b="0" i="0" u="none" strike="noStrike">
                          <a:effectLst/>
                          <a:latin typeface="ＭＳ Ｐ明朝" panose="02020600040205080304" pitchFamily="18" charset="-128"/>
                          <a:ea typeface="ＭＳ Ｐ明朝" panose="02020600040205080304" pitchFamily="18" charset="-128"/>
                        </a:rPr>
                        <a:t>区　　　　分</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件数</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単位数</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費用合計</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zh-TW" altLang="en-US" sz="1000" b="0" i="0" u="none" strike="noStrike">
                          <a:solidFill>
                            <a:srgbClr val="000000"/>
                          </a:solidFill>
                          <a:effectLst/>
                          <a:latin typeface="ＭＳ Ｐ明朝" panose="02020600040205080304" pitchFamily="18" charset="-128"/>
                          <a:ea typeface="ＭＳ Ｐ明朝" panose="02020600040205080304" pitchFamily="18" charset="-128"/>
                        </a:rPr>
                        <a:t>給付費</a:t>
                      </a:r>
                      <a:br>
                        <a:rPr lang="zh-TW" altLang="en-US" sz="1000" b="0" i="0" u="none" strike="noStrike">
                          <a:solidFill>
                            <a:srgbClr val="000000"/>
                          </a:solidFill>
                          <a:effectLst/>
                          <a:latin typeface="ＭＳ Ｐ明朝" panose="02020600040205080304" pitchFamily="18" charset="-128"/>
                          <a:ea typeface="ＭＳ Ｐ明朝" panose="02020600040205080304" pitchFamily="18" charset="-128"/>
                        </a:rPr>
                      </a:br>
                      <a:r>
                        <a:rPr lang="zh-TW" altLang="en-US" sz="1000" b="0" i="0" u="none" strike="noStrike">
                          <a:solidFill>
                            <a:srgbClr val="000000"/>
                          </a:solidFill>
                          <a:effectLst/>
                          <a:latin typeface="ＭＳ Ｐ明朝" panose="02020600040205080304" pitchFamily="18" charset="-128"/>
                          <a:ea typeface="ＭＳ Ｐ明朝" panose="02020600040205080304" pitchFamily="18" charset="-128"/>
                        </a:rPr>
                        <a:t>請求額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zh-TW" altLang="en-US" sz="900" b="0" i="0" u="none" strike="noStrike">
                          <a:effectLst/>
                          <a:latin typeface="ＭＳ Ｐ明朝" panose="02020600040205080304" pitchFamily="18" charset="-128"/>
                          <a:ea typeface="ＭＳ Ｐ明朝" panose="02020600040205080304" pitchFamily="18" charset="-128"/>
                        </a:rPr>
                        <a:t>利用者</a:t>
                      </a:r>
                      <a:br>
                        <a:rPr lang="zh-TW" altLang="en-US" sz="900" b="0" i="0" u="none" strike="noStrike">
                          <a:effectLst/>
                          <a:latin typeface="ＭＳ Ｐ明朝" panose="02020600040205080304" pitchFamily="18" charset="-128"/>
                          <a:ea typeface="ＭＳ Ｐ明朝" panose="02020600040205080304" pitchFamily="18" charset="-128"/>
                        </a:rPr>
                      </a:br>
                      <a:r>
                        <a:rPr lang="zh-TW" altLang="en-US" sz="900" b="0" i="0" u="none" strike="noStrike">
                          <a:effectLst/>
                          <a:latin typeface="ＭＳ Ｐ明朝" panose="02020600040205080304" pitchFamily="18" charset="-128"/>
                          <a:ea typeface="ＭＳ Ｐ明朝" panose="02020600040205080304" pitchFamily="18" charset="-128"/>
                        </a:rPr>
                        <a:t>負担額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zh-TW" altLang="en-US" sz="900" b="0" i="0" u="none" strike="noStrike">
                          <a:effectLst/>
                          <a:latin typeface="ＭＳ Ｐ明朝" panose="02020600040205080304" pitchFamily="18" charset="-128"/>
                          <a:ea typeface="ＭＳ Ｐ明朝" panose="02020600040205080304" pitchFamily="18" charset="-128"/>
                        </a:rPr>
                        <a:t>自治体</a:t>
                      </a:r>
                      <a:br>
                        <a:rPr lang="zh-TW" altLang="en-US" sz="900" b="0" i="0" u="none" strike="noStrike">
                          <a:effectLst/>
                          <a:latin typeface="ＭＳ Ｐ明朝" panose="02020600040205080304" pitchFamily="18" charset="-128"/>
                          <a:ea typeface="ＭＳ Ｐ明朝" panose="02020600040205080304" pitchFamily="18" charset="-128"/>
                        </a:rPr>
                      </a:br>
                      <a:r>
                        <a:rPr lang="zh-TW" altLang="en-US" sz="900" b="0" i="0" u="none" strike="noStrike">
                          <a:effectLst/>
                          <a:latin typeface="ＭＳ Ｐ明朝" panose="02020600040205080304" pitchFamily="18" charset="-128"/>
                          <a:ea typeface="ＭＳ Ｐ明朝" panose="02020600040205080304" pitchFamily="18" charset="-128"/>
                        </a:rPr>
                        <a:t>助成額</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382345223"/>
                  </a:ext>
                </a:extLst>
              </a:tr>
              <a:tr h="293722">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rowSpan="9">
                  <a:txBody>
                    <a:bodyPr/>
                    <a:lstStyle/>
                    <a:p>
                      <a:pPr algn="ctr" fontAlgn="ctr"/>
                      <a:r>
                        <a:rPr lang="ja-JP" altLang="en-US" sz="1000" b="0" i="0" u="none" strike="noStrike" dirty="0">
                          <a:effectLst/>
                          <a:latin typeface="ＭＳ Ｐ明朝" panose="02020600040205080304" pitchFamily="18" charset="-128"/>
                          <a:ea typeface="ＭＳ Ｐ明朝" panose="02020600040205080304" pitchFamily="18" charset="-128"/>
                        </a:rPr>
                        <a:t>内　訳</a:t>
                      </a:r>
                    </a:p>
                  </a:txBody>
                  <a:tcPr marL="0" marR="0" marT="0" marB="0" vert="eaVert"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6">
                  <a:txBody>
                    <a:bodyPr/>
                    <a:lstStyle/>
                    <a:p>
                      <a:pPr algn="ctr" fontAlgn="ctr"/>
                      <a:r>
                        <a:rPr lang="zh-TW" altLang="en-US" sz="1000" b="0" i="0" u="none" strike="noStrike" dirty="0">
                          <a:effectLst/>
                          <a:latin typeface="ＭＳ Ｐ明朝" panose="02020600040205080304" pitchFamily="18" charset="-128"/>
                          <a:ea typeface="ＭＳ Ｐ明朝" panose="02020600040205080304" pitchFamily="18" charset="-128"/>
                        </a:rPr>
                        <a:t>移　動　支　援</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altLang="ja-JP" sz="1000" b="0" i="0" u="none" strike="noStrike" dirty="0">
                          <a:effectLst/>
                          <a:latin typeface="ＭＳ Ｐ明朝" panose="02020600040205080304" pitchFamily="18" charset="-128"/>
                          <a:ea typeface="ＭＳ Ｐ明朝" panose="02020600040205080304" pitchFamily="18" charset="-128"/>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altLang="ja-JP" sz="1000" b="0" i="0" u="none" strike="noStrike" dirty="0">
                          <a:effectLst/>
                          <a:latin typeface="ＭＳ Ｐ明朝" panose="02020600040205080304" pitchFamily="18" charset="-128"/>
                          <a:ea typeface="ＭＳ Ｐ明朝" panose="02020600040205080304" pitchFamily="18" charset="-128"/>
                        </a:rPr>
                        <a:t>3,814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altLang="ja-JP" sz="1000" b="0" i="0" u="none" strike="noStrike" dirty="0">
                          <a:effectLst/>
                          <a:latin typeface="ＭＳ Ｐ明朝" panose="02020600040205080304" pitchFamily="18" charset="-128"/>
                          <a:ea typeface="ＭＳ Ｐ明朝" panose="02020600040205080304" pitchFamily="18" charset="-128"/>
                        </a:rPr>
                        <a:t>40,596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altLang="ja-JP" sz="1000" b="0" i="0" u="none" strike="noStrike" dirty="0">
                          <a:effectLst/>
                          <a:latin typeface="ＭＳ Ｐ明朝" panose="02020600040205080304" pitchFamily="18" charset="-128"/>
                          <a:ea typeface="ＭＳ Ｐ明朝" panose="02020600040205080304" pitchFamily="18" charset="-128"/>
                        </a:rPr>
                        <a:t>36,538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dirty="0">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altLang="ja-JP" sz="1000" b="1" i="0" u="none" strike="noStrike" dirty="0">
                          <a:effectLst/>
                          <a:latin typeface="ＭＳ Ｐ明朝" panose="02020600040205080304" pitchFamily="18" charset="-128"/>
                          <a:ea typeface="ＭＳ Ｐ明朝" panose="02020600040205080304" pitchFamily="18" charset="-128"/>
                        </a:rPr>
                        <a:t>1,217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altLang="ja-JP" sz="1000" b="1" i="0" u="none" strike="noStrike" dirty="0">
                          <a:effectLst/>
                          <a:latin typeface="ＭＳ Ｐ明朝" panose="02020600040205080304" pitchFamily="18" charset="-128"/>
                          <a:ea typeface="ＭＳ Ｐ明朝" panose="02020600040205080304" pitchFamily="18" charset="-128"/>
                        </a:rPr>
                        <a:t>2,841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00" b="0" i="0" u="none" strike="noStrike" dirty="0">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508389546"/>
                  </a:ext>
                </a:extLst>
              </a:tr>
              <a:tr h="293722">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gridSpan="6">
                  <a:txBody>
                    <a:bodyPr/>
                    <a:lstStyle/>
                    <a:p>
                      <a:pPr algn="ctr" fontAlgn="ctr"/>
                      <a:r>
                        <a:rPr lang="ja-JP" altLang="en-US" sz="7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dirty="0">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079047095"/>
                  </a:ext>
                </a:extLst>
              </a:tr>
              <a:tr h="293722">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gridSpan="6">
                  <a:txBody>
                    <a:bodyPr/>
                    <a:lstStyle/>
                    <a:p>
                      <a:pPr algn="ctr" fontAlgn="ctr"/>
                      <a:r>
                        <a:rPr lang="ja-JP" altLang="en-US" sz="700" b="0" i="0" u="none" strike="noStrike" dirty="0">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dirty="0">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421489467"/>
                  </a:ext>
                </a:extLst>
              </a:tr>
              <a:tr h="293722">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gridSpan="6">
                  <a:txBody>
                    <a:bodyPr/>
                    <a:lstStyle/>
                    <a:p>
                      <a:pPr algn="ctr"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84512154"/>
                  </a:ext>
                </a:extLst>
              </a:tr>
              <a:tr h="293722">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gridSpan="6">
                  <a:txBody>
                    <a:bodyPr/>
                    <a:lstStyle/>
                    <a:p>
                      <a:pPr algn="ctr"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dirty="0">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270953788"/>
                  </a:ext>
                </a:extLst>
              </a:tr>
              <a:tr h="293722">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gridSpan="6">
                  <a:txBody>
                    <a:bodyPr/>
                    <a:lstStyle/>
                    <a:p>
                      <a:pPr algn="ctr"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dirty="0">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8478715"/>
                  </a:ext>
                </a:extLst>
              </a:tr>
              <a:tr h="293722">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gridSpan="6">
                  <a:txBody>
                    <a:bodyPr/>
                    <a:lstStyle/>
                    <a:p>
                      <a:pPr algn="ctr" fontAlgn="ctr"/>
                      <a:r>
                        <a:rPr lang="ja-JP" altLang="en-US" sz="800" b="0" i="0" u="none" strike="noStrike" dirty="0">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327268058"/>
                  </a:ext>
                </a:extLst>
              </a:tr>
              <a:tr h="293722">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gridSpan="6">
                  <a:txBody>
                    <a:bodyPr/>
                    <a:lstStyle/>
                    <a:p>
                      <a:pPr algn="ctr"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dirty="0">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587028310"/>
                  </a:ext>
                </a:extLst>
              </a:tr>
              <a:tr h="293722">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gridSpan="6">
                  <a:txBody>
                    <a:bodyPr/>
                    <a:lstStyle/>
                    <a:p>
                      <a:pPr algn="ctr"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dirty="0">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145034121"/>
                  </a:ext>
                </a:extLst>
              </a:tr>
              <a:tr h="293722">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7">
                  <a:txBody>
                    <a:bodyPr/>
                    <a:lstStyle/>
                    <a:p>
                      <a:pPr algn="ctr" fontAlgn="ctr"/>
                      <a:r>
                        <a:rPr lang="ja-JP" altLang="en-US" sz="900" b="0" i="0" u="none" strike="noStrike" dirty="0">
                          <a:effectLst/>
                          <a:latin typeface="ＭＳ Ｐ明朝" panose="02020600040205080304" pitchFamily="18" charset="-128"/>
                          <a:ea typeface="ＭＳ Ｐ明朝" panose="02020600040205080304" pitchFamily="18" charset="-128"/>
                        </a:rPr>
                        <a:t>合　　　計</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altLang="ja-JP" sz="1000" b="0" i="0" u="none" strike="noStrike" dirty="0">
                          <a:effectLst/>
                          <a:latin typeface="ＭＳ Ｐ明朝" panose="02020600040205080304" pitchFamily="18" charset="-128"/>
                          <a:ea typeface="ＭＳ Ｐ明朝" panose="02020600040205080304" pitchFamily="18" charset="-128"/>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altLang="ja-JP" sz="1000" b="0" i="0" u="none" strike="noStrike" dirty="0">
                          <a:effectLst/>
                          <a:latin typeface="ＭＳ Ｐ明朝" panose="02020600040205080304" pitchFamily="18" charset="-128"/>
                          <a:ea typeface="ＭＳ Ｐ明朝" panose="02020600040205080304" pitchFamily="18" charset="-128"/>
                        </a:rPr>
                        <a:t>3,814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altLang="ja-JP" sz="1000" b="0" i="0" u="none" strike="noStrike" dirty="0">
                          <a:effectLst/>
                          <a:latin typeface="ＭＳ Ｐ明朝" panose="02020600040205080304" pitchFamily="18" charset="-128"/>
                          <a:ea typeface="ＭＳ Ｐ明朝" panose="02020600040205080304" pitchFamily="18" charset="-128"/>
                        </a:rPr>
                        <a:t>40,596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altLang="ja-JP" sz="1000" b="0" i="0" u="none" strike="noStrike" dirty="0">
                          <a:effectLst/>
                          <a:latin typeface="ＭＳ Ｐ明朝" panose="02020600040205080304" pitchFamily="18" charset="-128"/>
                          <a:ea typeface="ＭＳ Ｐ明朝" panose="02020600040205080304" pitchFamily="18" charset="-128"/>
                        </a:rPr>
                        <a:t>36,538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000" b="0" i="0" u="none" strike="noStrike" dirty="0">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altLang="ja-JP" sz="1000" b="1" i="0" u="none" strike="noStrike" dirty="0">
                          <a:effectLst/>
                          <a:latin typeface="ＭＳ Ｐ明朝" panose="02020600040205080304" pitchFamily="18" charset="-128"/>
                          <a:ea typeface="ＭＳ Ｐ明朝" panose="02020600040205080304" pitchFamily="18" charset="-128"/>
                        </a:rPr>
                        <a:t>1,217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altLang="ja-JP" sz="1000" b="1" i="0" u="none" strike="noStrike" dirty="0">
                          <a:effectLst/>
                          <a:latin typeface="ＭＳ Ｐ明朝" panose="02020600040205080304" pitchFamily="18" charset="-128"/>
                          <a:ea typeface="ＭＳ Ｐ明朝" panose="02020600040205080304" pitchFamily="18" charset="-128"/>
                        </a:rPr>
                        <a:t>2,841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615628443"/>
                  </a:ext>
                </a:extLst>
              </a:tr>
              <a:tr h="204717">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14971960"/>
                  </a:ext>
                </a:extLst>
              </a:tr>
            </a:tbl>
          </a:graphicData>
        </a:graphic>
      </p:graphicFrame>
      <p:sp>
        <p:nvSpPr>
          <p:cNvPr id="5" name="テキスト ボックス 1"/>
          <p:cNvSpPr txBox="1"/>
          <p:nvPr/>
        </p:nvSpPr>
        <p:spPr>
          <a:xfrm>
            <a:off x="2708920" y="88439"/>
            <a:ext cx="2376705" cy="45109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b="1" dirty="0">
                <a:latin typeface="HGP創英角ﾎﾟｯﾌﾟ体" panose="040B0A00000000000000" pitchFamily="50" charset="-128"/>
                <a:ea typeface="HGP創英角ﾎﾟｯﾌﾟ体" panose="040B0A00000000000000" pitchFamily="50" charset="-128"/>
              </a:rPr>
              <a:t>≪記入例≫</a:t>
            </a:r>
          </a:p>
        </p:txBody>
      </p:sp>
      <p:sp>
        <p:nvSpPr>
          <p:cNvPr id="6" name="円/楕円 5"/>
          <p:cNvSpPr/>
          <p:nvPr/>
        </p:nvSpPr>
        <p:spPr>
          <a:xfrm>
            <a:off x="620688" y="4171937"/>
            <a:ext cx="1767177" cy="534295"/>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7" name="円/楕円 5"/>
          <p:cNvSpPr/>
          <p:nvPr/>
        </p:nvSpPr>
        <p:spPr>
          <a:xfrm>
            <a:off x="2412952" y="4860032"/>
            <a:ext cx="2960264" cy="576064"/>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9" name="円/楕円 5"/>
          <p:cNvSpPr/>
          <p:nvPr/>
        </p:nvSpPr>
        <p:spPr>
          <a:xfrm>
            <a:off x="3140968" y="1763687"/>
            <a:ext cx="3312367" cy="2334495"/>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0" name="円/楕円 5"/>
          <p:cNvSpPr/>
          <p:nvPr/>
        </p:nvSpPr>
        <p:spPr>
          <a:xfrm>
            <a:off x="1932703" y="5813820"/>
            <a:ext cx="504056" cy="401810"/>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1" name="円/楕円 5"/>
          <p:cNvSpPr/>
          <p:nvPr/>
        </p:nvSpPr>
        <p:spPr>
          <a:xfrm>
            <a:off x="2508766" y="5729258"/>
            <a:ext cx="3944570" cy="570934"/>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2" name="円/楕円 5"/>
          <p:cNvSpPr/>
          <p:nvPr/>
        </p:nvSpPr>
        <p:spPr>
          <a:xfrm>
            <a:off x="1772816" y="8321044"/>
            <a:ext cx="4680519" cy="570934"/>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4" name="角丸四角形吹き出し 13"/>
          <p:cNvSpPr/>
          <p:nvPr/>
        </p:nvSpPr>
        <p:spPr>
          <a:xfrm>
            <a:off x="836936" y="1155988"/>
            <a:ext cx="2191533" cy="612648"/>
          </a:xfrm>
          <a:prstGeom prst="wedgeRoundRectCallout">
            <a:avLst>
              <a:gd name="adj1" fmla="val 69790"/>
              <a:gd name="adj2" fmla="val 123025"/>
              <a:gd name="adj3" fmla="val 16667"/>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t>請求事業者の記載内容は</a:t>
            </a:r>
            <a:endParaRPr kumimoji="1" lang="en-US" altLang="ja-JP" sz="1200" dirty="0" smtClean="0"/>
          </a:p>
          <a:p>
            <a:pPr algn="ctr"/>
            <a:r>
              <a:rPr kumimoji="1" lang="ja-JP" altLang="en-US" sz="1200" dirty="0" smtClean="0"/>
              <a:t>契約書と一致しているか</a:t>
            </a:r>
            <a:endParaRPr kumimoji="1" lang="ja-JP" altLang="en-US" sz="1200" dirty="0"/>
          </a:p>
        </p:txBody>
      </p:sp>
      <p:sp>
        <p:nvSpPr>
          <p:cNvPr id="16" name="角丸四角形吹き出し 15"/>
          <p:cNvSpPr/>
          <p:nvPr/>
        </p:nvSpPr>
        <p:spPr>
          <a:xfrm>
            <a:off x="451377" y="3143994"/>
            <a:ext cx="1455337" cy="432048"/>
          </a:xfrm>
          <a:prstGeom prst="wedgeRoundRectCallout">
            <a:avLst>
              <a:gd name="adj1" fmla="val 8980"/>
              <a:gd name="adj2" fmla="val 180982"/>
              <a:gd name="adj3" fmla="val 16667"/>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dirty="0" smtClean="0"/>
              <a:t>明細書・実績記録票と一致しているか</a:t>
            </a:r>
            <a:endParaRPr kumimoji="1" lang="ja-JP" altLang="en-US" sz="1000" dirty="0"/>
          </a:p>
        </p:txBody>
      </p:sp>
      <p:sp>
        <p:nvSpPr>
          <p:cNvPr id="17" name="角丸四角形吹き出し 16"/>
          <p:cNvSpPr/>
          <p:nvPr/>
        </p:nvSpPr>
        <p:spPr>
          <a:xfrm>
            <a:off x="2412952" y="4065356"/>
            <a:ext cx="1860391" cy="747456"/>
          </a:xfrm>
          <a:prstGeom prst="wedgeRoundRectCallout">
            <a:avLst>
              <a:gd name="adj1" fmla="val -16152"/>
              <a:gd name="adj2" fmla="val 60589"/>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000" b="1" dirty="0" smtClean="0"/>
              <a:t>請求金額＝</a:t>
            </a:r>
            <a:r>
              <a:rPr lang="ja-JP" altLang="en-US" sz="1000" b="1" u="sng" dirty="0" smtClean="0"/>
              <a:t>給付費請求額＋自治体助成額</a:t>
            </a:r>
            <a:r>
              <a:rPr lang="ja-JP" altLang="en-US" sz="1000" b="1" dirty="0" smtClean="0"/>
              <a:t>となっているか</a:t>
            </a:r>
            <a:endParaRPr lang="en-US" altLang="ja-JP" sz="1000" b="1" dirty="0" smtClean="0"/>
          </a:p>
          <a:p>
            <a:r>
              <a:rPr kumimoji="1" lang="ja-JP" altLang="en-US" sz="1000" b="1" dirty="0" smtClean="0"/>
              <a:t>ペンまたは印字にて記入してください</a:t>
            </a:r>
            <a:endParaRPr kumimoji="1" lang="en-US" altLang="ja-JP" sz="1000" b="1" dirty="0" smtClean="0"/>
          </a:p>
        </p:txBody>
      </p:sp>
      <p:sp>
        <p:nvSpPr>
          <p:cNvPr id="20" name="角丸四角形吹き出し 19"/>
          <p:cNvSpPr/>
          <p:nvPr/>
        </p:nvSpPr>
        <p:spPr>
          <a:xfrm>
            <a:off x="4298430" y="4300260"/>
            <a:ext cx="1794866" cy="336396"/>
          </a:xfrm>
          <a:prstGeom prst="wedgeRoundRectCallout">
            <a:avLst>
              <a:gd name="adj1" fmla="val 56934"/>
              <a:gd name="adj2" fmla="val -154788"/>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dirty="0" smtClean="0"/>
              <a:t>契約書・口座振替依頼書で使用した代表者印と同一か</a:t>
            </a:r>
            <a:endParaRPr kumimoji="1" lang="ja-JP" altLang="en-US" sz="1000" dirty="0"/>
          </a:p>
        </p:txBody>
      </p:sp>
      <p:sp>
        <p:nvSpPr>
          <p:cNvPr id="8" name="円/楕円 5"/>
          <p:cNvSpPr/>
          <p:nvPr/>
        </p:nvSpPr>
        <p:spPr>
          <a:xfrm>
            <a:off x="5373216" y="4592884"/>
            <a:ext cx="807957" cy="534295"/>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1" name="円/楕円 5"/>
          <p:cNvSpPr/>
          <p:nvPr/>
        </p:nvSpPr>
        <p:spPr>
          <a:xfrm>
            <a:off x="5657921" y="3607659"/>
            <a:ext cx="807957" cy="534295"/>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2" name="角丸四角形吹き出し 21"/>
          <p:cNvSpPr/>
          <p:nvPr/>
        </p:nvSpPr>
        <p:spPr>
          <a:xfrm>
            <a:off x="2708920" y="6560360"/>
            <a:ext cx="3212341" cy="683821"/>
          </a:xfrm>
          <a:prstGeom prst="wedgeRoundRectCallout">
            <a:avLst>
              <a:gd name="adj1" fmla="val -1259"/>
              <a:gd name="adj2" fmla="val -78105"/>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100" dirty="0" smtClean="0"/>
              <a:t>明細書・結果表と各項目が一致しているか</a:t>
            </a:r>
            <a:endParaRPr kumimoji="1" lang="en-US" altLang="ja-JP" sz="1100" dirty="0" smtClean="0"/>
          </a:p>
          <a:p>
            <a:r>
              <a:rPr kumimoji="1" lang="ja-JP" altLang="en-US" sz="1100" dirty="0" smtClean="0"/>
              <a:t>利用者負担額に自治体助成額を含んでいないか</a:t>
            </a:r>
            <a:endParaRPr kumimoji="1" lang="en-US" altLang="ja-JP" sz="1100" dirty="0" smtClean="0"/>
          </a:p>
        </p:txBody>
      </p:sp>
      <p:sp>
        <p:nvSpPr>
          <p:cNvPr id="23" name="角丸四角形吹き出し 22"/>
          <p:cNvSpPr/>
          <p:nvPr/>
        </p:nvSpPr>
        <p:spPr>
          <a:xfrm>
            <a:off x="2852936" y="7450633"/>
            <a:ext cx="2955827" cy="535233"/>
          </a:xfrm>
          <a:prstGeom prst="wedgeRoundRectCallout">
            <a:avLst>
              <a:gd name="adj1" fmla="val -5574"/>
              <a:gd name="adj2" fmla="val 103589"/>
              <a:gd name="adj3" fmla="val 16667"/>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dirty="0" smtClean="0"/>
              <a:t>下記</a:t>
            </a:r>
            <a:r>
              <a:rPr kumimoji="1" lang="ja-JP" altLang="en-US" sz="1050" dirty="0" smtClean="0"/>
              <a:t>合計欄</a:t>
            </a:r>
            <a:r>
              <a:rPr kumimoji="1" lang="ja-JP" altLang="en-US" sz="1000" dirty="0" smtClean="0"/>
              <a:t>が記載されているか</a:t>
            </a:r>
            <a:endParaRPr kumimoji="1" lang="ja-JP" altLang="en-US" sz="1000" dirty="0"/>
          </a:p>
        </p:txBody>
      </p:sp>
      <p:sp>
        <p:nvSpPr>
          <p:cNvPr id="24" name="角丸四角形吹き出し 23"/>
          <p:cNvSpPr/>
          <p:nvPr/>
        </p:nvSpPr>
        <p:spPr>
          <a:xfrm>
            <a:off x="765019" y="6460990"/>
            <a:ext cx="1411827" cy="504056"/>
          </a:xfrm>
          <a:prstGeom prst="wedgeRoundRectCallout">
            <a:avLst>
              <a:gd name="adj1" fmla="val 45824"/>
              <a:gd name="adj2" fmla="val -83634"/>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t>明細書の枚数と一致しているか</a:t>
            </a:r>
            <a:endParaRPr kumimoji="1" lang="ja-JP" altLang="en-US" sz="1200" dirty="0"/>
          </a:p>
        </p:txBody>
      </p:sp>
    </p:spTree>
    <p:extLst>
      <p:ext uri="{BB962C8B-B14F-4D97-AF65-F5344CB8AC3E}">
        <p14:creationId xmlns:p14="http://schemas.microsoft.com/office/powerpoint/2010/main" val="419784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743176869"/>
              </p:ext>
            </p:extLst>
          </p:nvPr>
        </p:nvGraphicFramePr>
        <p:xfrm>
          <a:off x="140864" y="367563"/>
          <a:ext cx="6669417" cy="8627813"/>
        </p:xfrm>
        <a:graphic>
          <a:graphicData uri="http://schemas.openxmlformats.org/drawingml/2006/table">
            <a:tbl>
              <a:tblPr/>
              <a:tblGrid>
                <a:gridCol w="84423">
                  <a:extLst>
                    <a:ext uri="{9D8B030D-6E8A-4147-A177-3AD203B41FA5}">
                      <a16:colId xmlns:a16="http://schemas.microsoft.com/office/drawing/2014/main" val="1852465559"/>
                    </a:ext>
                  </a:extLst>
                </a:gridCol>
                <a:gridCol w="84423">
                  <a:extLst>
                    <a:ext uri="{9D8B030D-6E8A-4147-A177-3AD203B41FA5}">
                      <a16:colId xmlns:a16="http://schemas.microsoft.com/office/drawing/2014/main" val="1115296216"/>
                    </a:ext>
                  </a:extLst>
                </a:gridCol>
                <a:gridCol w="84423">
                  <a:extLst>
                    <a:ext uri="{9D8B030D-6E8A-4147-A177-3AD203B41FA5}">
                      <a16:colId xmlns:a16="http://schemas.microsoft.com/office/drawing/2014/main" val="2839928462"/>
                    </a:ext>
                  </a:extLst>
                </a:gridCol>
                <a:gridCol w="84423">
                  <a:extLst>
                    <a:ext uri="{9D8B030D-6E8A-4147-A177-3AD203B41FA5}">
                      <a16:colId xmlns:a16="http://schemas.microsoft.com/office/drawing/2014/main" val="1741673553"/>
                    </a:ext>
                  </a:extLst>
                </a:gridCol>
                <a:gridCol w="84423">
                  <a:extLst>
                    <a:ext uri="{9D8B030D-6E8A-4147-A177-3AD203B41FA5}">
                      <a16:colId xmlns:a16="http://schemas.microsoft.com/office/drawing/2014/main" val="1300192037"/>
                    </a:ext>
                  </a:extLst>
                </a:gridCol>
                <a:gridCol w="84423">
                  <a:extLst>
                    <a:ext uri="{9D8B030D-6E8A-4147-A177-3AD203B41FA5}">
                      <a16:colId xmlns:a16="http://schemas.microsoft.com/office/drawing/2014/main" val="4268958153"/>
                    </a:ext>
                  </a:extLst>
                </a:gridCol>
                <a:gridCol w="84423">
                  <a:extLst>
                    <a:ext uri="{9D8B030D-6E8A-4147-A177-3AD203B41FA5}">
                      <a16:colId xmlns:a16="http://schemas.microsoft.com/office/drawing/2014/main" val="3172826318"/>
                    </a:ext>
                  </a:extLst>
                </a:gridCol>
                <a:gridCol w="84423">
                  <a:extLst>
                    <a:ext uri="{9D8B030D-6E8A-4147-A177-3AD203B41FA5}">
                      <a16:colId xmlns:a16="http://schemas.microsoft.com/office/drawing/2014/main" val="680207184"/>
                    </a:ext>
                  </a:extLst>
                </a:gridCol>
                <a:gridCol w="84423">
                  <a:extLst>
                    <a:ext uri="{9D8B030D-6E8A-4147-A177-3AD203B41FA5}">
                      <a16:colId xmlns:a16="http://schemas.microsoft.com/office/drawing/2014/main" val="3100512879"/>
                    </a:ext>
                  </a:extLst>
                </a:gridCol>
                <a:gridCol w="84423">
                  <a:extLst>
                    <a:ext uri="{9D8B030D-6E8A-4147-A177-3AD203B41FA5}">
                      <a16:colId xmlns:a16="http://schemas.microsoft.com/office/drawing/2014/main" val="1231086023"/>
                    </a:ext>
                  </a:extLst>
                </a:gridCol>
                <a:gridCol w="84423">
                  <a:extLst>
                    <a:ext uri="{9D8B030D-6E8A-4147-A177-3AD203B41FA5}">
                      <a16:colId xmlns:a16="http://schemas.microsoft.com/office/drawing/2014/main" val="2453215748"/>
                    </a:ext>
                  </a:extLst>
                </a:gridCol>
                <a:gridCol w="84423">
                  <a:extLst>
                    <a:ext uri="{9D8B030D-6E8A-4147-A177-3AD203B41FA5}">
                      <a16:colId xmlns:a16="http://schemas.microsoft.com/office/drawing/2014/main" val="1804297043"/>
                    </a:ext>
                  </a:extLst>
                </a:gridCol>
                <a:gridCol w="84423">
                  <a:extLst>
                    <a:ext uri="{9D8B030D-6E8A-4147-A177-3AD203B41FA5}">
                      <a16:colId xmlns:a16="http://schemas.microsoft.com/office/drawing/2014/main" val="332862642"/>
                    </a:ext>
                  </a:extLst>
                </a:gridCol>
                <a:gridCol w="84423">
                  <a:extLst>
                    <a:ext uri="{9D8B030D-6E8A-4147-A177-3AD203B41FA5}">
                      <a16:colId xmlns:a16="http://schemas.microsoft.com/office/drawing/2014/main" val="1682775210"/>
                    </a:ext>
                  </a:extLst>
                </a:gridCol>
                <a:gridCol w="84423">
                  <a:extLst>
                    <a:ext uri="{9D8B030D-6E8A-4147-A177-3AD203B41FA5}">
                      <a16:colId xmlns:a16="http://schemas.microsoft.com/office/drawing/2014/main" val="2800109376"/>
                    </a:ext>
                  </a:extLst>
                </a:gridCol>
                <a:gridCol w="84423">
                  <a:extLst>
                    <a:ext uri="{9D8B030D-6E8A-4147-A177-3AD203B41FA5}">
                      <a16:colId xmlns:a16="http://schemas.microsoft.com/office/drawing/2014/main" val="1238913735"/>
                    </a:ext>
                  </a:extLst>
                </a:gridCol>
                <a:gridCol w="84423">
                  <a:extLst>
                    <a:ext uri="{9D8B030D-6E8A-4147-A177-3AD203B41FA5}">
                      <a16:colId xmlns:a16="http://schemas.microsoft.com/office/drawing/2014/main" val="1248255520"/>
                    </a:ext>
                  </a:extLst>
                </a:gridCol>
                <a:gridCol w="84423">
                  <a:extLst>
                    <a:ext uri="{9D8B030D-6E8A-4147-A177-3AD203B41FA5}">
                      <a16:colId xmlns:a16="http://schemas.microsoft.com/office/drawing/2014/main" val="3529241455"/>
                    </a:ext>
                  </a:extLst>
                </a:gridCol>
                <a:gridCol w="84423">
                  <a:extLst>
                    <a:ext uri="{9D8B030D-6E8A-4147-A177-3AD203B41FA5}">
                      <a16:colId xmlns:a16="http://schemas.microsoft.com/office/drawing/2014/main" val="3143946514"/>
                    </a:ext>
                  </a:extLst>
                </a:gridCol>
                <a:gridCol w="84423">
                  <a:extLst>
                    <a:ext uri="{9D8B030D-6E8A-4147-A177-3AD203B41FA5}">
                      <a16:colId xmlns:a16="http://schemas.microsoft.com/office/drawing/2014/main" val="2584603461"/>
                    </a:ext>
                  </a:extLst>
                </a:gridCol>
                <a:gridCol w="84423">
                  <a:extLst>
                    <a:ext uri="{9D8B030D-6E8A-4147-A177-3AD203B41FA5}">
                      <a16:colId xmlns:a16="http://schemas.microsoft.com/office/drawing/2014/main" val="1985229393"/>
                    </a:ext>
                  </a:extLst>
                </a:gridCol>
                <a:gridCol w="84423">
                  <a:extLst>
                    <a:ext uri="{9D8B030D-6E8A-4147-A177-3AD203B41FA5}">
                      <a16:colId xmlns:a16="http://schemas.microsoft.com/office/drawing/2014/main" val="2905566969"/>
                    </a:ext>
                  </a:extLst>
                </a:gridCol>
                <a:gridCol w="84423">
                  <a:extLst>
                    <a:ext uri="{9D8B030D-6E8A-4147-A177-3AD203B41FA5}">
                      <a16:colId xmlns:a16="http://schemas.microsoft.com/office/drawing/2014/main" val="2568728690"/>
                    </a:ext>
                  </a:extLst>
                </a:gridCol>
                <a:gridCol w="84423">
                  <a:extLst>
                    <a:ext uri="{9D8B030D-6E8A-4147-A177-3AD203B41FA5}">
                      <a16:colId xmlns:a16="http://schemas.microsoft.com/office/drawing/2014/main" val="3182501146"/>
                    </a:ext>
                  </a:extLst>
                </a:gridCol>
                <a:gridCol w="84423">
                  <a:extLst>
                    <a:ext uri="{9D8B030D-6E8A-4147-A177-3AD203B41FA5}">
                      <a16:colId xmlns:a16="http://schemas.microsoft.com/office/drawing/2014/main" val="3798991094"/>
                    </a:ext>
                  </a:extLst>
                </a:gridCol>
                <a:gridCol w="84423">
                  <a:extLst>
                    <a:ext uri="{9D8B030D-6E8A-4147-A177-3AD203B41FA5}">
                      <a16:colId xmlns:a16="http://schemas.microsoft.com/office/drawing/2014/main" val="1844784315"/>
                    </a:ext>
                  </a:extLst>
                </a:gridCol>
                <a:gridCol w="84423">
                  <a:extLst>
                    <a:ext uri="{9D8B030D-6E8A-4147-A177-3AD203B41FA5}">
                      <a16:colId xmlns:a16="http://schemas.microsoft.com/office/drawing/2014/main" val="4290720297"/>
                    </a:ext>
                  </a:extLst>
                </a:gridCol>
                <a:gridCol w="84423">
                  <a:extLst>
                    <a:ext uri="{9D8B030D-6E8A-4147-A177-3AD203B41FA5}">
                      <a16:colId xmlns:a16="http://schemas.microsoft.com/office/drawing/2014/main" val="3057132085"/>
                    </a:ext>
                  </a:extLst>
                </a:gridCol>
                <a:gridCol w="84423">
                  <a:extLst>
                    <a:ext uri="{9D8B030D-6E8A-4147-A177-3AD203B41FA5}">
                      <a16:colId xmlns:a16="http://schemas.microsoft.com/office/drawing/2014/main" val="1087276903"/>
                    </a:ext>
                  </a:extLst>
                </a:gridCol>
                <a:gridCol w="84423">
                  <a:extLst>
                    <a:ext uri="{9D8B030D-6E8A-4147-A177-3AD203B41FA5}">
                      <a16:colId xmlns:a16="http://schemas.microsoft.com/office/drawing/2014/main" val="2578851268"/>
                    </a:ext>
                  </a:extLst>
                </a:gridCol>
                <a:gridCol w="84423">
                  <a:extLst>
                    <a:ext uri="{9D8B030D-6E8A-4147-A177-3AD203B41FA5}">
                      <a16:colId xmlns:a16="http://schemas.microsoft.com/office/drawing/2014/main" val="3926233476"/>
                    </a:ext>
                  </a:extLst>
                </a:gridCol>
                <a:gridCol w="84423">
                  <a:extLst>
                    <a:ext uri="{9D8B030D-6E8A-4147-A177-3AD203B41FA5}">
                      <a16:colId xmlns:a16="http://schemas.microsoft.com/office/drawing/2014/main" val="2530616694"/>
                    </a:ext>
                  </a:extLst>
                </a:gridCol>
                <a:gridCol w="84423">
                  <a:extLst>
                    <a:ext uri="{9D8B030D-6E8A-4147-A177-3AD203B41FA5}">
                      <a16:colId xmlns:a16="http://schemas.microsoft.com/office/drawing/2014/main" val="1634412568"/>
                    </a:ext>
                  </a:extLst>
                </a:gridCol>
                <a:gridCol w="84423">
                  <a:extLst>
                    <a:ext uri="{9D8B030D-6E8A-4147-A177-3AD203B41FA5}">
                      <a16:colId xmlns:a16="http://schemas.microsoft.com/office/drawing/2014/main" val="4031392269"/>
                    </a:ext>
                  </a:extLst>
                </a:gridCol>
                <a:gridCol w="84423">
                  <a:extLst>
                    <a:ext uri="{9D8B030D-6E8A-4147-A177-3AD203B41FA5}">
                      <a16:colId xmlns:a16="http://schemas.microsoft.com/office/drawing/2014/main" val="3169879655"/>
                    </a:ext>
                  </a:extLst>
                </a:gridCol>
                <a:gridCol w="84423">
                  <a:extLst>
                    <a:ext uri="{9D8B030D-6E8A-4147-A177-3AD203B41FA5}">
                      <a16:colId xmlns:a16="http://schemas.microsoft.com/office/drawing/2014/main" val="3716977293"/>
                    </a:ext>
                  </a:extLst>
                </a:gridCol>
                <a:gridCol w="84423">
                  <a:extLst>
                    <a:ext uri="{9D8B030D-6E8A-4147-A177-3AD203B41FA5}">
                      <a16:colId xmlns:a16="http://schemas.microsoft.com/office/drawing/2014/main" val="892172988"/>
                    </a:ext>
                  </a:extLst>
                </a:gridCol>
                <a:gridCol w="84423">
                  <a:extLst>
                    <a:ext uri="{9D8B030D-6E8A-4147-A177-3AD203B41FA5}">
                      <a16:colId xmlns:a16="http://schemas.microsoft.com/office/drawing/2014/main" val="2069081483"/>
                    </a:ext>
                  </a:extLst>
                </a:gridCol>
                <a:gridCol w="84423">
                  <a:extLst>
                    <a:ext uri="{9D8B030D-6E8A-4147-A177-3AD203B41FA5}">
                      <a16:colId xmlns:a16="http://schemas.microsoft.com/office/drawing/2014/main" val="2606628931"/>
                    </a:ext>
                  </a:extLst>
                </a:gridCol>
                <a:gridCol w="84423">
                  <a:extLst>
                    <a:ext uri="{9D8B030D-6E8A-4147-A177-3AD203B41FA5}">
                      <a16:colId xmlns:a16="http://schemas.microsoft.com/office/drawing/2014/main" val="1443535598"/>
                    </a:ext>
                  </a:extLst>
                </a:gridCol>
                <a:gridCol w="84423">
                  <a:extLst>
                    <a:ext uri="{9D8B030D-6E8A-4147-A177-3AD203B41FA5}">
                      <a16:colId xmlns:a16="http://schemas.microsoft.com/office/drawing/2014/main" val="3075391930"/>
                    </a:ext>
                  </a:extLst>
                </a:gridCol>
                <a:gridCol w="84423">
                  <a:extLst>
                    <a:ext uri="{9D8B030D-6E8A-4147-A177-3AD203B41FA5}">
                      <a16:colId xmlns:a16="http://schemas.microsoft.com/office/drawing/2014/main" val="3908959433"/>
                    </a:ext>
                  </a:extLst>
                </a:gridCol>
                <a:gridCol w="84423">
                  <a:extLst>
                    <a:ext uri="{9D8B030D-6E8A-4147-A177-3AD203B41FA5}">
                      <a16:colId xmlns:a16="http://schemas.microsoft.com/office/drawing/2014/main" val="3993806705"/>
                    </a:ext>
                  </a:extLst>
                </a:gridCol>
                <a:gridCol w="84423">
                  <a:extLst>
                    <a:ext uri="{9D8B030D-6E8A-4147-A177-3AD203B41FA5}">
                      <a16:colId xmlns:a16="http://schemas.microsoft.com/office/drawing/2014/main" val="2396649956"/>
                    </a:ext>
                  </a:extLst>
                </a:gridCol>
                <a:gridCol w="84423">
                  <a:extLst>
                    <a:ext uri="{9D8B030D-6E8A-4147-A177-3AD203B41FA5}">
                      <a16:colId xmlns:a16="http://schemas.microsoft.com/office/drawing/2014/main" val="1902164207"/>
                    </a:ext>
                  </a:extLst>
                </a:gridCol>
                <a:gridCol w="84423">
                  <a:extLst>
                    <a:ext uri="{9D8B030D-6E8A-4147-A177-3AD203B41FA5}">
                      <a16:colId xmlns:a16="http://schemas.microsoft.com/office/drawing/2014/main" val="720586665"/>
                    </a:ext>
                  </a:extLst>
                </a:gridCol>
                <a:gridCol w="84423">
                  <a:extLst>
                    <a:ext uri="{9D8B030D-6E8A-4147-A177-3AD203B41FA5}">
                      <a16:colId xmlns:a16="http://schemas.microsoft.com/office/drawing/2014/main" val="2751310161"/>
                    </a:ext>
                  </a:extLst>
                </a:gridCol>
                <a:gridCol w="84423">
                  <a:extLst>
                    <a:ext uri="{9D8B030D-6E8A-4147-A177-3AD203B41FA5}">
                      <a16:colId xmlns:a16="http://schemas.microsoft.com/office/drawing/2014/main" val="1434397010"/>
                    </a:ext>
                  </a:extLst>
                </a:gridCol>
                <a:gridCol w="84423">
                  <a:extLst>
                    <a:ext uri="{9D8B030D-6E8A-4147-A177-3AD203B41FA5}">
                      <a16:colId xmlns:a16="http://schemas.microsoft.com/office/drawing/2014/main" val="468336087"/>
                    </a:ext>
                  </a:extLst>
                </a:gridCol>
                <a:gridCol w="84423">
                  <a:extLst>
                    <a:ext uri="{9D8B030D-6E8A-4147-A177-3AD203B41FA5}">
                      <a16:colId xmlns:a16="http://schemas.microsoft.com/office/drawing/2014/main" val="651114822"/>
                    </a:ext>
                  </a:extLst>
                </a:gridCol>
                <a:gridCol w="84423">
                  <a:extLst>
                    <a:ext uri="{9D8B030D-6E8A-4147-A177-3AD203B41FA5}">
                      <a16:colId xmlns:a16="http://schemas.microsoft.com/office/drawing/2014/main" val="383093745"/>
                    </a:ext>
                  </a:extLst>
                </a:gridCol>
                <a:gridCol w="84423">
                  <a:extLst>
                    <a:ext uri="{9D8B030D-6E8A-4147-A177-3AD203B41FA5}">
                      <a16:colId xmlns:a16="http://schemas.microsoft.com/office/drawing/2014/main" val="994340311"/>
                    </a:ext>
                  </a:extLst>
                </a:gridCol>
                <a:gridCol w="84423">
                  <a:extLst>
                    <a:ext uri="{9D8B030D-6E8A-4147-A177-3AD203B41FA5}">
                      <a16:colId xmlns:a16="http://schemas.microsoft.com/office/drawing/2014/main" val="2540422981"/>
                    </a:ext>
                  </a:extLst>
                </a:gridCol>
                <a:gridCol w="84423">
                  <a:extLst>
                    <a:ext uri="{9D8B030D-6E8A-4147-A177-3AD203B41FA5}">
                      <a16:colId xmlns:a16="http://schemas.microsoft.com/office/drawing/2014/main" val="2266538329"/>
                    </a:ext>
                  </a:extLst>
                </a:gridCol>
                <a:gridCol w="84423">
                  <a:extLst>
                    <a:ext uri="{9D8B030D-6E8A-4147-A177-3AD203B41FA5}">
                      <a16:colId xmlns:a16="http://schemas.microsoft.com/office/drawing/2014/main" val="4028728975"/>
                    </a:ext>
                  </a:extLst>
                </a:gridCol>
                <a:gridCol w="84423">
                  <a:extLst>
                    <a:ext uri="{9D8B030D-6E8A-4147-A177-3AD203B41FA5}">
                      <a16:colId xmlns:a16="http://schemas.microsoft.com/office/drawing/2014/main" val="1730360769"/>
                    </a:ext>
                  </a:extLst>
                </a:gridCol>
                <a:gridCol w="84423">
                  <a:extLst>
                    <a:ext uri="{9D8B030D-6E8A-4147-A177-3AD203B41FA5}">
                      <a16:colId xmlns:a16="http://schemas.microsoft.com/office/drawing/2014/main" val="2477348692"/>
                    </a:ext>
                  </a:extLst>
                </a:gridCol>
                <a:gridCol w="84423">
                  <a:extLst>
                    <a:ext uri="{9D8B030D-6E8A-4147-A177-3AD203B41FA5}">
                      <a16:colId xmlns:a16="http://schemas.microsoft.com/office/drawing/2014/main" val="3402356276"/>
                    </a:ext>
                  </a:extLst>
                </a:gridCol>
                <a:gridCol w="84423">
                  <a:extLst>
                    <a:ext uri="{9D8B030D-6E8A-4147-A177-3AD203B41FA5}">
                      <a16:colId xmlns:a16="http://schemas.microsoft.com/office/drawing/2014/main" val="3406349108"/>
                    </a:ext>
                  </a:extLst>
                </a:gridCol>
                <a:gridCol w="84423">
                  <a:extLst>
                    <a:ext uri="{9D8B030D-6E8A-4147-A177-3AD203B41FA5}">
                      <a16:colId xmlns:a16="http://schemas.microsoft.com/office/drawing/2014/main" val="678247022"/>
                    </a:ext>
                  </a:extLst>
                </a:gridCol>
                <a:gridCol w="84423">
                  <a:extLst>
                    <a:ext uri="{9D8B030D-6E8A-4147-A177-3AD203B41FA5}">
                      <a16:colId xmlns:a16="http://schemas.microsoft.com/office/drawing/2014/main" val="3589364537"/>
                    </a:ext>
                  </a:extLst>
                </a:gridCol>
                <a:gridCol w="84423">
                  <a:extLst>
                    <a:ext uri="{9D8B030D-6E8A-4147-A177-3AD203B41FA5}">
                      <a16:colId xmlns:a16="http://schemas.microsoft.com/office/drawing/2014/main" val="2253445493"/>
                    </a:ext>
                  </a:extLst>
                </a:gridCol>
                <a:gridCol w="84423">
                  <a:extLst>
                    <a:ext uri="{9D8B030D-6E8A-4147-A177-3AD203B41FA5}">
                      <a16:colId xmlns:a16="http://schemas.microsoft.com/office/drawing/2014/main" val="4830961"/>
                    </a:ext>
                  </a:extLst>
                </a:gridCol>
                <a:gridCol w="84423">
                  <a:extLst>
                    <a:ext uri="{9D8B030D-6E8A-4147-A177-3AD203B41FA5}">
                      <a16:colId xmlns:a16="http://schemas.microsoft.com/office/drawing/2014/main" val="3654299567"/>
                    </a:ext>
                  </a:extLst>
                </a:gridCol>
                <a:gridCol w="84423">
                  <a:extLst>
                    <a:ext uri="{9D8B030D-6E8A-4147-A177-3AD203B41FA5}">
                      <a16:colId xmlns:a16="http://schemas.microsoft.com/office/drawing/2014/main" val="3318819298"/>
                    </a:ext>
                  </a:extLst>
                </a:gridCol>
                <a:gridCol w="84423">
                  <a:extLst>
                    <a:ext uri="{9D8B030D-6E8A-4147-A177-3AD203B41FA5}">
                      <a16:colId xmlns:a16="http://schemas.microsoft.com/office/drawing/2014/main" val="2830083208"/>
                    </a:ext>
                  </a:extLst>
                </a:gridCol>
                <a:gridCol w="84423">
                  <a:extLst>
                    <a:ext uri="{9D8B030D-6E8A-4147-A177-3AD203B41FA5}">
                      <a16:colId xmlns:a16="http://schemas.microsoft.com/office/drawing/2014/main" val="2475707850"/>
                    </a:ext>
                  </a:extLst>
                </a:gridCol>
                <a:gridCol w="84423">
                  <a:extLst>
                    <a:ext uri="{9D8B030D-6E8A-4147-A177-3AD203B41FA5}">
                      <a16:colId xmlns:a16="http://schemas.microsoft.com/office/drawing/2014/main" val="546473909"/>
                    </a:ext>
                  </a:extLst>
                </a:gridCol>
                <a:gridCol w="84423">
                  <a:extLst>
                    <a:ext uri="{9D8B030D-6E8A-4147-A177-3AD203B41FA5}">
                      <a16:colId xmlns:a16="http://schemas.microsoft.com/office/drawing/2014/main" val="1882972867"/>
                    </a:ext>
                  </a:extLst>
                </a:gridCol>
                <a:gridCol w="84423">
                  <a:extLst>
                    <a:ext uri="{9D8B030D-6E8A-4147-A177-3AD203B41FA5}">
                      <a16:colId xmlns:a16="http://schemas.microsoft.com/office/drawing/2014/main" val="3038783474"/>
                    </a:ext>
                  </a:extLst>
                </a:gridCol>
                <a:gridCol w="84423">
                  <a:extLst>
                    <a:ext uri="{9D8B030D-6E8A-4147-A177-3AD203B41FA5}">
                      <a16:colId xmlns:a16="http://schemas.microsoft.com/office/drawing/2014/main" val="766599451"/>
                    </a:ext>
                  </a:extLst>
                </a:gridCol>
                <a:gridCol w="84423">
                  <a:extLst>
                    <a:ext uri="{9D8B030D-6E8A-4147-A177-3AD203B41FA5}">
                      <a16:colId xmlns:a16="http://schemas.microsoft.com/office/drawing/2014/main" val="4205070968"/>
                    </a:ext>
                  </a:extLst>
                </a:gridCol>
                <a:gridCol w="84423">
                  <a:extLst>
                    <a:ext uri="{9D8B030D-6E8A-4147-A177-3AD203B41FA5}">
                      <a16:colId xmlns:a16="http://schemas.microsoft.com/office/drawing/2014/main" val="3587634399"/>
                    </a:ext>
                  </a:extLst>
                </a:gridCol>
                <a:gridCol w="84423">
                  <a:extLst>
                    <a:ext uri="{9D8B030D-6E8A-4147-A177-3AD203B41FA5}">
                      <a16:colId xmlns:a16="http://schemas.microsoft.com/office/drawing/2014/main" val="1146287871"/>
                    </a:ext>
                  </a:extLst>
                </a:gridCol>
                <a:gridCol w="84423">
                  <a:extLst>
                    <a:ext uri="{9D8B030D-6E8A-4147-A177-3AD203B41FA5}">
                      <a16:colId xmlns:a16="http://schemas.microsoft.com/office/drawing/2014/main" val="850248992"/>
                    </a:ext>
                  </a:extLst>
                </a:gridCol>
                <a:gridCol w="84423">
                  <a:extLst>
                    <a:ext uri="{9D8B030D-6E8A-4147-A177-3AD203B41FA5}">
                      <a16:colId xmlns:a16="http://schemas.microsoft.com/office/drawing/2014/main" val="974341797"/>
                    </a:ext>
                  </a:extLst>
                </a:gridCol>
                <a:gridCol w="92191">
                  <a:extLst>
                    <a:ext uri="{9D8B030D-6E8A-4147-A177-3AD203B41FA5}">
                      <a16:colId xmlns:a16="http://schemas.microsoft.com/office/drawing/2014/main" val="58778625"/>
                    </a:ext>
                  </a:extLst>
                </a:gridCol>
                <a:gridCol w="76655">
                  <a:extLst>
                    <a:ext uri="{9D8B030D-6E8A-4147-A177-3AD203B41FA5}">
                      <a16:colId xmlns:a16="http://schemas.microsoft.com/office/drawing/2014/main" val="1331742124"/>
                    </a:ext>
                  </a:extLst>
                </a:gridCol>
                <a:gridCol w="84423">
                  <a:extLst>
                    <a:ext uri="{9D8B030D-6E8A-4147-A177-3AD203B41FA5}">
                      <a16:colId xmlns:a16="http://schemas.microsoft.com/office/drawing/2014/main" val="1481208091"/>
                    </a:ext>
                  </a:extLst>
                </a:gridCol>
              </a:tblGrid>
              <a:tr h="132198">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endParaRPr lang="ja-JP" altLang="en-US" sz="500" b="0" i="0" u="none" strike="noStrike">
                        <a:effectLst/>
                        <a:latin typeface="ＭＳ Ｐゴシック" panose="020B0600070205080204" pitchFamily="50" charset="-128"/>
                        <a:ea typeface="ＭＳ Ｐゴシック" panose="020B0600070205080204" pitchFamily="50" charset="-128"/>
                      </a:endParaRPr>
                    </a:p>
                  </a:txBody>
                  <a:tcPr marL="0" marR="0" marT="0"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75366549"/>
                  </a:ext>
                </a:extLst>
              </a:tr>
              <a:tr h="106145">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932605670"/>
                  </a:ext>
                </a:extLst>
              </a:tr>
              <a:tr h="164787">
                <a:tc gridSpan="77">
                  <a:txBody>
                    <a:bodyPr/>
                    <a:lstStyle/>
                    <a:p>
                      <a:pPr algn="ctr" fontAlgn="ctr"/>
                      <a:r>
                        <a:rPr lang="zh-TW" altLang="en-US" sz="1100" b="1" i="0" u="none" strike="noStrike" dirty="0">
                          <a:solidFill>
                            <a:srgbClr val="000000"/>
                          </a:solidFill>
                          <a:effectLst/>
                          <a:latin typeface="ＭＳ Ｐ明朝" panose="02020600040205080304" pitchFamily="18" charset="-128"/>
                          <a:ea typeface="ＭＳ Ｐ明朝" panose="02020600040205080304" pitchFamily="18" charset="-128"/>
                        </a:rPr>
                        <a:t>移動支援事業明細書</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578839605"/>
                  </a:ext>
                </a:extLst>
              </a:tr>
              <a:tr h="108165">
                <a:tc rowSpan="2" gridSpan="77">
                  <a:txBody>
                    <a:bodyPr/>
                    <a:lstStyle/>
                    <a:p>
                      <a:pPr algn="ctr" fontAlgn="ctr"/>
                      <a:r>
                        <a:rPr lang="ja-JP" altLang="en-US" sz="5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903481238"/>
                  </a:ext>
                </a:extLst>
              </a:tr>
              <a:tr h="108165">
                <a:tc gridSpan="77"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4242173053"/>
                  </a:ext>
                </a:extLst>
              </a:tr>
              <a:tr h="106145">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693651441"/>
                  </a:ext>
                </a:extLst>
              </a:tr>
              <a:tr h="144218">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11">
                  <a:txBody>
                    <a:bodyPr/>
                    <a:lstStyle/>
                    <a:p>
                      <a:pPr algn="ctr"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市町村番号</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altLang="ja-JP" sz="600" b="0" i="0" u="none" strike="noStrike">
                          <a:solidFill>
                            <a:srgbClr val="000000"/>
                          </a:solidFill>
                          <a:effectLst/>
                          <a:latin typeface="ＭＳ Ｐ明朝" panose="02020600040205080304" pitchFamily="18" charset="-128"/>
                          <a:ea typeface="ＭＳ Ｐ明朝" panose="02020600040205080304" pitchFamily="18"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altLang="ja-JP" sz="600" b="0" i="0" u="none" strike="noStrike">
                          <a:solidFill>
                            <a:srgbClr val="000000"/>
                          </a:solidFill>
                          <a:effectLst/>
                          <a:latin typeface="ＭＳ Ｐ明朝" panose="02020600040205080304" pitchFamily="18" charset="-128"/>
                          <a:ea typeface="ＭＳ Ｐ明朝" panose="02020600040205080304" pitchFamily="18"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altLang="ja-JP" sz="600" b="0" i="0" u="none" strike="noStrike">
                          <a:solidFill>
                            <a:srgbClr val="000000"/>
                          </a:solidFill>
                          <a:effectLst/>
                          <a:latin typeface="ＭＳ Ｐ明朝" panose="02020600040205080304" pitchFamily="18" charset="-128"/>
                          <a:ea typeface="ＭＳ Ｐ明朝" panose="02020600040205080304" pitchFamily="18"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altLang="ja-JP" sz="600" b="0" i="0" u="none" strike="noStrike">
                          <a:solidFill>
                            <a:srgbClr val="000000"/>
                          </a:solidFill>
                          <a:effectLst/>
                          <a:latin typeface="ＭＳ Ｐ明朝" panose="02020600040205080304" pitchFamily="18" charset="-128"/>
                          <a:ea typeface="ＭＳ Ｐ明朝" panose="02020600040205080304" pitchFamily="18"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altLang="ja-JP" sz="600" b="0" i="0" u="none" strike="noStrike">
                          <a:solidFill>
                            <a:srgbClr val="000000"/>
                          </a:solidFill>
                          <a:effectLst/>
                          <a:latin typeface="ＭＳ Ｐ明朝" panose="02020600040205080304" pitchFamily="18" charset="-128"/>
                          <a:ea typeface="ＭＳ Ｐ明朝" panose="02020600040205080304" pitchFamily="18" charset="-128"/>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altLang="ja-JP" sz="600" b="0" i="0" u="none" strike="noStrike">
                          <a:solidFill>
                            <a:srgbClr val="000000"/>
                          </a:solidFill>
                          <a:effectLst/>
                          <a:latin typeface="ＭＳ Ｐ明朝" panose="02020600040205080304" pitchFamily="18" charset="-128"/>
                          <a:ea typeface="ＭＳ Ｐ明朝" panose="02020600040205080304" pitchFamily="18" charset="-128"/>
                        </a:rPr>
                        <a:t>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5">
                  <a:txBody>
                    <a:bodyPr/>
                    <a:lstStyle/>
                    <a:p>
                      <a:pPr algn="ctr" fontAlgn="ctr"/>
                      <a:r>
                        <a:rPr lang="ja-JP" altLang="en-US" sz="800" b="0" i="0" u="none" strike="noStrike" dirty="0">
                          <a:solidFill>
                            <a:srgbClr val="000000"/>
                          </a:solidFill>
                          <a:effectLst/>
                          <a:latin typeface="ＭＳ Ｐ明朝" panose="02020600040205080304" pitchFamily="18" charset="-128"/>
                          <a:ea typeface="ＭＳ Ｐ明朝" panose="02020600040205080304" pitchFamily="18" charset="-128"/>
                        </a:rPr>
                        <a:t>令和</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altLang="ja-JP" sz="800" b="1" i="0" u="none" strike="noStrike" dirty="0">
                          <a:solidFill>
                            <a:srgbClr val="0000FF"/>
                          </a:solidFill>
                          <a:effectLst/>
                          <a:latin typeface="ＭＳ Ｐ明朝" panose="02020600040205080304" pitchFamily="18" charset="-128"/>
                          <a:ea typeface="ＭＳ Ｐ明朝" panose="02020600040205080304" pitchFamily="18"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altLang="ja-JP" sz="900" b="1" i="0" u="none" strike="noStrike" dirty="0">
                          <a:solidFill>
                            <a:srgbClr val="0000FF"/>
                          </a:solidFill>
                          <a:effectLst/>
                          <a:latin typeface="ＭＳ Ｐ明朝" panose="02020600040205080304" pitchFamily="18" charset="-128"/>
                          <a:ea typeface="ＭＳ Ｐ明朝" panose="02020600040205080304" pitchFamily="18"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800" b="0" i="0" u="none" strike="noStrike" dirty="0">
                          <a:solidFill>
                            <a:srgbClr val="000000"/>
                          </a:solidFill>
                          <a:effectLst/>
                          <a:latin typeface="ＭＳ Ｐ明朝" panose="02020600040205080304" pitchFamily="18" charset="-128"/>
                          <a:ea typeface="ＭＳ Ｐ明朝" panose="02020600040205080304" pitchFamily="18" charset="-128"/>
                        </a:rPr>
                        <a:t>年</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altLang="ja-JP" sz="800" b="1" i="0" u="none" strike="noStrike" dirty="0">
                          <a:solidFill>
                            <a:srgbClr val="0000FF"/>
                          </a:solidFill>
                          <a:effectLst/>
                          <a:latin typeface="ＭＳ Ｐ明朝" panose="02020600040205080304" pitchFamily="18" charset="-128"/>
                          <a:ea typeface="ＭＳ Ｐ明朝" panose="02020600040205080304" pitchFamily="18"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altLang="ja-JP" sz="800" b="1" i="0" u="none" strike="noStrike" dirty="0">
                          <a:solidFill>
                            <a:srgbClr val="0000FF"/>
                          </a:solidFill>
                          <a:effectLst/>
                          <a:latin typeface="ＭＳ Ｐ明朝" panose="02020600040205080304" pitchFamily="18" charset="-128"/>
                          <a:ea typeface="ＭＳ Ｐ明朝" panose="02020600040205080304" pitchFamily="18"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800" b="0" i="0" u="none" strike="noStrike" dirty="0">
                          <a:solidFill>
                            <a:srgbClr val="000000"/>
                          </a:solidFill>
                          <a:effectLst/>
                          <a:latin typeface="ＭＳ Ｐ明朝" panose="02020600040205080304" pitchFamily="18" charset="-128"/>
                          <a:ea typeface="ＭＳ Ｐ明朝" panose="02020600040205080304" pitchFamily="18" charset="-128"/>
                        </a:rPr>
                        <a:t>月分</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997283566"/>
                  </a:ext>
                </a:extLst>
              </a:tr>
              <a:tr h="144218">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11">
                  <a:txBody>
                    <a:bodyPr/>
                    <a:lstStyle/>
                    <a:p>
                      <a:pPr algn="ctr" fontAlgn="ctr"/>
                      <a:r>
                        <a:rPr lang="zh-CN" altLang="en-US" sz="500" b="0" i="0" u="none" strike="noStrike" dirty="0">
                          <a:solidFill>
                            <a:srgbClr val="000000"/>
                          </a:solidFill>
                          <a:effectLst/>
                          <a:latin typeface="ＭＳ Ｐ明朝" panose="02020600040205080304" pitchFamily="18" charset="-128"/>
                          <a:ea typeface="ＭＳ Ｐ明朝" panose="02020600040205080304" pitchFamily="18" charset="-128"/>
                        </a:rPr>
                        <a:t>助成自治体番号</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altLang="ja-JP" sz="600" b="0" i="0" u="none" strike="noStrike">
                          <a:solidFill>
                            <a:srgbClr val="000000"/>
                          </a:solidFill>
                          <a:effectLst/>
                          <a:latin typeface="ＭＳ Ｐ明朝" panose="02020600040205080304" pitchFamily="18" charset="-128"/>
                          <a:ea typeface="ＭＳ Ｐ明朝" panose="02020600040205080304" pitchFamily="18"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altLang="ja-JP" sz="600" b="0" i="0" u="none" strike="noStrike">
                          <a:solidFill>
                            <a:srgbClr val="000000"/>
                          </a:solidFill>
                          <a:effectLst/>
                          <a:latin typeface="ＭＳ Ｐ明朝" panose="02020600040205080304" pitchFamily="18" charset="-128"/>
                          <a:ea typeface="ＭＳ Ｐ明朝" panose="02020600040205080304" pitchFamily="18"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altLang="ja-JP" sz="600" b="0" i="0" u="none" strike="noStrike">
                          <a:solidFill>
                            <a:srgbClr val="000000"/>
                          </a:solidFill>
                          <a:effectLst/>
                          <a:latin typeface="ＭＳ Ｐ明朝" panose="02020600040205080304" pitchFamily="18" charset="-128"/>
                          <a:ea typeface="ＭＳ Ｐ明朝" panose="02020600040205080304" pitchFamily="18"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altLang="ja-JP" sz="600" b="0" i="0" u="none" strike="noStrike">
                          <a:solidFill>
                            <a:srgbClr val="000000"/>
                          </a:solidFill>
                          <a:effectLst/>
                          <a:latin typeface="ＭＳ Ｐ明朝" panose="02020600040205080304" pitchFamily="18" charset="-128"/>
                          <a:ea typeface="ＭＳ Ｐ明朝" panose="02020600040205080304" pitchFamily="18"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altLang="ja-JP" sz="600" b="0" i="0" u="none" strike="noStrike">
                          <a:solidFill>
                            <a:srgbClr val="000000"/>
                          </a:solidFill>
                          <a:effectLst/>
                          <a:latin typeface="ＭＳ Ｐ明朝" panose="02020600040205080304" pitchFamily="18" charset="-128"/>
                          <a:ea typeface="ＭＳ Ｐ明朝" panose="02020600040205080304" pitchFamily="18" charset="-128"/>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altLang="ja-JP" sz="600" b="0" i="0" u="none" strike="noStrike">
                          <a:solidFill>
                            <a:srgbClr val="000000"/>
                          </a:solidFill>
                          <a:effectLst/>
                          <a:latin typeface="ＭＳ Ｐ明朝" panose="02020600040205080304" pitchFamily="18" charset="-128"/>
                          <a:ea typeface="ＭＳ Ｐ明朝" panose="02020600040205080304" pitchFamily="18" charset="-128"/>
                        </a:rPr>
                        <a:t>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001942999"/>
                  </a:ext>
                </a:extLst>
              </a:tr>
              <a:tr h="144218">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gridSpan="11">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rowSpan="8"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請求事業者</a:t>
                      </a:r>
                    </a:p>
                  </a:txBody>
                  <a:tcPr marL="0" marR="0" marT="0" marB="0" vert="eaVert"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8" hMerge="1">
                  <a:txBody>
                    <a:bodyPr/>
                    <a:lstStyle/>
                    <a:p>
                      <a:endParaRPr kumimoji="1" lang="ja-JP" altLang="en-US"/>
                    </a:p>
                  </a:txBody>
                  <a:tcPr/>
                </a:tc>
                <a:tc rowSpan="2" gridSpan="9">
                  <a:txBody>
                    <a:bodyPr/>
                    <a:lstStyle/>
                    <a:p>
                      <a:pPr algn="l" fontAlgn="ctr"/>
                      <a:r>
                        <a:rPr lang="ja-JP" altLang="en-US" sz="800" b="0" i="0" u="none" strike="noStrike" dirty="0">
                          <a:solidFill>
                            <a:srgbClr val="000000"/>
                          </a:solidFill>
                          <a:effectLst/>
                          <a:latin typeface="ＭＳ Ｐ明朝" panose="02020600040205080304" pitchFamily="18" charset="-128"/>
                          <a:ea typeface="ＭＳ Ｐ明朝" panose="02020600040205080304" pitchFamily="18" charset="-128"/>
                        </a:rPr>
                        <a:t>指定事業所番号</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3">
                  <a:txBody>
                    <a:bodyPr/>
                    <a:lstStyle/>
                    <a:p>
                      <a:pPr algn="ctr" fontAlgn="ctr"/>
                      <a:r>
                        <a:rPr lang="en-US" altLang="ja-JP" sz="1000" b="1" i="0" u="none" strike="noStrike" dirty="0">
                          <a:solidFill>
                            <a:srgbClr val="0000FF"/>
                          </a:solidFill>
                          <a:effectLst/>
                          <a:latin typeface="ＭＳ Ｐ明朝" panose="02020600040205080304" pitchFamily="18" charset="-128"/>
                          <a:ea typeface="ＭＳ Ｐ明朝" panose="02020600040205080304" pitchFamily="18"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hMerge="1">
                  <a:txBody>
                    <a:bodyPr/>
                    <a:lstStyle/>
                    <a:p>
                      <a:endParaRPr kumimoji="1" lang="ja-JP" altLang="en-US"/>
                    </a:p>
                  </a:txBody>
                  <a:tcPr/>
                </a:tc>
                <a:tc rowSpan="2" gridSpan="3">
                  <a:txBody>
                    <a:bodyPr/>
                    <a:lstStyle/>
                    <a:p>
                      <a:pPr algn="ctr" fontAlgn="ctr"/>
                      <a:r>
                        <a:rPr lang="en-US" altLang="ja-JP" sz="1000" b="1" i="0" u="none" strike="noStrike" dirty="0">
                          <a:solidFill>
                            <a:srgbClr val="0000FF"/>
                          </a:solidFill>
                          <a:effectLst/>
                          <a:latin typeface="ＭＳ Ｐ明朝" panose="02020600040205080304" pitchFamily="18" charset="-128"/>
                          <a:ea typeface="ＭＳ Ｐ明朝" panose="02020600040205080304" pitchFamily="18"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hMerge="1">
                  <a:txBody>
                    <a:bodyPr/>
                    <a:lstStyle/>
                    <a:p>
                      <a:endParaRPr kumimoji="1" lang="ja-JP" altLang="en-US"/>
                    </a:p>
                  </a:txBody>
                  <a:tcPr/>
                </a:tc>
                <a:tc rowSpan="2" gridSpan="3">
                  <a:txBody>
                    <a:bodyPr/>
                    <a:lstStyle/>
                    <a:p>
                      <a:pPr algn="ctr" fontAlgn="ctr"/>
                      <a:r>
                        <a:rPr lang="en-US" altLang="ja-JP" sz="1000" b="1" i="0" u="none" strike="noStrike">
                          <a:solidFill>
                            <a:srgbClr val="0000FF"/>
                          </a:solidFill>
                          <a:effectLst/>
                          <a:latin typeface="ＭＳ Ｐ明朝" panose="02020600040205080304" pitchFamily="18" charset="-128"/>
                          <a:ea typeface="ＭＳ Ｐ明朝" panose="02020600040205080304" pitchFamily="18"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hMerge="1">
                  <a:txBody>
                    <a:bodyPr/>
                    <a:lstStyle/>
                    <a:p>
                      <a:endParaRPr kumimoji="1" lang="ja-JP" altLang="en-US"/>
                    </a:p>
                  </a:txBody>
                  <a:tcPr/>
                </a:tc>
                <a:tc rowSpan="2" gridSpan="3">
                  <a:txBody>
                    <a:bodyPr/>
                    <a:lstStyle/>
                    <a:p>
                      <a:pPr algn="ctr" fontAlgn="ctr"/>
                      <a:r>
                        <a:rPr lang="en-US" altLang="ja-JP" sz="1000" b="1" i="0" u="none" strike="noStrike" dirty="0">
                          <a:solidFill>
                            <a:srgbClr val="0000FF"/>
                          </a:solidFill>
                          <a:effectLst/>
                          <a:latin typeface="ＭＳ Ｐ明朝" panose="02020600040205080304" pitchFamily="18" charset="-128"/>
                          <a:ea typeface="ＭＳ Ｐ明朝" panose="02020600040205080304" pitchFamily="18"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hMerge="1">
                  <a:txBody>
                    <a:bodyPr/>
                    <a:lstStyle/>
                    <a:p>
                      <a:endParaRPr kumimoji="1" lang="ja-JP" altLang="en-US"/>
                    </a:p>
                  </a:txBody>
                  <a:tcPr/>
                </a:tc>
                <a:tc rowSpan="2" gridSpan="3">
                  <a:txBody>
                    <a:bodyPr/>
                    <a:lstStyle/>
                    <a:p>
                      <a:pPr algn="ctr" fontAlgn="ctr"/>
                      <a:r>
                        <a:rPr lang="en-US" altLang="ja-JP" sz="1000" b="1" i="0" u="none" strike="noStrike">
                          <a:solidFill>
                            <a:srgbClr val="0000FF"/>
                          </a:solidFill>
                          <a:effectLst/>
                          <a:latin typeface="ＭＳ Ｐ明朝" panose="02020600040205080304" pitchFamily="18" charset="-128"/>
                          <a:ea typeface="ＭＳ Ｐ明朝" panose="02020600040205080304" pitchFamily="18" charset="-128"/>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hMerge="1">
                  <a:txBody>
                    <a:bodyPr/>
                    <a:lstStyle/>
                    <a:p>
                      <a:endParaRPr kumimoji="1" lang="ja-JP" altLang="en-US"/>
                    </a:p>
                  </a:txBody>
                  <a:tcPr/>
                </a:tc>
                <a:tc rowSpan="2" gridSpan="3">
                  <a:txBody>
                    <a:bodyPr/>
                    <a:lstStyle/>
                    <a:p>
                      <a:pPr algn="ctr" fontAlgn="ctr"/>
                      <a:r>
                        <a:rPr lang="en-US" altLang="ja-JP" sz="1000" b="1" i="0" u="none" strike="noStrike" dirty="0">
                          <a:solidFill>
                            <a:srgbClr val="0000FF"/>
                          </a:solidFill>
                          <a:effectLst/>
                          <a:latin typeface="ＭＳ Ｐ明朝" panose="02020600040205080304" pitchFamily="18" charset="-128"/>
                          <a:ea typeface="ＭＳ Ｐ明朝" panose="02020600040205080304" pitchFamily="18"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hMerge="1">
                  <a:txBody>
                    <a:bodyPr/>
                    <a:lstStyle/>
                    <a:p>
                      <a:endParaRPr kumimoji="1" lang="ja-JP" altLang="en-US"/>
                    </a:p>
                  </a:txBody>
                  <a:tcPr/>
                </a:tc>
                <a:tc rowSpan="2" gridSpan="3">
                  <a:txBody>
                    <a:bodyPr/>
                    <a:lstStyle/>
                    <a:p>
                      <a:pPr algn="ctr" fontAlgn="ctr"/>
                      <a:r>
                        <a:rPr lang="en-US" altLang="ja-JP" sz="1000" b="1" i="0" u="none" strike="noStrike" dirty="0">
                          <a:solidFill>
                            <a:srgbClr val="0000FF"/>
                          </a:solidFill>
                          <a:effectLst/>
                          <a:latin typeface="ＭＳ Ｐ明朝" panose="02020600040205080304" pitchFamily="18" charset="-128"/>
                          <a:ea typeface="ＭＳ Ｐ明朝" panose="02020600040205080304" pitchFamily="18"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hMerge="1">
                  <a:txBody>
                    <a:bodyPr/>
                    <a:lstStyle/>
                    <a:p>
                      <a:endParaRPr kumimoji="1" lang="ja-JP" altLang="en-US"/>
                    </a:p>
                  </a:txBody>
                  <a:tcPr/>
                </a:tc>
                <a:tc rowSpan="2" gridSpan="3">
                  <a:txBody>
                    <a:bodyPr/>
                    <a:lstStyle/>
                    <a:p>
                      <a:pPr algn="ctr" fontAlgn="ctr"/>
                      <a:r>
                        <a:rPr lang="en-US" altLang="ja-JP" sz="1000" b="1" i="0" u="none" strike="noStrike" dirty="0">
                          <a:solidFill>
                            <a:srgbClr val="0000FF"/>
                          </a:solidFill>
                          <a:effectLst/>
                          <a:latin typeface="ＭＳ Ｐ明朝" panose="02020600040205080304" pitchFamily="18" charset="-128"/>
                          <a:ea typeface="ＭＳ Ｐ明朝" panose="02020600040205080304" pitchFamily="18"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hMerge="1">
                  <a:txBody>
                    <a:bodyPr/>
                    <a:lstStyle/>
                    <a:p>
                      <a:endParaRPr kumimoji="1" lang="ja-JP" altLang="en-US"/>
                    </a:p>
                  </a:txBody>
                  <a:tcPr/>
                </a:tc>
                <a:tc rowSpan="2" gridSpan="3">
                  <a:txBody>
                    <a:bodyPr/>
                    <a:lstStyle/>
                    <a:p>
                      <a:pPr algn="ctr" fontAlgn="ctr"/>
                      <a:r>
                        <a:rPr lang="en-US" altLang="ja-JP" sz="1000" b="1" i="0" u="none" strike="noStrike">
                          <a:solidFill>
                            <a:srgbClr val="0000FF"/>
                          </a:solidFill>
                          <a:effectLst/>
                          <a:latin typeface="ＭＳ Ｐ明朝" panose="02020600040205080304" pitchFamily="18" charset="-128"/>
                          <a:ea typeface="ＭＳ Ｐ明朝" panose="02020600040205080304" pitchFamily="18"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hMerge="1">
                  <a:txBody>
                    <a:bodyPr/>
                    <a:lstStyle/>
                    <a:p>
                      <a:endParaRPr kumimoji="1" lang="ja-JP" altLang="en-US"/>
                    </a:p>
                  </a:txBody>
                  <a:tcPr/>
                </a:tc>
                <a:tc rowSpan="2" gridSpan="3">
                  <a:txBody>
                    <a:bodyPr/>
                    <a:lstStyle/>
                    <a:p>
                      <a:pPr algn="ctr" fontAlgn="ctr"/>
                      <a:r>
                        <a:rPr lang="en-US" altLang="ja-JP" sz="1000" b="1" i="0" u="none" strike="noStrike" dirty="0">
                          <a:solidFill>
                            <a:srgbClr val="0000FF"/>
                          </a:solidFill>
                          <a:effectLst/>
                          <a:latin typeface="ＭＳ Ｐ明朝" panose="02020600040205080304" pitchFamily="18" charset="-128"/>
                          <a:ea typeface="ＭＳ Ｐ明朝" panose="02020600040205080304" pitchFamily="18" charset="-128"/>
                        </a:rPr>
                        <a:t>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h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635891892"/>
                  </a:ext>
                </a:extLst>
              </a:tr>
              <a:tr h="134604">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2" vMerge="1">
                  <a:txBody>
                    <a:bodyPr/>
                    <a:lstStyle/>
                    <a:p>
                      <a:endParaRPr kumimoji="1" lang="ja-JP" altLang="en-US"/>
                    </a:p>
                  </a:txBody>
                  <a:tcPr/>
                </a:tc>
                <a:tc hMerge="1" vMerge="1">
                  <a:txBody>
                    <a:bodyPr/>
                    <a:lstStyle/>
                    <a:p>
                      <a:endParaRPr kumimoji="1" lang="ja-JP" altLang="en-US"/>
                    </a:p>
                  </a:txBody>
                  <a:tcPr/>
                </a:tc>
                <a:tc gridSpan="9"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148162911"/>
                  </a:ext>
                </a:extLst>
              </a:tr>
              <a:tr h="134604">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rowSpan="2" gridSpan="13">
                  <a:txBody>
                    <a:bodyPr/>
                    <a:lstStyle/>
                    <a:p>
                      <a:pPr algn="dist" fontAlgn="ctr"/>
                      <a:r>
                        <a:rPr lang="zh-TW" altLang="en-US" sz="900" b="0" i="0" u="none" strike="noStrike" dirty="0">
                          <a:solidFill>
                            <a:srgbClr val="000000"/>
                          </a:solidFill>
                          <a:effectLst/>
                          <a:latin typeface="ＭＳ Ｐ明朝" panose="02020600040205080304" pitchFamily="18" charset="-128"/>
                          <a:ea typeface="ＭＳ Ｐ明朝" panose="02020600040205080304" pitchFamily="18" charset="-128"/>
                        </a:rPr>
                        <a:t>受給者証番号</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2">
                  <a:txBody>
                    <a:bodyPr/>
                    <a:lstStyle/>
                    <a:p>
                      <a:pPr algn="ctr" fontAlgn="ctr"/>
                      <a:r>
                        <a:rPr lang="en-US" altLang="ja-JP" sz="800" b="1" i="0" u="none" strike="noStrike" dirty="0">
                          <a:solidFill>
                            <a:srgbClr val="0000FF"/>
                          </a:solidFill>
                          <a:effectLst/>
                          <a:latin typeface="ＭＳ Ｐ明朝" panose="02020600040205080304" pitchFamily="18" charset="-128"/>
                          <a:ea typeface="ＭＳ Ｐ明朝" panose="02020600040205080304" pitchFamily="18"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gridSpan="2">
                  <a:txBody>
                    <a:bodyPr/>
                    <a:lstStyle/>
                    <a:p>
                      <a:pPr algn="ctr" fontAlgn="ctr"/>
                      <a:r>
                        <a:rPr lang="en-US" altLang="ja-JP" sz="800" b="1" i="0" u="none" strike="noStrike" dirty="0">
                          <a:solidFill>
                            <a:srgbClr val="0000FF"/>
                          </a:solidFill>
                          <a:effectLst/>
                          <a:latin typeface="ＭＳ Ｐ明朝" panose="02020600040205080304" pitchFamily="18" charset="-128"/>
                          <a:ea typeface="ＭＳ Ｐ明朝" panose="02020600040205080304" pitchFamily="18"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gridSpan="2">
                  <a:txBody>
                    <a:bodyPr/>
                    <a:lstStyle/>
                    <a:p>
                      <a:pPr algn="ctr" fontAlgn="ctr"/>
                      <a:r>
                        <a:rPr lang="en-US" altLang="ja-JP" sz="800" b="1" i="0" u="none" strike="noStrike" dirty="0">
                          <a:solidFill>
                            <a:srgbClr val="0000FF"/>
                          </a:solidFill>
                          <a:effectLst/>
                          <a:latin typeface="ＭＳ Ｐ明朝" panose="02020600040205080304" pitchFamily="18" charset="-128"/>
                          <a:ea typeface="ＭＳ Ｐ明朝" panose="02020600040205080304" pitchFamily="18"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gridSpan="2">
                  <a:txBody>
                    <a:bodyPr/>
                    <a:lstStyle/>
                    <a:p>
                      <a:pPr algn="ctr" fontAlgn="ctr"/>
                      <a:r>
                        <a:rPr lang="en-US" altLang="ja-JP" sz="800" b="1" i="0" u="none" strike="noStrike" dirty="0">
                          <a:solidFill>
                            <a:srgbClr val="0000FF"/>
                          </a:solidFill>
                          <a:effectLst/>
                          <a:latin typeface="ＭＳ Ｐ明朝" panose="02020600040205080304" pitchFamily="18" charset="-128"/>
                          <a:ea typeface="ＭＳ Ｐ明朝" panose="02020600040205080304" pitchFamily="18"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gridSpan="2">
                  <a:txBody>
                    <a:bodyPr/>
                    <a:lstStyle/>
                    <a:p>
                      <a:pPr algn="ctr" fontAlgn="ctr"/>
                      <a:r>
                        <a:rPr lang="en-US" altLang="ja-JP" sz="800" b="1" i="0" u="none" strike="noStrike" dirty="0">
                          <a:solidFill>
                            <a:srgbClr val="0000FF"/>
                          </a:solidFill>
                          <a:effectLst/>
                          <a:latin typeface="ＭＳ Ｐ明朝" panose="02020600040205080304" pitchFamily="18" charset="-128"/>
                          <a:ea typeface="ＭＳ Ｐ明朝" panose="02020600040205080304" pitchFamily="18" charset="-128"/>
                        </a:rPr>
                        <a:t>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2" vMerge="1">
                  <a:txBody>
                    <a:bodyPr/>
                    <a:lstStyle/>
                    <a:p>
                      <a:endParaRPr kumimoji="1" lang="ja-JP" altLang="en-US"/>
                    </a:p>
                  </a:txBody>
                  <a:tcPr/>
                </a:tc>
                <a:tc hMerge="1" vMerge="1">
                  <a:txBody>
                    <a:bodyPr/>
                    <a:lstStyle/>
                    <a:p>
                      <a:endParaRPr kumimoji="1" lang="ja-JP" altLang="en-US"/>
                    </a:p>
                  </a:txBody>
                  <a:tcPr/>
                </a:tc>
                <a:tc rowSpan="5" gridSpan="9">
                  <a:txBody>
                    <a:bodyPr/>
                    <a:lstStyle/>
                    <a:p>
                      <a:pPr algn="ctr" fontAlgn="ctr"/>
                      <a:r>
                        <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rPr>
                        <a:t>事業者及び</a:t>
                      </a:r>
                      <a:br>
                        <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rPr>
                      </a:br>
                      <a:r>
                        <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rPr>
                        <a:t>その事業所</a:t>
                      </a:r>
                      <a:br>
                        <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rPr>
                      </a:br>
                      <a:r>
                        <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rPr>
                        <a:t>の名称</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5" hMerge="1">
                  <a:txBody>
                    <a:bodyPr/>
                    <a:lstStyle/>
                    <a:p>
                      <a:endParaRPr kumimoji="1" lang="ja-JP" altLang="en-US"/>
                    </a:p>
                  </a:txBody>
                  <a:tcPr/>
                </a:tc>
                <a:tc rowSpan="5" hMerge="1">
                  <a:txBody>
                    <a:bodyPr/>
                    <a:lstStyle/>
                    <a:p>
                      <a:endParaRPr kumimoji="1" lang="ja-JP" altLang="en-US"/>
                    </a:p>
                  </a:txBody>
                  <a:tcPr/>
                </a:tc>
                <a:tc rowSpan="5" hMerge="1">
                  <a:txBody>
                    <a:bodyPr/>
                    <a:lstStyle/>
                    <a:p>
                      <a:endParaRPr kumimoji="1" lang="ja-JP" altLang="en-US"/>
                    </a:p>
                  </a:txBody>
                  <a:tcPr/>
                </a:tc>
                <a:tc rowSpan="5" hMerge="1">
                  <a:txBody>
                    <a:bodyPr/>
                    <a:lstStyle/>
                    <a:p>
                      <a:endParaRPr kumimoji="1" lang="ja-JP" altLang="en-US"/>
                    </a:p>
                  </a:txBody>
                  <a:tcPr/>
                </a:tc>
                <a:tc rowSpan="5" hMerge="1">
                  <a:txBody>
                    <a:bodyPr/>
                    <a:lstStyle/>
                    <a:p>
                      <a:endParaRPr kumimoji="1" lang="ja-JP" altLang="en-US"/>
                    </a:p>
                  </a:txBody>
                  <a:tcPr/>
                </a:tc>
                <a:tc rowSpan="5" hMerge="1">
                  <a:txBody>
                    <a:bodyPr/>
                    <a:lstStyle/>
                    <a:p>
                      <a:endParaRPr kumimoji="1" lang="ja-JP" altLang="en-US"/>
                    </a:p>
                  </a:txBody>
                  <a:tcPr/>
                </a:tc>
                <a:tc rowSpan="5" hMerge="1">
                  <a:txBody>
                    <a:bodyPr/>
                    <a:lstStyle/>
                    <a:p>
                      <a:endParaRPr kumimoji="1" lang="ja-JP" altLang="en-US"/>
                    </a:p>
                  </a:txBody>
                  <a:tcPr/>
                </a:tc>
                <a:tc rowSpan="5" hMerge="1">
                  <a:txBody>
                    <a:bodyPr/>
                    <a:lstStyle/>
                    <a:p>
                      <a:endParaRPr kumimoji="1" lang="ja-JP" altLang="en-US"/>
                    </a:p>
                  </a:txBody>
                  <a:tcPr/>
                </a:tc>
                <a:tc rowSpan="4" gridSpan="30">
                  <a:txBody>
                    <a:bodyPr/>
                    <a:lstStyle/>
                    <a:p>
                      <a:pPr algn="ctr" fontAlgn="ctr"/>
                      <a:r>
                        <a:rPr lang="en-US" altLang="ja-JP" sz="900" b="1" i="0" u="none" strike="noStrike" dirty="0">
                          <a:solidFill>
                            <a:srgbClr val="0000FF"/>
                          </a:solidFill>
                          <a:effectLst/>
                          <a:latin typeface="ＭＳ Ｐ明朝" panose="02020600040205080304" pitchFamily="18" charset="-128"/>
                          <a:ea typeface="ＭＳ Ｐ明朝" panose="02020600040205080304" pitchFamily="18" charset="-128"/>
                        </a:rPr>
                        <a:t>(</a:t>
                      </a:r>
                      <a:r>
                        <a:rPr lang="ja-JP" altLang="en-US" sz="900" b="1" i="0" u="none" strike="noStrike" dirty="0">
                          <a:solidFill>
                            <a:srgbClr val="0000FF"/>
                          </a:solidFill>
                          <a:effectLst/>
                          <a:latin typeface="ＭＳ Ｐ明朝" panose="02020600040205080304" pitchFamily="18" charset="-128"/>
                          <a:ea typeface="ＭＳ Ｐ明朝" panose="02020600040205080304" pitchFamily="18" charset="-128"/>
                        </a:rPr>
                        <a:t>株</a:t>
                      </a:r>
                      <a:r>
                        <a:rPr lang="en-US" altLang="ja-JP" sz="900" b="1" i="0" u="none" strike="noStrike" dirty="0">
                          <a:solidFill>
                            <a:srgbClr val="0000FF"/>
                          </a:solidFill>
                          <a:effectLst/>
                          <a:latin typeface="ＭＳ Ｐ明朝" panose="02020600040205080304" pitchFamily="18" charset="-128"/>
                          <a:ea typeface="ＭＳ Ｐ明朝" panose="02020600040205080304" pitchFamily="18" charset="-128"/>
                        </a:rPr>
                        <a:t>)</a:t>
                      </a:r>
                      <a:r>
                        <a:rPr lang="ja-JP" altLang="en-US" sz="900" b="1" i="0" u="none" strike="noStrike" dirty="0">
                          <a:solidFill>
                            <a:srgbClr val="0000FF"/>
                          </a:solidFill>
                          <a:effectLst/>
                          <a:latin typeface="ＭＳ Ｐ明朝" panose="02020600040205080304" pitchFamily="18" charset="-128"/>
                          <a:ea typeface="ＭＳ Ｐ明朝" panose="02020600040205080304" pitchFamily="18" charset="-128"/>
                        </a:rPr>
                        <a:t>品川ヘルパーステーション</a:t>
                      </a:r>
                      <a:br>
                        <a:rPr lang="ja-JP" altLang="en-US" sz="900" b="1" i="0" u="none" strike="noStrike" dirty="0">
                          <a:solidFill>
                            <a:srgbClr val="0000FF"/>
                          </a:solidFill>
                          <a:effectLst/>
                          <a:latin typeface="ＭＳ Ｐ明朝" panose="02020600040205080304" pitchFamily="18" charset="-128"/>
                          <a:ea typeface="ＭＳ Ｐ明朝" panose="02020600040205080304" pitchFamily="18" charset="-128"/>
                        </a:rPr>
                      </a:br>
                      <a:r>
                        <a:rPr lang="ja-JP" altLang="en-US" sz="900" b="1" i="0" u="none" strike="noStrike" dirty="0">
                          <a:solidFill>
                            <a:srgbClr val="0000FF"/>
                          </a:solidFill>
                          <a:effectLst/>
                          <a:latin typeface="ＭＳ Ｐ明朝" panose="02020600040205080304" pitchFamily="18" charset="-128"/>
                          <a:ea typeface="ＭＳ Ｐ明朝" panose="02020600040205080304" pitchFamily="18" charset="-128"/>
                        </a:rPr>
                        <a:t>○○○事業所</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186927316"/>
                  </a:ext>
                </a:extLst>
              </a:tr>
              <a:tr h="134604">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1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r>
                        <a:rPr lang="ja-JP" altLang="en-US" sz="8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2" vMerge="1">
                  <a:txBody>
                    <a:bodyPr/>
                    <a:lstStyle/>
                    <a:p>
                      <a:endParaRPr kumimoji="1" lang="ja-JP" altLang="en-US"/>
                    </a:p>
                  </a:txBody>
                  <a:tcPr/>
                </a:tc>
                <a:tc hMerge="1" vMerge="1">
                  <a:txBody>
                    <a:bodyPr/>
                    <a:lstStyle/>
                    <a:p>
                      <a:endParaRPr kumimoji="1" lang="ja-JP" altLang="en-US"/>
                    </a:p>
                  </a:txBody>
                  <a:tcPr/>
                </a:tc>
                <a:tc gridSpan="9"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0"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4126764732"/>
                  </a:ext>
                </a:extLst>
              </a:tr>
              <a:tr h="269204">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13">
                  <a:txBody>
                    <a:bodyPr/>
                    <a:lstStyle/>
                    <a:p>
                      <a:pPr algn="dist" fontAlgn="ctr"/>
                      <a:r>
                        <a:rPr lang="zh-TW" altLang="en-US" sz="900" b="0" i="0" u="none" strike="noStrike" dirty="0">
                          <a:solidFill>
                            <a:srgbClr val="000000"/>
                          </a:solidFill>
                          <a:effectLst/>
                          <a:latin typeface="ＭＳ Ｐ明朝" panose="02020600040205080304" pitchFamily="18" charset="-128"/>
                          <a:ea typeface="ＭＳ Ｐ明朝" panose="02020600040205080304" pitchFamily="18" charset="-128"/>
                        </a:rPr>
                        <a:t>支給決定障害者等</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gridSpan="20">
                  <a:txBody>
                    <a:bodyPr/>
                    <a:lstStyle/>
                    <a:p>
                      <a:pPr algn="ctr" fontAlgn="ctr"/>
                      <a:r>
                        <a:rPr lang="ja-JP" altLang="en-US" sz="1050" b="1" i="0" u="none" strike="noStrike" dirty="0">
                          <a:solidFill>
                            <a:srgbClr val="0000FF"/>
                          </a:solidFill>
                          <a:effectLst/>
                          <a:latin typeface="ＭＳ Ｐ明朝" panose="02020600040205080304" pitchFamily="18" charset="-128"/>
                          <a:ea typeface="ＭＳ Ｐ明朝" panose="02020600040205080304" pitchFamily="18" charset="-128"/>
                        </a:rPr>
                        <a:t>品川　父郎</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2" vMerge="1">
                  <a:txBody>
                    <a:bodyPr/>
                    <a:lstStyle/>
                    <a:p>
                      <a:endParaRPr kumimoji="1" lang="ja-JP" altLang="en-US"/>
                    </a:p>
                  </a:txBody>
                  <a:tcPr/>
                </a:tc>
                <a:tc hMerge="1" vMerge="1">
                  <a:txBody>
                    <a:bodyPr/>
                    <a:lstStyle/>
                    <a:p>
                      <a:endParaRPr kumimoji="1" lang="ja-JP" altLang="en-US"/>
                    </a:p>
                  </a:txBody>
                  <a:tcPr/>
                </a:tc>
                <a:tc gridSpan="9"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0"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490534270"/>
                  </a:ext>
                </a:extLst>
              </a:tr>
              <a:tr h="134826">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13">
                  <a:txBody>
                    <a:bodyPr/>
                    <a:lstStyle/>
                    <a:p>
                      <a:pPr algn="dist" fontAlgn="ctr"/>
                      <a:r>
                        <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rPr>
                        <a:t>氏名</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0"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2" vMerge="1">
                  <a:txBody>
                    <a:bodyPr/>
                    <a:lstStyle/>
                    <a:p>
                      <a:endParaRPr kumimoji="1" lang="ja-JP" altLang="en-US"/>
                    </a:p>
                  </a:txBody>
                  <a:tcPr/>
                </a:tc>
                <a:tc hMerge="1" vMerge="1">
                  <a:txBody>
                    <a:bodyPr/>
                    <a:lstStyle/>
                    <a:p>
                      <a:endParaRPr kumimoji="1" lang="ja-JP" altLang="en-US"/>
                    </a:p>
                  </a:txBody>
                  <a:tcPr/>
                </a:tc>
                <a:tc gridSpan="9"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0"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19148552"/>
                  </a:ext>
                </a:extLst>
              </a:tr>
              <a:tr h="134826">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13">
                  <a:txBody>
                    <a:bodyPr/>
                    <a:lstStyle/>
                    <a:p>
                      <a:pPr algn="dist" fontAlgn="ctr"/>
                      <a:r>
                        <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rPr>
                        <a:t>支給決定に係る</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gridSpan="20">
                  <a:txBody>
                    <a:bodyPr/>
                    <a:lstStyle/>
                    <a:p>
                      <a:pPr algn="ctr" fontAlgn="ctr"/>
                      <a:r>
                        <a:rPr lang="ja-JP" altLang="en-US" sz="1050" b="1" i="0" u="none" strike="noStrike" dirty="0">
                          <a:solidFill>
                            <a:srgbClr val="0000FF"/>
                          </a:solidFill>
                          <a:effectLst/>
                          <a:latin typeface="ＭＳ Ｐ明朝" panose="02020600040205080304" pitchFamily="18" charset="-128"/>
                          <a:ea typeface="ＭＳ Ｐ明朝" panose="02020600040205080304" pitchFamily="18" charset="-128"/>
                        </a:rPr>
                        <a:t>品川　太郎</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2" vMerge="1">
                  <a:txBody>
                    <a:bodyPr/>
                    <a:lstStyle/>
                    <a:p>
                      <a:endParaRPr kumimoji="1" lang="ja-JP" altLang="en-US"/>
                    </a:p>
                  </a:txBody>
                  <a:tcPr/>
                </a:tc>
                <a:tc hMerge="1" vMerge="1">
                  <a:txBody>
                    <a:bodyPr/>
                    <a:lstStyle/>
                    <a:p>
                      <a:endParaRPr kumimoji="1" lang="ja-JP" altLang="en-US"/>
                    </a:p>
                  </a:txBody>
                  <a:tcPr/>
                </a:tc>
                <a:tc gridSpan="9"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9">
                  <a:txBody>
                    <a:bodyPr/>
                    <a:lstStyle/>
                    <a:p>
                      <a:pPr algn="ctr" fontAlgn="ctr"/>
                      <a:r>
                        <a:rPr lang="ja-JP" altLang="en-US" sz="900" b="0" i="0" u="none" strike="noStrike">
                          <a:solidFill>
                            <a:srgbClr val="000000"/>
                          </a:solidFill>
                          <a:effectLst/>
                          <a:latin typeface="ＭＳ Ｐ明朝" panose="02020600040205080304" pitchFamily="18" charset="-128"/>
                          <a:ea typeface="ＭＳ Ｐ明朝" panose="02020600040205080304" pitchFamily="18" charset="-128"/>
                        </a:rPr>
                        <a:t>地域区分</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1">
                  <a:txBody>
                    <a:bodyPr/>
                    <a:lstStyle/>
                    <a:p>
                      <a:pPr algn="ctr" fontAlgn="ctr"/>
                      <a:r>
                        <a:rPr lang="ja-JP" altLang="en-US" sz="900" b="1" i="0" u="none" strike="noStrike" dirty="0">
                          <a:solidFill>
                            <a:srgbClr val="0000FF"/>
                          </a:solidFill>
                          <a:effectLst/>
                          <a:latin typeface="ＭＳ Ｐ明朝" panose="02020600040205080304" pitchFamily="18" charset="-128"/>
                          <a:ea typeface="ＭＳ Ｐ明朝" panose="02020600040205080304" pitchFamily="18" charset="-128"/>
                        </a:rPr>
                        <a:t>１級地</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701306014"/>
                  </a:ext>
                </a:extLst>
              </a:tr>
              <a:tr h="134826">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13">
                  <a:txBody>
                    <a:bodyPr/>
                    <a:lstStyle/>
                    <a:p>
                      <a:pPr algn="dist" fontAlgn="ctr"/>
                      <a:r>
                        <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rPr>
                        <a:t>障害児氏名</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0"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652114484"/>
                  </a:ext>
                </a:extLst>
              </a:tr>
              <a:tr h="134604">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dist"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dist"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dist"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dist"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dist"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dist"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dist"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dist"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dist"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dist"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dist"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dist"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dist"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vert="eaVert"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vert="eaVert"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825512834"/>
                  </a:ext>
                </a:extLst>
              </a:tr>
              <a:tr h="144218">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17">
                  <a:txBody>
                    <a:bodyPr/>
                    <a:lstStyle/>
                    <a:p>
                      <a:pPr algn="ctr" fontAlgn="ctr"/>
                      <a:r>
                        <a:rPr lang="zh-TW" altLang="en-US" sz="800" b="0" i="0" u="none" strike="noStrike" dirty="0">
                          <a:solidFill>
                            <a:srgbClr val="000000"/>
                          </a:solidFill>
                          <a:effectLst/>
                          <a:latin typeface="ＭＳ Ｐ明朝" panose="02020600040205080304" pitchFamily="18" charset="-128"/>
                          <a:ea typeface="ＭＳ Ｐ明朝" panose="02020600040205080304" pitchFamily="18" charset="-128"/>
                        </a:rPr>
                        <a:t>利用者負担上限月額　①</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dirty="0">
                          <a:solidFill>
                            <a:srgbClr val="0000FF"/>
                          </a:solidFill>
                          <a:effectLst/>
                          <a:latin typeface="ＭＳ Ｐ明朝" panose="02020600040205080304" pitchFamily="18" charset="-128"/>
                          <a:ea typeface="ＭＳ Ｐ明朝" panose="02020600040205080304" pitchFamily="18" charset="-128"/>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dirty="0">
                          <a:solidFill>
                            <a:srgbClr val="0000FF"/>
                          </a:solidFill>
                          <a:effectLst/>
                          <a:latin typeface="ＭＳ Ｐ明朝" panose="02020600040205080304" pitchFamily="18" charset="-128"/>
                          <a:ea typeface="ＭＳ Ｐ明朝" panose="02020600040205080304" pitchFamily="18"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dirty="0">
                          <a:solidFill>
                            <a:srgbClr val="0000FF"/>
                          </a:solidFill>
                          <a:effectLst/>
                          <a:latin typeface="ＭＳ Ｐ明朝" panose="02020600040205080304" pitchFamily="18" charset="-128"/>
                          <a:ea typeface="ＭＳ Ｐ明朝" panose="02020600040205080304" pitchFamily="18"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dirty="0">
                          <a:solidFill>
                            <a:srgbClr val="0000FF"/>
                          </a:solidFill>
                          <a:effectLst/>
                          <a:latin typeface="ＭＳ Ｐ明朝" panose="02020600040205080304" pitchFamily="18" charset="-128"/>
                          <a:ea typeface="ＭＳ Ｐ明朝" panose="02020600040205080304" pitchFamily="18" charset="-128"/>
                        </a:rPr>
                        <a:t>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17">
                  <a:txBody>
                    <a:bodyPr/>
                    <a:lstStyle/>
                    <a:p>
                      <a:pPr algn="ctr"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684919034"/>
                  </a:ext>
                </a:extLst>
              </a:tr>
              <a:tr h="134604">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dist"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dist"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dist"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dist"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dist"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dist"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dist"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dist"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dist"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dist"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dist"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dist"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dist"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vert="eaVert" anchor="ctr">
                    <a:lnL>
                      <a:noFill/>
                    </a:lnL>
                    <a:lnR>
                      <a:noFill/>
                    </a:lnR>
                    <a:lnT>
                      <a:noFill/>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vert="eaVert" anchor="ctr">
                    <a:lnL>
                      <a:noFill/>
                    </a:lnL>
                    <a:lnR>
                      <a:noFill/>
                    </a:lnR>
                    <a:lnT>
                      <a:noFill/>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445988184"/>
                  </a:ext>
                </a:extLst>
              </a:tr>
              <a:tr h="134604">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dist"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dist"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dist"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dist"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dist"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dist"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dist"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dist"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dist"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dist"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dist"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dist"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dist"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vert="eaVert"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vert="eaVert"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85189983"/>
                  </a:ext>
                </a:extLst>
              </a:tr>
              <a:tr h="173060">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5">
                  <a:txBody>
                    <a:bodyPr/>
                    <a:lstStyle/>
                    <a:p>
                      <a:pPr algn="ctr" fontAlgn="ctr"/>
                      <a:r>
                        <a:rPr lang="ja-JP" altLang="en-US" sz="300" b="0" i="0" u="none" strike="noStrike">
                          <a:solidFill>
                            <a:srgbClr val="000000"/>
                          </a:solidFill>
                          <a:effectLst/>
                          <a:latin typeface="ＭＳ Ｐ明朝" panose="02020600040205080304" pitchFamily="18" charset="-128"/>
                          <a:ea typeface="ＭＳ Ｐ明朝" panose="02020600040205080304" pitchFamily="18" charset="-128"/>
                        </a:rPr>
                        <a:t>サービス</a:t>
                      </a:r>
                      <a:br>
                        <a:rPr lang="ja-JP" altLang="en-US" sz="300" b="0" i="0" u="none" strike="noStrike">
                          <a:solidFill>
                            <a:srgbClr val="000000"/>
                          </a:solidFill>
                          <a:effectLst/>
                          <a:latin typeface="ＭＳ Ｐ明朝" panose="02020600040205080304" pitchFamily="18" charset="-128"/>
                          <a:ea typeface="ＭＳ Ｐ明朝" panose="02020600040205080304" pitchFamily="18" charset="-128"/>
                        </a:rPr>
                      </a:br>
                      <a:r>
                        <a:rPr lang="ja-JP" altLang="en-US" sz="300" b="0" i="0" u="none" strike="noStrike">
                          <a:solidFill>
                            <a:srgbClr val="000000"/>
                          </a:solidFill>
                          <a:effectLst/>
                          <a:latin typeface="ＭＳ Ｐ明朝" panose="02020600040205080304" pitchFamily="18" charset="-128"/>
                          <a:ea typeface="ＭＳ Ｐ明朝" panose="02020600040205080304" pitchFamily="18" charset="-128"/>
                        </a:rPr>
                        <a:t>種別</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4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4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4">
                  <a:txBody>
                    <a:bodyPr/>
                    <a:lstStyle/>
                    <a:p>
                      <a:pPr algn="ctr" fontAlgn="ctr"/>
                      <a:r>
                        <a:rPr lang="ja-JP" altLang="en-US" sz="400" b="0" i="0" u="none" strike="noStrike">
                          <a:solidFill>
                            <a:srgbClr val="000000"/>
                          </a:solidFill>
                          <a:effectLst/>
                          <a:latin typeface="ＭＳ Ｐ明朝" panose="02020600040205080304" pitchFamily="18" charset="-128"/>
                          <a:ea typeface="ＭＳ Ｐ明朝" panose="02020600040205080304" pitchFamily="18" charset="-128"/>
                        </a:rPr>
                        <a:t>開始年月日</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400" b="0" i="0" u="none" strike="noStrike">
                          <a:solidFill>
                            <a:srgbClr val="000000"/>
                          </a:solidFill>
                          <a:effectLst/>
                          <a:latin typeface="ＭＳ Ｐ明朝" panose="02020600040205080304" pitchFamily="18" charset="-128"/>
                          <a:ea typeface="ＭＳ Ｐ明朝" panose="02020600040205080304" pitchFamily="18" charset="-128"/>
                        </a:rPr>
                        <a:t>令和</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4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4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400" b="0" i="0" u="none" strike="noStrike">
                          <a:solidFill>
                            <a:srgbClr val="000000"/>
                          </a:solidFill>
                          <a:effectLst/>
                          <a:latin typeface="ＭＳ Ｐ明朝" panose="02020600040205080304" pitchFamily="18" charset="-128"/>
                          <a:ea typeface="ＭＳ Ｐ明朝" panose="02020600040205080304" pitchFamily="18" charset="-128"/>
                        </a:rPr>
                        <a:t>年</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4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4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400" b="0" i="0" u="none" strike="noStrike">
                          <a:solidFill>
                            <a:srgbClr val="000000"/>
                          </a:solidFill>
                          <a:effectLst/>
                          <a:latin typeface="ＭＳ Ｐ明朝" panose="02020600040205080304" pitchFamily="18" charset="-128"/>
                          <a:ea typeface="ＭＳ Ｐ明朝" panose="02020600040205080304" pitchFamily="18" charset="-128"/>
                        </a:rPr>
                        <a:t>月</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4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4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400" b="0" i="0" u="none" strike="noStrike">
                          <a:solidFill>
                            <a:srgbClr val="000000"/>
                          </a:solidFill>
                          <a:effectLst/>
                          <a:latin typeface="ＭＳ Ｐ明朝" panose="02020600040205080304" pitchFamily="18" charset="-128"/>
                          <a:ea typeface="ＭＳ Ｐ明朝" panose="02020600040205080304" pitchFamily="18" charset="-128"/>
                        </a:rPr>
                        <a:t>日</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4">
                  <a:txBody>
                    <a:bodyPr/>
                    <a:lstStyle/>
                    <a:p>
                      <a:pPr algn="ctr" fontAlgn="ctr"/>
                      <a:r>
                        <a:rPr lang="ja-JP" altLang="en-US" sz="400" b="0" i="0" u="none" strike="noStrike">
                          <a:solidFill>
                            <a:srgbClr val="000000"/>
                          </a:solidFill>
                          <a:effectLst/>
                          <a:latin typeface="ＭＳ Ｐ明朝" panose="02020600040205080304" pitchFamily="18" charset="-128"/>
                          <a:ea typeface="ＭＳ Ｐ明朝" panose="02020600040205080304" pitchFamily="18" charset="-128"/>
                        </a:rPr>
                        <a:t>終了年月日</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400" b="0" i="0" u="none" strike="noStrike">
                          <a:solidFill>
                            <a:srgbClr val="000000"/>
                          </a:solidFill>
                          <a:effectLst/>
                          <a:latin typeface="ＭＳ Ｐ明朝" panose="02020600040205080304" pitchFamily="18" charset="-128"/>
                          <a:ea typeface="ＭＳ Ｐ明朝" panose="02020600040205080304" pitchFamily="18" charset="-128"/>
                        </a:rPr>
                        <a:t>令和</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4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4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400" b="0" i="0" u="none" strike="noStrike">
                          <a:solidFill>
                            <a:srgbClr val="000000"/>
                          </a:solidFill>
                          <a:effectLst/>
                          <a:latin typeface="ＭＳ Ｐ明朝" panose="02020600040205080304" pitchFamily="18" charset="-128"/>
                          <a:ea typeface="ＭＳ Ｐ明朝" panose="02020600040205080304" pitchFamily="18" charset="-128"/>
                        </a:rPr>
                        <a:t>年</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4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4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400" b="0" i="0" u="none" strike="noStrike">
                          <a:solidFill>
                            <a:srgbClr val="000000"/>
                          </a:solidFill>
                          <a:effectLst/>
                          <a:latin typeface="ＭＳ Ｐ明朝" panose="02020600040205080304" pitchFamily="18" charset="-128"/>
                          <a:ea typeface="ＭＳ Ｐ明朝" panose="02020600040205080304" pitchFamily="18" charset="-128"/>
                        </a:rPr>
                        <a:t>月</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4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4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400" b="0" i="0" u="none" strike="noStrike">
                          <a:solidFill>
                            <a:srgbClr val="000000"/>
                          </a:solidFill>
                          <a:effectLst/>
                          <a:latin typeface="ＭＳ Ｐ明朝" panose="02020600040205080304" pitchFamily="18" charset="-128"/>
                          <a:ea typeface="ＭＳ Ｐ明朝" panose="02020600040205080304" pitchFamily="18" charset="-128"/>
                        </a:rPr>
                        <a:t>日</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4">
                  <a:txBody>
                    <a:bodyPr/>
                    <a:lstStyle/>
                    <a:p>
                      <a:pPr algn="ctr" fontAlgn="ctr"/>
                      <a:r>
                        <a:rPr lang="ja-JP" altLang="en-US" sz="400" b="0" i="0" u="none" strike="noStrike" dirty="0">
                          <a:solidFill>
                            <a:srgbClr val="000000"/>
                          </a:solidFill>
                          <a:effectLst/>
                          <a:latin typeface="ＭＳ Ｐ明朝" panose="02020600040205080304" pitchFamily="18" charset="-128"/>
                          <a:ea typeface="ＭＳ Ｐ明朝" panose="02020600040205080304" pitchFamily="18" charset="-128"/>
                        </a:rPr>
                        <a:t>利用日数</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4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4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4">
                  <a:txBody>
                    <a:bodyPr/>
                    <a:lstStyle/>
                    <a:p>
                      <a:pPr algn="ctr" fontAlgn="ctr"/>
                      <a:r>
                        <a:rPr lang="ja-JP" altLang="en-US" sz="300" b="0" i="0" u="none" strike="noStrike">
                          <a:solidFill>
                            <a:srgbClr val="000000"/>
                          </a:solidFill>
                          <a:effectLst/>
                          <a:latin typeface="ＭＳ Ｐ明朝" panose="02020600040205080304" pitchFamily="18" charset="-128"/>
                          <a:ea typeface="ＭＳ Ｐ明朝" panose="02020600040205080304" pitchFamily="18" charset="-128"/>
                        </a:rPr>
                        <a:t>入院日数</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4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4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600052566"/>
                  </a:ext>
                </a:extLst>
              </a:tr>
              <a:tr h="134604">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4186700600"/>
                  </a:ext>
                </a:extLst>
              </a:tr>
              <a:tr h="269204">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rowSpan="15" gridSpan="2">
                  <a:txBody>
                    <a:bodyPr/>
                    <a:lstStyle/>
                    <a:p>
                      <a:pPr algn="ctr" fontAlgn="ctr"/>
                      <a:r>
                        <a:rPr lang="zh-TW" altLang="en-US" sz="900" b="0" i="0" u="none" strike="noStrike" dirty="0">
                          <a:solidFill>
                            <a:srgbClr val="000000"/>
                          </a:solidFill>
                          <a:effectLst/>
                          <a:latin typeface="ＭＳ Ｐ明朝" panose="02020600040205080304" pitchFamily="18" charset="-128"/>
                          <a:ea typeface="ＭＳ Ｐ明朝" panose="02020600040205080304" pitchFamily="18" charset="-128"/>
                        </a:rPr>
                        <a:t>給付費明細欄</a:t>
                      </a:r>
                    </a:p>
                  </a:txBody>
                  <a:tcPr marL="0" marR="0"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15" hMerge="1">
                  <a:txBody>
                    <a:bodyPr/>
                    <a:lstStyle/>
                    <a:p>
                      <a:endParaRPr kumimoji="1" lang="ja-JP" altLang="en-US"/>
                    </a:p>
                  </a:txBody>
                  <a:tcPr/>
                </a:tc>
                <a:tc gridSpan="17">
                  <a:txBody>
                    <a:bodyPr/>
                    <a:lstStyle/>
                    <a:p>
                      <a:pPr algn="ctr" fontAlgn="ctr"/>
                      <a:r>
                        <a:rPr lang="ja-JP" altLang="en-US" sz="800" b="0" i="0" u="none" strike="noStrike" dirty="0">
                          <a:solidFill>
                            <a:srgbClr val="000000"/>
                          </a:solidFill>
                          <a:effectLst/>
                          <a:latin typeface="ＭＳ Ｐ明朝" panose="02020600040205080304" pitchFamily="18" charset="-128"/>
                          <a:ea typeface="ＭＳ Ｐ明朝" panose="02020600040205080304" pitchFamily="18" charset="-128"/>
                        </a:rPr>
                        <a:t>サービス内容</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2">
                  <a:txBody>
                    <a:bodyPr/>
                    <a:lstStyle/>
                    <a:p>
                      <a:pPr algn="ctr" fontAlgn="ctr"/>
                      <a:r>
                        <a:rPr lang="ja-JP" altLang="en-US" sz="800" b="0" i="0" u="none" strike="noStrike" dirty="0">
                          <a:solidFill>
                            <a:srgbClr val="000000"/>
                          </a:solidFill>
                          <a:effectLst/>
                          <a:latin typeface="ＭＳ Ｐ明朝" panose="02020600040205080304" pitchFamily="18" charset="-128"/>
                          <a:ea typeface="ＭＳ Ｐ明朝" panose="02020600040205080304" pitchFamily="18" charset="-128"/>
                        </a:rPr>
                        <a:t>サービスコード</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8">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単位数</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800" b="0" i="0" u="none" strike="noStrike" dirty="0">
                          <a:solidFill>
                            <a:srgbClr val="000000"/>
                          </a:solidFill>
                          <a:effectLst/>
                          <a:latin typeface="ＭＳ Ｐ明朝" panose="02020600040205080304" pitchFamily="18" charset="-128"/>
                          <a:ea typeface="ＭＳ Ｐ明朝" panose="02020600040205080304" pitchFamily="18" charset="-128"/>
                        </a:rPr>
                        <a:t>回数</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短時間</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0">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サービス単位数</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7">
                  <a:txBody>
                    <a:bodyPr/>
                    <a:lstStyle/>
                    <a:p>
                      <a:pPr algn="ctr" fontAlgn="ctr"/>
                      <a:r>
                        <a:rPr lang="ja-JP" altLang="en-US" sz="800" b="0" i="0" u="none" strike="noStrike" dirty="0">
                          <a:solidFill>
                            <a:srgbClr val="000000"/>
                          </a:solidFill>
                          <a:effectLst/>
                          <a:latin typeface="ＭＳ Ｐ明朝" panose="02020600040205080304" pitchFamily="18" charset="-128"/>
                          <a:ea typeface="ＭＳ Ｐ明朝" panose="02020600040205080304" pitchFamily="18" charset="-128"/>
                        </a:rPr>
                        <a:t>摘要</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549594571"/>
                  </a:ext>
                </a:extLst>
              </a:tr>
              <a:tr h="134826">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2" vMerge="1">
                  <a:txBody>
                    <a:bodyPr/>
                    <a:lstStyle/>
                    <a:p>
                      <a:endParaRPr kumimoji="1" lang="ja-JP" altLang="en-US"/>
                    </a:p>
                  </a:txBody>
                  <a:tcPr/>
                </a:tc>
                <a:tc hMerge="1" vMerge="1">
                  <a:txBody>
                    <a:bodyPr/>
                    <a:lstStyle/>
                    <a:p>
                      <a:endParaRPr kumimoji="1" lang="ja-JP" altLang="en-US"/>
                    </a:p>
                  </a:txBody>
                  <a:tcPr/>
                </a:tc>
                <a:tc gridSpan="17">
                  <a:txBody>
                    <a:bodyPr/>
                    <a:lstStyle/>
                    <a:p>
                      <a:pPr algn="l" fontAlgn="ctr"/>
                      <a:r>
                        <a:rPr lang="zh-TW" altLang="en-US" sz="900" b="0" i="0" u="none" strike="noStrike" dirty="0">
                          <a:solidFill>
                            <a:srgbClr val="000000"/>
                          </a:solidFill>
                          <a:effectLst/>
                          <a:latin typeface="ＭＳ Ｐ明朝" panose="02020600040205080304" pitchFamily="18" charset="-128"/>
                          <a:ea typeface="ＭＳ Ｐ明朝" panose="02020600040205080304" pitchFamily="18" charset="-128"/>
                        </a:rPr>
                        <a:t>移支身無日中１．０</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en-US" altLang="ja-JP" sz="900" b="1" i="0" u="none" strike="noStrike" dirty="0">
                          <a:solidFill>
                            <a:srgbClr val="0000FF"/>
                          </a:solidFill>
                          <a:effectLst/>
                          <a:latin typeface="ＭＳ Ｐ明朝" panose="02020600040205080304" pitchFamily="18" charset="-128"/>
                          <a:ea typeface="ＭＳ Ｐ明朝" panose="02020600040205080304" pitchFamily="18" charset="-128"/>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900" b="1" i="0" u="none" strike="noStrike">
                          <a:solidFill>
                            <a:srgbClr val="0000FF"/>
                          </a:solidFill>
                          <a:effectLst/>
                          <a:latin typeface="ＭＳ Ｐ明朝" panose="02020600040205080304" pitchFamily="18" charset="-128"/>
                          <a:ea typeface="ＭＳ Ｐ明朝" panose="02020600040205080304" pitchFamily="18"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900" b="1" i="0" u="none" strike="noStrike">
                          <a:solidFill>
                            <a:srgbClr val="0000FF"/>
                          </a:solidFill>
                          <a:effectLst/>
                          <a:latin typeface="ＭＳ Ｐ明朝" panose="02020600040205080304" pitchFamily="18" charset="-128"/>
                          <a:ea typeface="ＭＳ Ｐ明朝" panose="02020600040205080304" pitchFamily="18" charset="-128"/>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900" b="1" i="0" u="none" strike="noStrike" dirty="0">
                          <a:solidFill>
                            <a:srgbClr val="0000FF"/>
                          </a:solidFill>
                          <a:effectLst/>
                          <a:latin typeface="ＭＳ Ｐ明朝" panose="02020600040205080304" pitchFamily="18" charset="-128"/>
                          <a:ea typeface="ＭＳ Ｐ明朝" panose="02020600040205080304" pitchFamily="18"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900" b="1" i="0" u="none" strike="noStrike" dirty="0">
                          <a:solidFill>
                            <a:srgbClr val="0000FF"/>
                          </a:solidFill>
                          <a:effectLst/>
                          <a:latin typeface="ＭＳ Ｐ明朝" panose="02020600040205080304" pitchFamily="18" charset="-128"/>
                          <a:ea typeface="ＭＳ Ｐ明朝" panose="02020600040205080304" pitchFamily="18"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900" b="1" i="0" u="none" strike="noStrike">
                          <a:solidFill>
                            <a:srgbClr val="0000FF"/>
                          </a:solidFill>
                          <a:effectLst/>
                          <a:latin typeface="ＭＳ Ｐ明朝" panose="02020600040205080304" pitchFamily="18" charset="-128"/>
                          <a:ea typeface="ＭＳ Ｐ明朝" panose="02020600040205080304" pitchFamily="18" charset="-128"/>
                        </a:rPr>
                        <a:t>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8">
                  <a:txBody>
                    <a:bodyPr/>
                    <a:lstStyle/>
                    <a:p>
                      <a:pPr algn="ctr" fontAlgn="ctr"/>
                      <a:r>
                        <a:rPr lang="en-US" altLang="ja-JP" sz="900" b="1" i="0" u="none" strike="noStrike" dirty="0">
                          <a:solidFill>
                            <a:srgbClr val="0000FF"/>
                          </a:solidFill>
                          <a:effectLst/>
                          <a:latin typeface="ＭＳ Ｐ明朝" panose="02020600040205080304" pitchFamily="18" charset="-128"/>
                          <a:ea typeface="ＭＳ Ｐ明朝" panose="02020600040205080304" pitchFamily="18" charset="-128"/>
                        </a:rPr>
                        <a:t>196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altLang="ja-JP" sz="900" b="1" i="0" u="none" strike="noStrike" dirty="0">
                          <a:solidFill>
                            <a:srgbClr val="0000FF"/>
                          </a:solidFill>
                          <a:effectLst/>
                          <a:latin typeface="ＭＳ Ｐ明朝" panose="02020600040205080304" pitchFamily="18" charset="-128"/>
                          <a:ea typeface="ＭＳ Ｐ明朝" panose="02020600040205080304" pitchFamily="18" charset="-128"/>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algn="ctr" fontAlgn="ctr"/>
                      <a:r>
                        <a:rPr lang="ja-JP" altLang="en-US" sz="900" b="1" i="0" u="none" strike="noStrike" dirty="0">
                          <a:solidFill>
                            <a:srgbClr val="0000FF"/>
                          </a:solidFill>
                          <a:effectLst/>
                          <a:latin typeface="ＭＳ Ｐゴシック" panose="020B0600070205080204" pitchFamily="50" charset="-128"/>
                          <a:ea typeface="ＭＳ Ｐゴシック" panose="020B0600070205080204" pitchFamily="50" charset="-128"/>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0">
                  <a:txBody>
                    <a:bodyPr/>
                    <a:lstStyle/>
                    <a:p>
                      <a:pPr algn="ctr" fontAlgn="ctr"/>
                      <a:r>
                        <a:rPr lang="en-US" altLang="ja-JP" sz="900" b="1" i="0" u="none" strike="noStrike" dirty="0">
                          <a:solidFill>
                            <a:srgbClr val="0000FF"/>
                          </a:solidFill>
                          <a:effectLst/>
                          <a:latin typeface="ＭＳ Ｐゴシック" panose="020B0600070205080204" pitchFamily="50" charset="-128"/>
                          <a:ea typeface="ＭＳ Ｐゴシック" panose="020B0600070205080204" pitchFamily="50" charset="-128"/>
                        </a:rPr>
                        <a:t>490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7">
                  <a:txBody>
                    <a:bodyPr/>
                    <a:lstStyle/>
                    <a:p>
                      <a:pPr algn="ctr" fontAlgn="ctr"/>
                      <a:r>
                        <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470388634"/>
                  </a:ext>
                </a:extLst>
              </a:tr>
              <a:tr h="134604">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2" vMerge="1">
                  <a:txBody>
                    <a:bodyPr/>
                    <a:lstStyle/>
                    <a:p>
                      <a:endParaRPr kumimoji="1" lang="ja-JP" altLang="en-US"/>
                    </a:p>
                  </a:txBody>
                  <a:tcPr/>
                </a:tc>
                <a:tc hMerge="1" vMerge="1">
                  <a:txBody>
                    <a:bodyPr/>
                    <a:lstStyle/>
                    <a:p>
                      <a:endParaRPr kumimoji="1" lang="ja-JP" altLang="en-US"/>
                    </a:p>
                  </a:txBody>
                  <a:tcPr/>
                </a:tc>
                <a:tc rowSpan="2" gridSpan="17">
                  <a:txBody>
                    <a:bodyPr/>
                    <a:lstStyle/>
                    <a:p>
                      <a:pPr algn="l" fontAlgn="ctr"/>
                      <a:r>
                        <a:rPr lang="zh-TW" altLang="en-US" sz="900" b="0" i="0" u="none" strike="noStrike" dirty="0">
                          <a:solidFill>
                            <a:srgbClr val="000000"/>
                          </a:solidFill>
                          <a:effectLst/>
                          <a:latin typeface="ＭＳ Ｐ明朝" panose="02020600040205080304" pitchFamily="18" charset="-128"/>
                          <a:ea typeface="ＭＳ Ｐ明朝" panose="02020600040205080304" pitchFamily="18" charset="-128"/>
                        </a:rPr>
                        <a:t>移支身無日中２．０</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2">
                  <a:txBody>
                    <a:bodyPr/>
                    <a:lstStyle/>
                    <a:p>
                      <a:pPr algn="ctr" fontAlgn="ctr"/>
                      <a:r>
                        <a:rPr lang="en-US" altLang="ja-JP" sz="900" b="1" i="0" u="none" strike="noStrike">
                          <a:solidFill>
                            <a:srgbClr val="0000FF"/>
                          </a:solidFill>
                          <a:effectLst/>
                          <a:latin typeface="ＭＳ Ｐ明朝" panose="02020600040205080304" pitchFamily="18" charset="-128"/>
                          <a:ea typeface="ＭＳ Ｐ明朝" panose="02020600040205080304" pitchFamily="18" charset="-128"/>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gridSpan="2">
                  <a:txBody>
                    <a:bodyPr/>
                    <a:lstStyle/>
                    <a:p>
                      <a:pPr algn="ctr" fontAlgn="ctr"/>
                      <a:r>
                        <a:rPr lang="en-US" altLang="ja-JP" sz="900" b="1" i="0" u="none" strike="noStrike">
                          <a:solidFill>
                            <a:srgbClr val="0000FF"/>
                          </a:solidFill>
                          <a:effectLst/>
                          <a:latin typeface="ＭＳ Ｐ明朝" panose="02020600040205080304" pitchFamily="18" charset="-128"/>
                          <a:ea typeface="ＭＳ Ｐ明朝" panose="02020600040205080304" pitchFamily="18"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gridSpan="2">
                  <a:txBody>
                    <a:bodyPr/>
                    <a:lstStyle/>
                    <a:p>
                      <a:pPr algn="ctr" fontAlgn="ctr"/>
                      <a:r>
                        <a:rPr lang="en-US" altLang="ja-JP" sz="900" b="1" i="0" u="none" strike="noStrike">
                          <a:solidFill>
                            <a:srgbClr val="0000FF"/>
                          </a:solidFill>
                          <a:effectLst/>
                          <a:latin typeface="ＭＳ Ｐ明朝" panose="02020600040205080304" pitchFamily="18" charset="-128"/>
                          <a:ea typeface="ＭＳ Ｐ明朝" panose="02020600040205080304" pitchFamily="18" charset="-128"/>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gridSpan="2">
                  <a:txBody>
                    <a:bodyPr/>
                    <a:lstStyle/>
                    <a:p>
                      <a:pPr algn="ctr" fontAlgn="ctr"/>
                      <a:r>
                        <a:rPr lang="en-US" altLang="ja-JP" sz="900" b="1" i="0" u="none" strike="noStrike">
                          <a:solidFill>
                            <a:srgbClr val="0000FF"/>
                          </a:solidFill>
                          <a:effectLst/>
                          <a:latin typeface="ＭＳ Ｐ明朝" panose="02020600040205080304" pitchFamily="18" charset="-128"/>
                          <a:ea typeface="ＭＳ Ｐ明朝" panose="02020600040205080304" pitchFamily="18"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gridSpan="2">
                  <a:txBody>
                    <a:bodyPr/>
                    <a:lstStyle/>
                    <a:p>
                      <a:pPr algn="ctr" fontAlgn="ctr"/>
                      <a:r>
                        <a:rPr lang="en-US" altLang="ja-JP" sz="900" b="1" i="0" u="none" strike="noStrike">
                          <a:solidFill>
                            <a:srgbClr val="0000FF"/>
                          </a:solidFill>
                          <a:effectLst/>
                          <a:latin typeface="ＭＳ Ｐ明朝" panose="02020600040205080304" pitchFamily="18" charset="-128"/>
                          <a:ea typeface="ＭＳ Ｐ明朝" panose="02020600040205080304" pitchFamily="18"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gridSpan="2">
                  <a:txBody>
                    <a:bodyPr/>
                    <a:lstStyle/>
                    <a:p>
                      <a:pPr algn="ctr" fontAlgn="ctr"/>
                      <a:r>
                        <a:rPr lang="en-US" altLang="ja-JP" sz="900" b="1" i="0" u="none" strike="noStrike" dirty="0">
                          <a:solidFill>
                            <a:srgbClr val="0000FF"/>
                          </a:solidFill>
                          <a:effectLst/>
                          <a:latin typeface="ＭＳ Ｐ明朝" panose="02020600040205080304" pitchFamily="18" charset="-128"/>
                          <a:ea typeface="ＭＳ Ｐ明朝" panose="02020600040205080304" pitchFamily="18" charset="-128"/>
                        </a:rPr>
                        <a:t>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gridSpan="8">
                  <a:txBody>
                    <a:bodyPr/>
                    <a:lstStyle/>
                    <a:p>
                      <a:pPr algn="ctr" fontAlgn="ctr"/>
                      <a:r>
                        <a:rPr lang="en-US" altLang="ja-JP" sz="900" b="1" i="0" u="none" strike="noStrike">
                          <a:solidFill>
                            <a:srgbClr val="0000FF"/>
                          </a:solidFill>
                          <a:effectLst/>
                          <a:latin typeface="ＭＳ Ｐ明朝" panose="02020600040205080304" pitchFamily="18" charset="-128"/>
                          <a:ea typeface="ＭＳ Ｐ明朝" panose="02020600040205080304" pitchFamily="18" charset="-128"/>
                        </a:rPr>
                        <a:t>343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4">
                  <a:txBody>
                    <a:bodyPr/>
                    <a:lstStyle/>
                    <a:p>
                      <a:pPr algn="ctr" fontAlgn="ctr"/>
                      <a:r>
                        <a:rPr lang="en-US" altLang="ja-JP" sz="900" b="1" i="0" u="none" strike="noStrike">
                          <a:solidFill>
                            <a:srgbClr val="0000FF"/>
                          </a:solidFill>
                          <a:effectLst/>
                          <a:latin typeface="ＭＳ Ｐ明朝" panose="02020600040205080304" pitchFamily="18" charset="-128"/>
                          <a:ea typeface="ＭＳ Ｐ明朝" panose="02020600040205080304" pitchFamily="18" charset="-128"/>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5">
                  <a:txBody>
                    <a:bodyPr/>
                    <a:lstStyle/>
                    <a:p>
                      <a:pPr algn="ctr" fontAlgn="ctr"/>
                      <a:r>
                        <a:rPr lang="ja-JP" altLang="en-US" sz="900" b="1" i="0" u="none" strike="noStrike">
                          <a:solidFill>
                            <a:srgbClr val="0000FF"/>
                          </a:solidFill>
                          <a:effectLst/>
                          <a:latin typeface="ＭＳ Ｐゴシック" panose="020B0600070205080204" pitchFamily="50" charset="-128"/>
                          <a:ea typeface="ＭＳ Ｐゴシック" panose="020B0600070205080204" pitchFamily="50"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10">
                  <a:txBody>
                    <a:bodyPr/>
                    <a:lstStyle/>
                    <a:p>
                      <a:pPr algn="ctr" fontAlgn="ctr"/>
                      <a:r>
                        <a:rPr lang="en-US" altLang="ja-JP" sz="900" b="1" i="0" u="none" strike="noStrike" dirty="0">
                          <a:solidFill>
                            <a:srgbClr val="0000FF"/>
                          </a:solidFill>
                          <a:effectLst/>
                          <a:latin typeface="ＭＳ Ｐゴシック" panose="020B0600070205080204" pitchFamily="50" charset="-128"/>
                          <a:ea typeface="ＭＳ Ｐゴシック" panose="020B0600070205080204" pitchFamily="50" charset="-128"/>
                        </a:rPr>
                        <a:t>343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17">
                  <a:txBody>
                    <a:bodyPr/>
                    <a:lstStyle/>
                    <a:p>
                      <a:pPr algn="ctr" fontAlgn="ctr"/>
                      <a:r>
                        <a:rPr lang="en-US" altLang="ja-JP" sz="900" b="0" i="0" u="none" strike="noStrike" dirty="0" smtClean="0">
                          <a:solidFill>
                            <a:srgbClr val="000000"/>
                          </a:solidFill>
                          <a:effectLst/>
                          <a:latin typeface="ＭＳ Ｐ明朝" panose="02020600040205080304" pitchFamily="18" charset="-128"/>
                          <a:ea typeface="ＭＳ Ｐ明朝" panose="02020600040205080304" pitchFamily="18" charset="-128"/>
                        </a:rPr>
                        <a:t>2</a:t>
                      </a:r>
                      <a:r>
                        <a:rPr lang="ja-JP" altLang="en-US" sz="900" b="0" i="0" u="none" strike="noStrike" dirty="0" smtClean="0">
                          <a:solidFill>
                            <a:srgbClr val="000000"/>
                          </a:solidFill>
                          <a:effectLst/>
                          <a:latin typeface="ＭＳ Ｐ明朝" panose="02020600040205080304" pitchFamily="18" charset="-128"/>
                          <a:ea typeface="ＭＳ Ｐ明朝" panose="02020600040205080304" pitchFamily="18" charset="-128"/>
                        </a:rPr>
                        <a:t>人介護</a:t>
                      </a:r>
                      <a:r>
                        <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rowSpan="2">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172394457"/>
                  </a:ext>
                </a:extLst>
              </a:tr>
              <a:tr h="61372">
                <a:tc rowSpan="2">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rowSpan="2">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2" vMerge="1">
                  <a:txBody>
                    <a:bodyPr/>
                    <a:lstStyle/>
                    <a:p>
                      <a:endParaRPr kumimoji="1" lang="ja-JP" altLang="en-US"/>
                    </a:p>
                  </a:txBody>
                  <a:tcPr/>
                </a:tc>
                <a:tc hMerge="1" vMerge="1">
                  <a:txBody>
                    <a:bodyPr/>
                    <a:lstStyle/>
                    <a:p>
                      <a:endParaRPr kumimoji="1" lang="ja-JP" altLang="en-US"/>
                    </a:p>
                  </a:txBody>
                  <a:tcPr/>
                </a:tc>
                <a:tc gridSpan="17" vMerge="1">
                  <a:txBody>
                    <a:bodyPr/>
                    <a:lstStyle/>
                    <a:p>
                      <a:pPr algn="l" fontAlgn="ctr"/>
                      <a:endParaRPr lang="zh-TW" altLang="en-US" sz="9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vMerge="1">
                  <a:txBody>
                    <a:bodyPr/>
                    <a:lstStyle/>
                    <a:p>
                      <a:pPr algn="ctr" fontAlgn="ctr"/>
                      <a:endParaRPr lang="en-US" altLang="ja-JP" sz="900" b="1" i="0" u="none" strike="noStrike">
                        <a:solidFill>
                          <a:srgbClr val="0000FF"/>
                        </a:solidFill>
                        <a:effectLst/>
                        <a:latin typeface="ＭＳ Ｐ明朝" panose="02020600040205080304" pitchFamily="18" charset="-128"/>
                        <a:ea typeface="ＭＳ Ｐ明朝" panose="02020600040205080304" pitchFamily="18" charset="-128"/>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vMerge="1">
                  <a:txBody>
                    <a:bodyPr/>
                    <a:lstStyle/>
                    <a:p>
                      <a:endParaRPr kumimoji="1" lang="ja-JP" altLang="en-US"/>
                    </a:p>
                  </a:txBody>
                  <a:tcPr/>
                </a:tc>
                <a:tc gridSpan="2" vMerge="1">
                  <a:txBody>
                    <a:bodyPr/>
                    <a:lstStyle/>
                    <a:p>
                      <a:pPr algn="ctr" fontAlgn="ctr"/>
                      <a:endParaRPr lang="en-US" altLang="ja-JP" sz="900" b="1" i="0" u="none" strike="noStrike">
                        <a:solidFill>
                          <a:srgbClr val="0000FF"/>
                        </a:solidFill>
                        <a:effectLst/>
                        <a:latin typeface="ＭＳ Ｐ明朝" panose="02020600040205080304" pitchFamily="18" charset="-128"/>
                        <a:ea typeface="ＭＳ Ｐ明朝" panose="02020600040205080304" pitchFamily="18"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vMerge="1">
                  <a:txBody>
                    <a:bodyPr/>
                    <a:lstStyle/>
                    <a:p>
                      <a:endParaRPr kumimoji="1" lang="ja-JP" altLang="en-US"/>
                    </a:p>
                  </a:txBody>
                  <a:tcPr/>
                </a:tc>
                <a:tc gridSpan="2" vMerge="1">
                  <a:txBody>
                    <a:bodyPr/>
                    <a:lstStyle/>
                    <a:p>
                      <a:pPr algn="ctr" fontAlgn="ctr"/>
                      <a:endParaRPr lang="en-US" altLang="ja-JP" sz="900" b="1" i="0" u="none" strike="noStrike">
                        <a:solidFill>
                          <a:srgbClr val="0000FF"/>
                        </a:solidFill>
                        <a:effectLst/>
                        <a:latin typeface="ＭＳ Ｐ明朝" panose="02020600040205080304" pitchFamily="18" charset="-128"/>
                        <a:ea typeface="ＭＳ Ｐ明朝" panose="02020600040205080304" pitchFamily="18"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vMerge="1">
                  <a:txBody>
                    <a:bodyPr/>
                    <a:lstStyle/>
                    <a:p>
                      <a:endParaRPr kumimoji="1" lang="ja-JP" altLang="en-US"/>
                    </a:p>
                  </a:txBody>
                  <a:tcPr/>
                </a:tc>
                <a:tc gridSpan="2" vMerge="1">
                  <a:txBody>
                    <a:bodyPr/>
                    <a:lstStyle/>
                    <a:p>
                      <a:pPr algn="ctr" fontAlgn="ctr"/>
                      <a:endParaRPr lang="en-US" altLang="ja-JP" sz="900" b="1" i="0" u="none" strike="noStrike">
                        <a:solidFill>
                          <a:srgbClr val="0000FF"/>
                        </a:solidFill>
                        <a:effectLst/>
                        <a:latin typeface="ＭＳ Ｐ明朝" panose="02020600040205080304" pitchFamily="18" charset="-128"/>
                        <a:ea typeface="ＭＳ Ｐ明朝" panose="02020600040205080304" pitchFamily="18"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vMerge="1">
                  <a:txBody>
                    <a:bodyPr/>
                    <a:lstStyle/>
                    <a:p>
                      <a:endParaRPr kumimoji="1" lang="ja-JP" altLang="en-US"/>
                    </a:p>
                  </a:txBody>
                  <a:tcPr/>
                </a:tc>
                <a:tc gridSpan="2" vMerge="1">
                  <a:txBody>
                    <a:bodyPr/>
                    <a:lstStyle/>
                    <a:p>
                      <a:pPr algn="ctr" fontAlgn="ctr"/>
                      <a:endParaRPr lang="en-US" altLang="ja-JP" sz="900" b="1" i="0" u="none" strike="noStrike">
                        <a:solidFill>
                          <a:srgbClr val="0000FF"/>
                        </a:solidFill>
                        <a:effectLst/>
                        <a:latin typeface="ＭＳ Ｐ明朝" panose="02020600040205080304" pitchFamily="18" charset="-128"/>
                        <a:ea typeface="ＭＳ Ｐ明朝" panose="02020600040205080304" pitchFamily="18"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vMerge="1">
                  <a:txBody>
                    <a:bodyPr/>
                    <a:lstStyle/>
                    <a:p>
                      <a:endParaRPr kumimoji="1" lang="ja-JP" altLang="en-US"/>
                    </a:p>
                  </a:txBody>
                  <a:tcPr/>
                </a:tc>
                <a:tc gridSpan="2" vMerge="1">
                  <a:txBody>
                    <a:bodyPr/>
                    <a:lstStyle/>
                    <a:p>
                      <a:pPr algn="ctr" fontAlgn="ctr"/>
                      <a:endParaRPr lang="en-US" altLang="ja-JP" sz="900" b="1" i="0" u="none" strike="noStrike" dirty="0">
                        <a:solidFill>
                          <a:srgbClr val="0000FF"/>
                        </a:solidFill>
                        <a:effectLst/>
                        <a:latin typeface="ＭＳ Ｐ明朝" panose="02020600040205080304" pitchFamily="18" charset="-128"/>
                        <a:ea typeface="ＭＳ Ｐ明朝" panose="02020600040205080304" pitchFamily="18"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vMerge="1">
                  <a:txBody>
                    <a:bodyPr/>
                    <a:lstStyle/>
                    <a:p>
                      <a:endParaRPr kumimoji="1" lang="ja-JP" altLang="en-US"/>
                    </a:p>
                  </a:txBody>
                  <a:tcPr/>
                </a:tc>
                <a:tc gridSpan="8" vMerge="1">
                  <a:txBody>
                    <a:bodyPr/>
                    <a:lstStyle/>
                    <a:p>
                      <a:pPr algn="ctr" fontAlgn="ctr"/>
                      <a:endParaRPr lang="en-US" altLang="ja-JP" sz="900" b="1" i="0" u="none" strike="noStrike" dirty="0">
                        <a:solidFill>
                          <a:srgbClr val="0000FF"/>
                        </a:solidFill>
                        <a:effectLst/>
                        <a:latin typeface="ＭＳ Ｐ明朝" panose="02020600040205080304" pitchFamily="18" charset="-128"/>
                        <a:ea typeface="ＭＳ Ｐ明朝" panose="02020600040205080304" pitchFamily="18"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pPr algn="ctr" fontAlgn="ctr"/>
                      <a:endParaRPr lang="en-US" altLang="ja-JP" sz="900" b="1" i="0" u="none" strike="noStrike">
                        <a:solidFill>
                          <a:srgbClr val="0000FF"/>
                        </a:solidFill>
                        <a:effectLst/>
                        <a:latin typeface="ＭＳ Ｐ明朝" panose="02020600040205080304" pitchFamily="18" charset="-128"/>
                        <a:ea typeface="ＭＳ Ｐ明朝" panose="02020600040205080304" pitchFamily="18"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5" vMerge="1">
                  <a:txBody>
                    <a:bodyPr/>
                    <a:lstStyle/>
                    <a:p>
                      <a:pPr algn="ctr" fontAlgn="ctr"/>
                      <a:endParaRPr lang="ja-JP" altLang="en-US" sz="900" b="1" i="0" u="none"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10" vMerge="1">
                  <a:txBody>
                    <a:bodyPr/>
                    <a:lstStyle/>
                    <a:p>
                      <a:pPr algn="ctr" fontAlgn="ctr"/>
                      <a:endParaRPr lang="en-US" altLang="ja-JP" sz="900" b="1" i="0" u="none" strike="noStrike" dirty="0">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17" vMerge="1">
                  <a:txBody>
                    <a:bodyPr/>
                    <a:lstStyle/>
                    <a:p>
                      <a:pPr algn="ctr" fontAlgn="ctr"/>
                      <a:endParaRPr lang="ja-JP" altLang="en-US" sz="9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pPr algn="l" fontAlgn="ctr"/>
                      <a:endParaRPr lang="ja-JP" altLang="en-US" sz="5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vMerge="1">
                  <a:txBody>
                    <a:bodyPr/>
                    <a:lstStyle/>
                    <a:p>
                      <a:pPr algn="l" fontAlgn="ctr"/>
                      <a:endParaRPr lang="ja-JP" altLang="en-US" sz="5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965063098"/>
                  </a:ext>
                </a:extLst>
              </a:tr>
              <a:tr h="134826">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17">
                  <a:txBody>
                    <a:bodyPr/>
                    <a:lstStyle/>
                    <a:p>
                      <a:pPr algn="l" fontAlgn="ctr"/>
                      <a:r>
                        <a:rPr lang="zh-TW" altLang="en-US" sz="900" b="0" i="0" u="none" strike="noStrike" dirty="0">
                          <a:solidFill>
                            <a:srgbClr val="000000"/>
                          </a:solidFill>
                          <a:effectLst/>
                          <a:latin typeface="ＭＳ Ｐ明朝" panose="02020600040205080304" pitchFamily="18" charset="-128"/>
                          <a:ea typeface="ＭＳ Ｐ明朝" panose="02020600040205080304" pitchFamily="18" charset="-128"/>
                        </a:rPr>
                        <a:t>移支身無日中５．０</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en-US" altLang="ja-JP" sz="900" b="1" i="0" u="none" strike="noStrike">
                          <a:solidFill>
                            <a:srgbClr val="0000FF"/>
                          </a:solidFill>
                          <a:effectLst/>
                          <a:latin typeface="ＭＳ Ｐ明朝" panose="02020600040205080304" pitchFamily="18" charset="-128"/>
                          <a:ea typeface="ＭＳ Ｐ明朝" panose="02020600040205080304" pitchFamily="18" charset="-128"/>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900" b="1" i="0" u="none" strike="noStrike">
                          <a:solidFill>
                            <a:srgbClr val="0000FF"/>
                          </a:solidFill>
                          <a:effectLst/>
                          <a:latin typeface="ＭＳ Ｐ明朝" panose="02020600040205080304" pitchFamily="18" charset="-128"/>
                          <a:ea typeface="ＭＳ Ｐ明朝" panose="02020600040205080304" pitchFamily="18"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900" b="1" i="0" u="none" strike="noStrike">
                          <a:solidFill>
                            <a:srgbClr val="0000FF"/>
                          </a:solidFill>
                          <a:effectLst/>
                          <a:latin typeface="ＭＳ Ｐ明朝" panose="02020600040205080304" pitchFamily="18" charset="-128"/>
                          <a:ea typeface="ＭＳ Ｐ明朝" panose="02020600040205080304" pitchFamily="18" charset="-128"/>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900" b="1" i="0" u="none" strike="noStrike">
                          <a:solidFill>
                            <a:srgbClr val="0000FF"/>
                          </a:solidFill>
                          <a:effectLst/>
                          <a:latin typeface="ＭＳ Ｐ明朝" panose="02020600040205080304" pitchFamily="18" charset="-128"/>
                          <a:ea typeface="ＭＳ Ｐ明朝" panose="02020600040205080304" pitchFamily="18"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900" b="1" i="0" u="none" strike="noStrike">
                          <a:solidFill>
                            <a:srgbClr val="0000FF"/>
                          </a:solidFill>
                          <a:effectLst/>
                          <a:latin typeface="ＭＳ Ｐ明朝" panose="02020600040205080304" pitchFamily="18" charset="-128"/>
                          <a:ea typeface="ＭＳ Ｐ明朝" panose="02020600040205080304" pitchFamily="18"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900" b="1" i="0" u="none" strike="noStrike" dirty="0">
                          <a:solidFill>
                            <a:srgbClr val="0000FF"/>
                          </a:solidFill>
                          <a:effectLst/>
                          <a:latin typeface="ＭＳ Ｐ明朝" panose="02020600040205080304" pitchFamily="18" charset="-128"/>
                          <a:ea typeface="ＭＳ Ｐ明朝" panose="02020600040205080304" pitchFamily="18" charset="-128"/>
                        </a:rPr>
                        <a:t>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8">
                  <a:txBody>
                    <a:bodyPr/>
                    <a:lstStyle/>
                    <a:p>
                      <a:pPr algn="ctr" fontAlgn="ctr"/>
                      <a:r>
                        <a:rPr lang="en-US" altLang="ja-JP" sz="900" b="1" i="0" u="none" strike="noStrike" dirty="0">
                          <a:solidFill>
                            <a:srgbClr val="0000FF"/>
                          </a:solidFill>
                          <a:effectLst/>
                          <a:latin typeface="ＭＳ Ｐ明朝" panose="02020600040205080304" pitchFamily="18" charset="-128"/>
                          <a:ea typeface="ＭＳ Ｐ明朝" panose="02020600040205080304" pitchFamily="18" charset="-128"/>
                        </a:rPr>
                        <a:t>757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altLang="ja-JP" sz="900" b="1" i="0" u="none" strike="noStrike">
                          <a:solidFill>
                            <a:srgbClr val="0000FF"/>
                          </a:solidFill>
                          <a:effectLst/>
                          <a:latin typeface="ＭＳ Ｐ明朝" panose="02020600040205080304" pitchFamily="18" charset="-128"/>
                          <a:ea typeface="ＭＳ Ｐ明朝" panose="02020600040205080304" pitchFamily="18" charset="-128"/>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algn="ctr" fontAlgn="ctr"/>
                      <a:r>
                        <a:rPr lang="ja-JP" altLang="en-US" sz="900" b="1" i="0" u="none" strike="noStrike">
                          <a:solidFill>
                            <a:srgbClr val="0000FF"/>
                          </a:solidFill>
                          <a:effectLst/>
                          <a:latin typeface="ＭＳ Ｐゴシック" panose="020B0600070205080204" pitchFamily="50" charset="-128"/>
                          <a:ea typeface="ＭＳ Ｐゴシック" panose="020B0600070205080204" pitchFamily="50"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0">
                  <a:txBody>
                    <a:bodyPr/>
                    <a:lstStyle/>
                    <a:p>
                      <a:pPr algn="ctr" fontAlgn="ctr"/>
                      <a:r>
                        <a:rPr lang="en-US" altLang="ja-JP" sz="900" b="1" i="0" u="none" strike="noStrike" dirty="0">
                          <a:solidFill>
                            <a:srgbClr val="0000FF"/>
                          </a:solidFill>
                          <a:effectLst/>
                          <a:latin typeface="ＭＳ Ｐゴシック" panose="020B0600070205080204" pitchFamily="50" charset="-128"/>
                          <a:ea typeface="ＭＳ Ｐゴシック" panose="020B0600070205080204" pitchFamily="50" charset="-128"/>
                        </a:rPr>
                        <a:t>757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7">
                  <a:txBody>
                    <a:bodyPr/>
                    <a:lstStyle/>
                    <a:p>
                      <a:pPr algn="ctr" fontAlgn="ctr"/>
                      <a:r>
                        <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rPr>
                        <a:t>グループ支援</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811120080"/>
                  </a:ext>
                </a:extLst>
              </a:tr>
              <a:tr h="134826">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2" vMerge="1">
                  <a:txBody>
                    <a:bodyPr/>
                    <a:lstStyle/>
                    <a:p>
                      <a:endParaRPr kumimoji="1" lang="ja-JP" altLang="en-US"/>
                    </a:p>
                  </a:txBody>
                  <a:tcPr/>
                </a:tc>
                <a:tc hMerge="1" vMerge="1">
                  <a:txBody>
                    <a:bodyPr/>
                    <a:lstStyle/>
                    <a:p>
                      <a:endParaRPr kumimoji="1" lang="ja-JP" altLang="en-US"/>
                    </a:p>
                  </a:txBody>
                  <a:tcPr/>
                </a:tc>
                <a:tc gridSpan="17">
                  <a:txBody>
                    <a:bodyPr/>
                    <a:lstStyle/>
                    <a:p>
                      <a:pPr algn="l" fontAlgn="ctr"/>
                      <a:r>
                        <a:rPr lang="zh-TW" altLang="en-US" sz="900" b="0" i="0" u="none" strike="noStrike" dirty="0">
                          <a:solidFill>
                            <a:srgbClr val="000000"/>
                          </a:solidFill>
                          <a:effectLst/>
                          <a:latin typeface="ＭＳ Ｐ明朝" panose="02020600040205080304" pitchFamily="18" charset="-128"/>
                          <a:ea typeface="ＭＳ Ｐ明朝" panose="02020600040205080304" pitchFamily="18" charset="-128"/>
                        </a:rPr>
                        <a:t>移支身無早朝２．０</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en-US" altLang="ja-JP" sz="900" b="1" i="0" u="none" strike="noStrike">
                          <a:solidFill>
                            <a:srgbClr val="0000FF"/>
                          </a:solidFill>
                          <a:effectLst/>
                          <a:latin typeface="ＭＳ Ｐ明朝" panose="02020600040205080304" pitchFamily="18" charset="-128"/>
                          <a:ea typeface="ＭＳ Ｐ明朝" panose="02020600040205080304" pitchFamily="18" charset="-128"/>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900" b="1" i="0" u="none" strike="noStrike">
                          <a:solidFill>
                            <a:srgbClr val="0000FF"/>
                          </a:solidFill>
                          <a:effectLst/>
                          <a:latin typeface="ＭＳ Ｐ明朝" panose="02020600040205080304" pitchFamily="18" charset="-128"/>
                          <a:ea typeface="ＭＳ Ｐ明朝" panose="02020600040205080304" pitchFamily="18"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900" b="1" i="0" u="none" strike="noStrike">
                          <a:solidFill>
                            <a:srgbClr val="0000FF"/>
                          </a:solidFill>
                          <a:effectLst/>
                          <a:latin typeface="ＭＳ Ｐ明朝" panose="02020600040205080304" pitchFamily="18" charset="-128"/>
                          <a:ea typeface="ＭＳ Ｐ明朝" panose="02020600040205080304" pitchFamily="18" charset="-128"/>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900" b="1" i="0" u="none" strike="noStrike">
                          <a:solidFill>
                            <a:srgbClr val="0000FF"/>
                          </a:solidFill>
                          <a:effectLst/>
                          <a:latin typeface="ＭＳ Ｐ明朝" panose="02020600040205080304" pitchFamily="18" charset="-128"/>
                          <a:ea typeface="ＭＳ Ｐ明朝" panose="02020600040205080304" pitchFamily="18"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900" b="1" i="0" u="none" strike="noStrike">
                          <a:solidFill>
                            <a:srgbClr val="0000FF"/>
                          </a:solidFill>
                          <a:effectLst/>
                          <a:latin typeface="ＭＳ Ｐ明朝" panose="02020600040205080304" pitchFamily="18" charset="-128"/>
                          <a:ea typeface="ＭＳ Ｐ明朝" panose="02020600040205080304" pitchFamily="18"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900" b="1" i="0" u="none" strike="noStrike" dirty="0">
                          <a:solidFill>
                            <a:srgbClr val="0000FF"/>
                          </a:solidFill>
                          <a:effectLst/>
                          <a:latin typeface="ＭＳ Ｐ明朝" panose="02020600040205080304" pitchFamily="18" charset="-128"/>
                          <a:ea typeface="ＭＳ Ｐ明朝" panose="02020600040205080304" pitchFamily="18" charset="-128"/>
                        </a:rPr>
                        <a:t>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8">
                  <a:txBody>
                    <a:bodyPr/>
                    <a:lstStyle/>
                    <a:p>
                      <a:pPr algn="ctr" fontAlgn="ctr"/>
                      <a:r>
                        <a:rPr lang="en-US" altLang="ja-JP" sz="900" b="1" i="0" u="none" strike="noStrike">
                          <a:solidFill>
                            <a:srgbClr val="0000FF"/>
                          </a:solidFill>
                          <a:effectLst/>
                          <a:latin typeface="ＭＳ Ｐ明朝" panose="02020600040205080304" pitchFamily="18" charset="-128"/>
                          <a:ea typeface="ＭＳ Ｐ明朝" panose="02020600040205080304" pitchFamily="18" charset="-128"/>
                        </a:rPr>
                        <a:t>429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altLang="ja-JP" sz="900" b="1" i="0" u="none" strike="noStrike" dirty="0">
                          <a:solidFill>
                            <a:srgbClr val="0000FF"/>
                          </a:solidFill>
                          <a:effectLst/>
                          <a:latin typeface="ＭＳ Ｐ明朝" panose="02020600040205080304" pitchFamily="18" charset="-128"/>
                          <a:ea typeface="ＭＳ Ｐ明朝" panose="02020600040205080304" pitchFamily="18" charset="-128"/>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algn="ctr" fontAlgn="ctr"/>
                      <a:r>
                        <a:rPr lang="ja-JP" altLang="en-US" sz="900" b="1" i="0" u="none" strike="noStrike">
                          <a:solidFill>
                            <a:srgbClr val="0000FF"/>
                          </a:solidFill>
                          <a:effectLst/>
                          <a:latin typeface="ＭＳ Ｐゴシック" panose="020B0600070205080204" pitchFamily="50" charset="-128"/>
                          <a:ea typeface="ＭＳ Ｐゴシック" panose="020B0600070205080204" pitchFamily="50"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0">
                  <a:txBody>
                    <a:bodyPr/>
                    <a:lstStyle/>
                    <a:p>
                      <a:pPr algn="ctr" fontAlgn="ctr"/>
                      <a:r>
                        <a:rPr lang="en-US" altLang="ja-JP" sz="900" b="1" i="0" u="none" strike="noStrike" dirty="0">
                          <a:solidFill>
                            <a:srgbClr val="0000FF"/>
                          </a:solidFill>
                          <a:effectLst/>
                          <a:latin typeface="ＭＳ Ｐゴシック" panose="020B0600070205080204" pitchFamily="50" charset="-128"/>
                          <a:ea typeface="ＭＳ Ｐゴシック" panose="020B0600070205080204" pitchFamily="50" charset="-128"/>
                        </a:rPr>
                        <a:t>429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7">
                  <a:txBody>
                    <a:bodyPr/>
                    <a:lstStyle/>
                    <a:p>
                      <a:pPr algn="ctr" fontAlgn="ctr"/>
                      <a:r>
                        <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228532969"/>
                  </a:ext>
                </a:extLst>
              </a:tr>
              <a:tr h="134826">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2" vMerge="1">
                  <a:txBody>
                    <a:bodyPr/>
                    <a:lstStyle/>
                    <a:p>
                      <a:endParaRPr kumimoji="1" lang="ja-JP" altLang="en-US"/>
                    </a:p>
                  </a:txBody>
                  <a:tcPr/>
                </a:tc>
                <a:tc hMerge="1" vMerge="1">
                  <a:txBody>
                    <a:bodyPr/>
                    <a:lstStyle/>
                    <a:p>
                      <a:endParaRPr kumimoji="1" lang="ja-JP" altLang="en-US"/>
                    </a:p>
                  </a:txBody>
                  <a:tcPr/>
                </a:tc>
                <a:tc gridSpan="17">
                  <a:txBody>
                    <a:bodyPr/>
                    <a:lstStyle/>
                    <a:p>
                      <a:pPr algn="l" fontAlgn="ctr"/>
                      <a:r>
                        <a:rPr lang="zh-TW" altLang="en-US" sz="900" b="0" i="0" u="none" strike="noStrike" dirty="0">
                          <a:solidFill>
                            <a:srgbClr val="000000"/>
                          </a:solidFill>
                          <a:effectLst/>
                          <a:latin typeface="ＭＳ Ｐ明朝" panose="02020600040205080304" pitchFamily="18" charset="-128"/>
                          <a:ea typeface="ＭＳ Ｐ明朝" panose="02020600040205080304" pitchFamily="18" charset="-128"/>
                        </a:rPr>
                        <a:t>移支身無日中増９．０</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en-US" altLang="ja-JP" sz="900" b="1" i="0" u="none" strike="noStrike">
                          <a:solidFill>
                            <a:srgbClr val="0000FF"/>
                          </a:solidFill>
                          <a:effectLst/>
                          <a:latin typeface="ＭＳ Ｐ明朝" panose="02020600040205080304" pitchFamily="18" charset="-128"/>
                          <a:ea typeface="ＭＳ Ｐ明朝" panose="02020600040205080304" pitchFamily="18" charset="-128"/>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900" b="1" i="0" u="none" strike="noStrike">
                          <a:solidFill>
                            <a:srgbClr val="0000FF"/>
                          </a:solidFill>
                          <a:effectLst/>
                          <a:latin typeface="ＭＳ Ｐ明朝" panose="02020600040205080304" pitchFamily="18" charset="-128"/>
                          <a:ea typeface="ＭＳ Ｐ明朝" panose="02020600040205080304" pitchFamily="18"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900" b="1" i="0" u="none" strike="noStrike">
                          <a:solidFill>
                            <a:srgbClr val="0000FF"/>
                          </a:solidFill>
                          <a:effectLst/>
                          <a:latin typeface="ＭＳ Ｐ明朝" panose="02020600040205080304" pitchFamily="18" charset="-128"/>
                          <a:ea typeface="ＭＳ Ｐ明朝" panose="02020600040205080304" pitchFamily="18" charset="-128"/>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900" b="1" i="0" u="none" strike="noStrike">
                          <a:solidFill>
                            <a:srgbClr val="0000FF"/>
                          </a:solidFill>
                          <a:effectLst/>
                          <a:latin typeface="ＭＳ Ｐ明朝" panose="02020600040205080304" pitchFamily="18" charset="-128"/>
                          <a:ea typeface="ＭＳ Ｐ明朝" panose="02020600040205080304" pitchFamily="18"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900" b="1" i="0" u="none" strike="noStrike">
                          <a:solidFill>
                            <a:srgbClr val="0000FF"/>
                          </a:solidFill>
                          <a:effectLst/>
                          <a:latin typeface="ＭＳ Ｐ明朝" panose="02020600040205080304" pitchFamily="18" charset="-128"/>
                          <a:ea typeface="ＭＳ Ｐ明朝" panose="02020600040205080304" pitchFamily="18" charset="-128"/>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900" b="1" i="0" u="none" strike="noStrike">
                          <a:solidFill>
                            <a:srgbClr val="0000FF"/>
                          </a:solidFill>
                          <a:effectLst/>
                          <a:latin typeface="ＭＳ Ｐ明朝" panose="02020600040205080304" pitchFamily="18" charset="-128"/>
                          <a:ea typeface="ＭＳ Ｐ明朝" panose="02020600040205080304" pitchFamily="18" charset="-128"/>
                        </a:rPr>
                        <a:t>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8">
                  <a:txBody>
                    <a:bodyPr/>
                    <a:lstStyle/>
                    <a:p>
                      <a:pPr algn="ctr" fontAlgn="ctr"/>
                      <a:r>
                        <a:rPr lang="en-US" altLang="ja-JP" sz="900" b="1" i="0" u="none" strike="noStrike">
                          <a:solidFill>
                            <a:srgbClr val="0000FF"/>
                          </a:solidFill>
                          <a:effectLst/>
                          <a:latin typeface="ＭＳ Ｐ明朝" panose="02020600040205080304" pitchFamily="18" charset="-128"/>
                          <a:ea typeface="ＭＳ Ｐ明朝" panose="02020600040205080304" pitchFamily="18" charset="-128"/>
                        </a:rPr>
                        <a:t>1242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altLang="ja-JP" sz="900" b="1" i="0" u="none" strike="noStrike" dirty="0">
                          <a:solidFill>
                            <a:srgbClr val="0000FF"/>
                          </a:solidFill>
                          <a:effectLst/>
                          <a:latin typeface="ＭＳ Ｐ明朝" panose="02020600040205080304" pitchFamily="18" charset="-128"/>
                          <a:ea typeface="ＭＳ Ｐ明朝" panose="02020600040205080304" pitchFamily="18" charset="-128"/>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algn="ctr" fontAlgn="ctr"/>
                      <a:r>
                        <a:rPr lang="ja-JP" altLang="en-US" sz="900" b="1" i="0" u="none" strike="noStrike">
                          <a:solidFill>
                            <a:srgbClr val="0000FF"/>
                          </a:solidFill>
                          <a:effectLst/>
                          <a:latin typeface="ＭＳ Ｐゴシック" panose="020B0600070205080204" pitchFamily="50" charset="-128"/>
                          <a:ea typeface="ＭＳ Ｐゴシック" panose="020B0600070205080204" pitchFamily="50"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0">
                  <a:txBody>
                    <a:bodyPr/>
                    <a:lstStyle/>
                    <a:p>
                      <a:pPr algn="ctr" fontAlgn="ctr"/>
                      <a:r>
                        <a:rPr lang="en-US" altLang="ja-JP" sz="900" b="1" i="0" u="none" strike="noStrike">
                          <a:solidFill>
                            <a:srgbClr val="0000FF"/>
                          </a:solidFill>
                          <a:effectLst/>
                          <a:latin typeface="ＭＳ Ｐゴシック" panose="020B0600070205080204" pitchFamily="50" charset="-128"/>
                          <a:ea typeface="ＭＳ Ｐゴシック" panose="020B0600070205080204" pitchFamily="50" charset="-128"/>
                        </a:rPr>
                        <a:t>1242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7">
                  <a:txBody>
                    <a:bodyPr/>
                    <a:lstStyle/>
                    <a:p>
                      <a:pPr algn="ctr" fontAlgn="ctr"/>
                      <a:r>
                        <a:rPr lang="ja-JP" altLang="en-US" sz="9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024214911"/>
                  </a:ext>
                </a:extLst>
              </a:tr>
              <a:tr h="230747">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2" vMerge="1">
                  <a:txBody>
                    <a:bodyPr/>
                    <a:lstStyle/>
                    <a:p>
                      <a:endParaRPr kumimoji="1" lang="ja-JP" altLang="en-US"/>
                    </a:p>
                  </a:txBody>
                  <a:tcPr/>
                </a:tc>
                <a:tc hMerge="1" vMerge="1">
                  <a:txBody>
                    <a:bodyPr/>
                    <a:lstStyle/>
                    <a:p>
                      <a:endParaRPr kumimoji="1" lang="ja-JP" altLang="en-US"/>
                    </a:p>
                  </a:txBody>
                  <a:tcPr/>
                </a:tc>
                <a:tc gridSpan="17">
                  <a:txBody>
                    <a:bodyPr/>
                    <a:lstStyle/>
                    <a:p>
                      <a:pPr algn="l" fontAlgn="ctr"/>
                      <a:r>
                        <a:rPr lang="zh-TW" altLang="en-US" sz="900" b="0" i="0" u="none" strike="noStrike" dirty="0">
                          <a:solidFill>
                            <a:srgbClr val="000000"/>
                          </a:solidFill>
                          <a:effectLst/>
                          <a:latin typeface="ＭＳ Ｐ明朝" panose="02020600040205080304" pitchFamily="18" charset="-128"/>
                          <a:ea typeface="ＭＳ Ｐ明朝" panose="02020600040205080304" pitchFamily="18" charset="-128"/>
                        </a:rPr>
                        <a:t>移支身無日中１．０</a:t>
                      </a:r>
                      <a:r>
                        <a:rPr lang="en-US" altLang="zh-TW" sz="900" b="0" i="0" u="none" strike="noStrike" dirty="0">
                          <a:solidFill>
                            <a:srgbClr val="000000"/>
                          </a:solidFill>
                          <a:effectLst/>
                          <a:latin typeface="ＭＳ Ｐ明朝" panose="02020600040205080304" pitchFamily="18" charset="-128"/>
                          <a:ea typeface="ＭＳ Ｐ明朝" panose="02020600040205080304" pitchFamily="18" charset="-128"/>
                        </a:rPr>
                        <a:t>+</a:t>
                      </a:r>
                      <a:r>
                        <a:rPr lang="zh-TW" altLang="en-US" sz="900" b="0" i="0" u="none" strike="noStrike" dirty="0">
                          <a:solidFill>
                            <a:srgbClr val="000000"/>
                          </a:solidFill>
                          <a:effectLst/>
                          <a:latin typeface="ＭＳ Ｐ明朝" panose="02020600040205080304" pitchFamily="18" charset="-128"/>
                          <a:ea typeface="ＭＳ Ｐ明朝" panose="02020600040205080304" pitchFamily="18" charset="-128"/>
                        </a:rPr>
                        <a:t>夜間０．５</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en-US" altLang="ja-JP" sz="900" b="1" i="0" u="none" strike="noStrike">
                          <a:solidFill>
                            <a:srgbClr val="0000FF"/>
                          </a:solidFill>
                          <a:effectLst/>
                          <a:latin typeface="ＭＳ Ｐ明朝" panose="02020600040205080304" pitchFamily="18" charset="-128"/>
                          <a:ea typeface="ＭＳ Ｐ明朝" panose="02020600040205080304" pitchFamily="18" charset="-128"/>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900" b="1" i="0" u="none" strike="noStrike">
                          <a:solidFill>
                            <a:srgbClr val="0000FF"/>
                          </a:solidFill>
                          <a:effectLst/>
                          <a:latin typeface="ＭＳ Ｐ明朝" panose="02020600040205080304" pitchFamily="18" charset="-128"/>
                          <a:ea typeface="ＭＳ Ｐ明朝" panose="02020600040205080304" pitchFamily="18"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900" b="1" i="0" u="none" strike="noStrike">
                          <a:solidFill>
                            <a:srgbClr val="0000FF"/>
                          </a:solidFill>
                          <a:effectLst/>
                          <a:latin typeface="ＭＳ Ｐ明朝" panose="02020600040205080304" pitchFamily="18" charset="-128"/>
                          <a:ea typeface="ＭＳ Ｐ明朝" panose="02020600040205080304" pitchFamily="18" charset="-128"/>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900" b="1" i="0" u="none" strike="noStrike" dirty="0">
                          <a:solidFill>
                            <a:srgbClr val="0000FF"/>
                          </a:solidFill>
                          <a:effectLst/>
                          <a:latin typeface="ＭＳ Ｐ明朝" panose="02020600040205080304" pitchFamily="18" charset="-128"/>
                          <a:ea typeface="ＭＳ Ｐ明朝" panose="02020600040205080304" pitchFamily="18"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900" b="1" i="0" u="none" strike="noStrike" dirty="0">
                          <a:solidFill>
                            <a:srgbClr val="0000FF"/>
                          </a:solidFill>
                          <a:effectLst/>
                          <a:latin typeface="ＭＳ Ｐ明朝" panose="02020600040205080304" pitchFamily="18" charset="-128"/>
                          <a:ea typeface="ＭＳ Ｐ明朝" panose="02020600040205080304" pitchFamily="18"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900" b="1" i="0" u="none" strike="noStrike" dirty="0">
                          <a:solidFill>
                            <a:srgbClr val="0000FF"/>
                          </a:solidFill>
                          <a:effectLst/>
                          <a:latin typeface="ＭＳ Ｐ明朝" panose="02020600040205080304" pitchFamily="18" charset="-128"/>
                          <a:ea typeface="ＭＳ Ｐ明朝" panose="02020600040205080304" pitchFamily="18" charset="-128"/>
                        </a:rPr>
                        <a:t>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8">
                  <a:txBody>
                    <a:bodyPr/>
                    <a:lstStyle/>
                    <a:p>
                      <a:pPr algn="ctr" fontAlgn="ctr"/>
                      <a:r>
                        <a:rPr lang="en-US" altLang="ja-JP" sz="900" b="1" i="0" u="none" strike="noStrike" dirty="0">
                          <a:solidFill>
                            <a:srgbClr val="0000FF"/>
                          </a:solidFill>
                          <a:effectLst/>
                          <a:latin typeface="ＭＳ Ｐ明朝" panose="02020600040205080304" pitchFamily="18" charset="-128"/>
                          <a:ea typeface="ＭＳ Ｐ明朝" panose="02020600040205080304" pitchFamily="18" charset="-128"/>
                        </a:rPr>
                        <a:t>294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altLang="ja-JP" sz="900" b="1" i="0" u="none" strike="noStrike">
                          <a:solidFill>
                            <a:srgbClr val="0000FF"/>
                          </a:solidFill>
                          <a:effectLst/>
                          <a:latin typeface="ＭＳ Ｐ明朝" panose="02020600040205080304" pitchFamily="18" charset="-128"/>
                          <a:ea typeface="ＭＳ Ｐ明朝" panose="02020600040205080304" pitchFamily="18" charset="-128"/>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algn="ctr" fontAlgn="ctr"/>
                      <a:r>
                        <a:rPr lang="ja-JP" altLang="en-US" sz="900" b="1" i="0" u="none" strike="noStrike" dirty="0">
                          <a:solidFill>
                            <a:srgbClr val="0000FF"/>
                          </a:solidFill>
                          <a:effectLst/>
                          <a:latin typeface="ＭＳ Ｐゴシック" panose="020B0600070205080204" pitchFamily="50" charset="-128"/>
                          <a:ea typeface="ＭＳ Ｐゴシック" panose="020B0600070205080204" pitchFamily="50"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0">
                  <a:txBody>
                    <a:bodyPr/>
                    <a:lstStyle/>
                    <a:p>
                      <a:pPr algn="ctr" fontAlgn="ctr"/>
                      <a:r>
                        <a:rPr lang="en-US" altLang="ja-JP" sz="900" b="1" i="0" u="none" strike="noStrike">
                          <a:solidFill>
                            <a:srgbClr val="0000FF"/>
                          </a:solidFill>
                          <a:effectLst/>
                          <a:latin typeface="ＭＳ Ｐゴシック" panose="020B0600070205080204" pitchFamily="50" charset="-128"/>
                          <a:ea typeface="ＭＳ Ｐゴシック" panose="020B0600070205080204" pitchFamily="50" charset="-128"/>
                        </a:rPr>
                        <a:t>294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7">
                  <a:txBody>
                    <a:bodyPr/>
                    <a:lstStyle/>
                    <a:p>
                      <a:pPr algn="ctr" fontAlgn="ctr"/>
                      <a:r>
                        <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593833039"/>
                  </a:ext>
                </a:extLst>
              </a:tr>
              <a:tr h="269204">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2" vMerge="1">
                  <a:txBody>
                    <a:bodyPr/>
                    <a:lstStyle/>
                    <a:p>
                      <a:endParaRPr kumimoji="1" lang="ja-JP" altLang="en-US"/>
                    </a:p>
                  </a:txBody>
                  <a:tcPr/>
                </a:tc>
                <a:tc hMerge="1" vMerge="1">
                  <a:txBody>
                    <a:bodyPr/>
                    <a:lstStyle/>
                    <a:p>
                      <a:endParaRPr kumimoji="1" lang="ja-JP" altLang="en-US"/>
                    </a:p>
                  </a:txBody>
                  <a:tcPr/>
                </a:tc>
                <a:tc gridSpan="17">
                  <a:txBody>
                    <a:bodyPr/>
                    <a:lstStyle/>
                    <a:p>
                      <a:pPr algn="l" fontAlgn="ctr"/>
                      <a:r>
                        <a:rPr lang="zh-TW" altLang="en-US" sz="900" b="0" i="0" u="none" strike="noStrike" dirty="0">
                          <a:solidFill>
                            <a:srgbClr val="000000"/>
                          </a:solidFill>
                          <a:effectLst/>
                          <a:latin typeface="ＭＳ Ｐ明朝" panose="02020600040205080304" pitchFamily="18" charset="-128"/>
                          <a:ea typeface="ＭＳ Ｐ明朝" panose="02020600040205080304" pitchFamily="18" charset="-128"/>
                        </a:rPr>
                        <a:t>移支身無日夜間増１．５</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en-US" altLang="ja-JP" sz="900" b="1" i="0" u="none" strike="noStrike">
                          <a:solidFill>
                            <a:srgbClr val="0000FF"/>
                          </a:solidFill>
                          <a:effectLst/>
                          <a:latin typeface="ＭＳ Ｐ明朝" panose="02020600040205080304" pitchFamily="18" charset="-128"/>
                          <a:ea typeface="ＭＳ Ｐ明朝" panose="02020600040205080304" pitchFamily="18" charset="-128"/>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900" b="1" i="0" u="none" strike="noStrike">
                          <a:solidFill>
                            <a:srgbClr val="0000FF"/>
                          </a:solidFill>
                          <a:effectLst/>
                          <a:latin typeface="ＭＳ Ｐ明朝" panose="02020600040205080304" pitchFamily="18" charset="-128"/>
                          <a:ea typeface="ＭＳ Ｐ明朝" panose="02020600040205080304" pitchFamily="18"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900" b="1" i="0" u="none" strike="noStrike">
                          <a:solidFill>
                            <a:srgbClr val="0000FF"/>
                          </a:solidFill>
                          <a:effectLst/>
                          <a:latin typeface="ＭＳ Ｐ明朝" panose="02020600040205080304" pitchFamily="18" charset="-128"/>
                          <a:ea typeface="ＭＳ Ｐ明朝" panose="02020600040205080304" pitchFamily="18" charset="-128"/>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900" b="1" i="0" u="none" strike="noStrike" dirty="0">
                          <a:solidFill>
                            <a:srgbClr val="0000FF"/>
                          </a:solidFill>
                          <a:effectLst/>
                          <a:latin typeface="ＭＳ Ｐ明朝" panose="02020600040205080304" pitchFamily="18" charset="-128"/>
                          <a:ea typeface="ＭＳ Ｐ明朝" panose="02020600040205080304" pitchFamily="18"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900" b="1" i="0" u="none" strike="noStrike">
                          <a:solidFill>
                            <a:srgbClr val="0000FF"/>
                          </a:solidFill>
                          <a:effectLst/>
                          <a:latin typeface="ＭＳ Ｐ明朝" panose="02020600040205080304" pitchFamily="18" charset="-128"/>
                          <a:ea typeface="ＭＳ Ｐ明朝" panose="02020600040205080304" pitchFamily="18" charset="-128"/>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900" b="1" i="0" u="none" strike="noStrike" dirty="0">
                          <a:solidFill>
                            <a:srgbClr val="0000FF"/>
                          </a:solidFill>
                          <a:effectLst/>
                          <a:latin typeface="ＭＳ Ｐ明朝" panose="02020600040205080304" pitchFamily="18" charset="-128"/>
                          <a:ea typeface="ＭＳ Ｐ明朝" panose="02020600040205080304" pitchFamily="18" charset="-128"/>
                        </a:rPr>
                        <a:t>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8">
                  <a:txBody>
                    <a:bodyPr/>
                    <a:lstStyle/>
                    <a:p>
                      <a:pPr algn="ctr" fontAlgn="ctr"/>
                      <a:r>
                        <a:rPr lang="en-US" altLang="ja-JP" sz="900" b="1" i="0" u="none" strike="noStrike" dirty="0">
                          <a:solidFill>
                            <a:srgbClr val="0000FF"/>
                          </a:solidFill>
                          <a:effectLst/>
                          <a:latin typeface="ＭＳ Ｐ明朝" panose="02020600040205080304" pitchFamily="18" charset="-128"/>
                          <a:ea typeface="ＭＳ Ｐ明朝" panose="02020600040205080304" pitchFamily="18" charset="-128"/>
                        </a:rPr>
                        <a:t>259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altLang="ja-JP" sz="900" b="1" i="0" u="none" strike="noStrike" dirty="0">
                          <a:solidFill>
                            <a:srgbClr val="0000FF"/>
                          </a:solidFill>
                          <a:effectLst/>
                          <a:latin typeface="ＭＳ Ｐ明朝" panose="02020600040205080304" pitchFamily="18" charset="-128"/>
                          <a:ea typeface="ＭＳ Ｐ明朝" panose="02020600040205080304" pitchFamily="18" charset="-128"/>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algn="ctr" fontAlgn="ctr"/>
                      <a:r>
                        <a:rPr lang="ja-JP" altLang="en-US" sz="900" b="1" i="0" u="none" strike="noStrike">
                          <a:solidFill>
                            <a:srgbClr val="0000FF"/>
                          </a:solidFill>
                          <a:effectLst/>
                          <a:latin typeface="ＭＳ Ｐゴシック" panose="020B0600070205080204" pitchFamily="50" charset="-128"/>
                          <a:ea typeface="ＭＳ Ｐゴシック" panose="020B0600070205080204" pitchFamily="50"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0">
                  <a:txBody>
                    <a:bodyPr/>
                    <a:lstStyle/>
                    <a:p>
                      <a:pPr algn="ctr" fontAlgn="ctr"/>
                      <a:r>
                        <a:rPr lang="en-US" altLang="ja-JP" sz="900" b="1" i="0" u="none" strike="noStrike" dirty="0">
                          <a:solidFill>
                            <a:srgbClr val="0000FF"/>
                          </a:solidFill>
                          <a:effectLst/>
                          <a:latin typeface="ＭＳ Ｐゴシック" panose="020B0600070205080204" pitchFamily="50" charset="-128"/>
                          <a:ea typeface="ＭＳ Ｐゴシック" panose="020B0600070205080204" pitchFamily="50" charset="-128"/>
                        </a:rPr>
                        <a:t>259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7">
                  <a:txBody>
                    <a:bodyPr/>
                    <a:lstStyle/>
                    <a:p>
                      <a:pPr algn="ctr" fontAlgn="ctr"/>
                      <a:r>
                        <a:rPr lang="ja-JP" altLang="en-US" sz="9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001924405"/>
                  </a:ext>
                </a:extLst>
              </a:tr>
              <a:tr h="134604">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2" vMerge="1">
                  <a:txBody>
                    <a:bodyPr/>
                    <a:lstStyle/>
                    <a:p>
                      <a:endParaRPr kumimoji="1" lang="ja-JP" altLang="en-US"/>
                    </a:p>
                  </a:txBody>
                  <a:tcPr/>
                </a:tc>
                <a:tc hMerge="1" vMerge="1">
                  <a:txBody>
                    <a:bodyPr/>
                    <a:lstStyle/>
                    <a:p>
                      <a:endParaRPr kumimoji="1" lang="ja-JP" altLang="en-US"/>
                    </a:p>
                  </a:txBody>
                  <a:tcPr/>
                </a:tc>
                <a:tc gridSpan="17">
                  <a:txBody>
                    <a:bodyPr/>
                    <a:lstStyle/>
                    <a:p>
                      <a:pPr algn="ctr"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8">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6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algn="ctr" fontAlgn="ctr"/>
                      <a:r>
                        <a:rPr lang="ja-JP" altLang="en-US" sz="600" b="1" i="0" u="none" strike="noStrike">
                          <a:solidFill>
                            <a:srgbClr val="0000FF"/>
                          </a:solidFill>
                          <a:effectLst/>
                          <a:latin typeface="ＭＳ Ｐゴシック" panose="020B0600070205080204" pitchFamily="50" charset="-128"/>
                          <a:ea typeface="ＭＳ Ｐゴシック" panose="020B0600070205080204" pitchFamily="50"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0">
                  <a:txBody>
                    <a:bodyPr/>
                    <a:lstStyle/>
                    <a:p>
                      <a:pPr algn="ctr" fontAlgn="ctr"/>
                      <a:r>
                        <a:rPr lang="ja-JP" altLang="en-US" sz="600" b="1" i="0" u="none" strike="noStrike" dirty="0">
                          <a:solidFill>
                            <a:srgbClr val="0000FF"/>
                          </a:solidFill>
                          <a:effectLst/>
                          <a:latin typeface="ＭＳ Ｐゴシック" panose="020B0600070205080204" pitchFamily="50" charset="-128"/>
                          <a:ea typeface="ＭＳ Ｐゴシック" panose="020B0600070205080204" pitchFamily="50"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7">
                  <a:txBody>
                    <a:bodyPr/>
                    <a:lstStyle/>
                    <a:p>
                      <a:pPr algn="ctr"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321830852"/>
                  </a:ext>
                </a:extLst>
              </a:tr>
              <a:tr h="134604">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2" vMerge="1">
                  <a:txBody>
                    <a:bodyPr/>
                    <a:lstStyle/>
                    <a:p>
                      <a:endParaRPr kumimoji="1" lang="ja-JP" altLang="en-US"/>
                    </a:p>
                  </a:txBody>
                  <a:tcPr/>
                </a:tc>
                <a:tc hMerge="1" vMerge="1">
                  <a:txBody>
                    <a:bodyPr/>
                    <a:lstStyle/>
                    <a:p>
                      <a:endParaRPr kumimoji="1" lang="ja-JP" altLang="en-US"/>
                    </a:p>
                  </a:txBody>
                  <a:tcPr/>
                </a:tc>
                <a:tc gridSpan="17">
                  <a:txBody>
                    <a:bodyPr/>
                    <a:lstStyle/>
                    <a:p>
                      <a:pPr algn="ctr"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8">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6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algn="ctr" fontAlgn="ctr"/>
                      <a:r>
                        <a:rPr lang="ja-JP" altLang="en-US" sz="600" b="1" i="0" u="none" strike="noStrike">
                          <a:solidFill>
                            <a:srgbClr val="0000FF"/>
                          </a:solidFill>
                          <a:effectLst/>
                          <a:latin typeface="ＭＳ Ｐゴシック" panose="020B0600070205080204" pitchFamily="50" charset="-128"/>
                          <a:ea typeface="ＭＳ Ｐゴシック" panose="020B0600070205080204" pitchFamily="50"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0">
                  <a:txBody>
                    <a:bodyPr/>
                    <a:lstStyle/>
                    <a:p>
                      <a:pPr algn="ctr" fontAlgn="ctr"/>
                      <a:r>
                        <a:rPr lang="ja-JP" altLang="en-US" sz="600" b="1" i="0" u="none" strike="noStrike">
                          <a:solidFill>
                            <a:srgbClr val="0000FF"/>
                          </a:solidFill>
                          <a:effectLst/>
                          <a:latin typeface="ＭＳ Ｐゴシック" panose="020B0600070205080204" pitchFamily="50" charset="-128"/>
                          <a:ea typeface="ＭＳ Ｐゴシック" panose="020B0600070205080204" pitchFamily="50"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7">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184445551"/>
                  </a:ext>
                </a:extLst>
              </a:tr>
              <a:tr h="134604">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2" vMerge="1">
                  <a:txBody>
                    <a:bodyPr/>
                    <a:lstStyle/>
                    <a:p>
                      <a:endParaRPr kumimoji="1" lang="ja-JP" altLang="en-US"/>
                    </a:p>
                  </a:txBody>
                  <a:tcPr/>
                </a:tc>
                <a:tc hMerge="1" vMerge="1">
                  <a:txBody>
                    <a:bodyPr/>
                    <a:lstStyle/>
                    <a:p>
                      <a:endParaRPr kumimoji="1" lang="ja-JP" altLang="en-US"/>
                    </a:p>
                  </a:txBody>
                  <a:tcPr/>
                </a:tc>
                <a:tc gridSpan="17">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8">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6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algn="ctr" fontAlgn="ctr"/>
                      <a:r>
                        <a:rPr lang="ja-JP" altLang="en-US" sz="600" b="1" i="0" u="none" strike="noStrike">
                          <a:solidFill>
                            <a:srgbClr val="0000FF"/>
                          </a:solidFill>
                          <a:effectLst/>
                          <a:latin typeface="ＭＳ Ｐゴシック" panose="020B0600070205080204" pitchFamily="50" charset="-128"/>
                          <a:ea typeface="ＭＳ Ｐゴシック" panose="020B0600070205080204" pitchFamily="50"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0">
                  <a:txBody>
                    <a:bodyPr/>
                    <a:lstStyle/>
                    <a:p>
                      <a:pPr algn="ctr" fontAlgn="ctr"/>
                      <a:r>
                        <a:rPr lang="ja-JP" altLang="en-US" sz="600" b="1" i="0" u="none" strike="noStrike">
                          <a:solidFill>
                            <a:srgbClr val="0000FF"/>
                          </a:solidFill>
                          <a:effectLst/>
                          <a:latin typeface="ＭＳ Ｐゴシック" panose="020B0600070205080204" pitchFamily="50" charset="-128"/>
                          <a:ea typeface="ＭＳ Ｐゴシック" panose="020B0600070205080204" pitchFamily="50"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7">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952446496"/>
                  </a:ext>
                </a:extLst>
              </a:tr>
              <a:tr h="134604">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2" vMerge="1">
                  <a:txBody>
                    <a:bodyPr/>
                    <a:lstStyle/>
                    <a:p>
                      <a:endParaRPr kumimoji="1" lang="ja-JP" altLang="en-US"/>
                    </a:p>
                  </a:txBody>
                  <a:tcPr/>
                </a:tc>
                <a:tc hMerge="1" vMerge="1">
                  <a:txBody>
                    <a:bodyPr/>
                    <a:lstStyle/>
                    <a:p>
                      <a:endParaRPr kumimoji="1" lang="ja-JP" altLang="en-US"/>
                    </a:p>
                  </a:txBody>
                  <a:tcPr/>
                </a:tc>
                <a:tc gridSpan="17">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8">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6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algn="ctr" fontAlgn="ctr"/>
                      <a:r>
                        <a:rPr lang="ja-JP" altLang="en-US" sz="600" b="1" i="0" u="none" strike="noStrike">
                          <a:solidFill>
                            <a:srgbClr val="0000FF"/>
                          </a:solidFill>
                          <a:effectLst/>
                          <a:latin typeface="ＭＳ Ｐゴシック" panose="020B0600070205080204" pitchFamily="50" charset="-128"/>
                          <a:ea typeface="ＭＳ Ｐゴシック" panose="020B0600070205080204" pitchFamily="50"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0">
                  <a:txBody>
                    <a:bodyPr/>
                    <a:lstStyle/>
                    <a:p>
                      <a:pPr algn="ctr" fontAlgn="ctr"/>
                      <a:r>
                        <a:rPr lang="ja-JP" altLang="en-US" sz="600" b="1" i="0" u="none" strike="noStrike">
                          <a:solidFill>
                            <a:srgbClr val="0000FF"/>
                          </a:solidFill>
                          <a:effectLst/>
                          <a:latin typeface="ＭＳ Ｐゴシック" panose="020B0600070205080204" pitchFamily="50" charset="-128"/>
                          <a:ea typeface="ＭＳ Ｐゴシック" panose="020B0600070205080204" pitchFamily="50"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7">
                  <a:txBody>
                    <a:bodyPr/>
                    <a:lstStyle/>
                    <a:p>
                      <a:pPr algn="ctr"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458382108"/>
                  </a:ext>
                </a:extLst>
              </a:tr>
              <a:tr h="134604">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2" vMerge="1">
                  <a:txBody>
                    <a:bodyPr/>
                    <a:lstStyle/>
                    <a:p>
                      <a:endParaRPr kumimoji="1" lang="ja-JP" altLang="en-US"/>
                    </a:p>
                  </a:txBody>
                  <a:tcPr/>
                </a:tc>
                <a:tc hMerge="1" vMerge="1">
                  <a:txBody>
                    <a:bodyPr/>
                    <a:lstStyle/>
                    <a:p>
                      <a:endParaRPr kumimoji="1" lang="ja-JP" altLang="en-US"/>
                    </a:p>
                  </a:txBody>
                  <a:tcPr/>
                </a:tc>
                <a:tc gridSpan="17">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8">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6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algn="ctr" fontAlgn="ctr"/>
                      <a:r>
                        <a:rPr lang="ja-JP" altLang="en-US" sz="600" b="1" i="0" u="none" strike="noStrike">
                          <a:solidFill>
                            <a:srgbClr val="0000FF"/>
                          </a:solidFill>
                          <a:effectLst/>
                          <a:latin typeface="ＭＳ Ｐゴシック" panose="020B0600070205080204" pitchFamily="50" charset="-128"/>
                          <a:ea typeface="ＭＳ Ｐゴシック" panose="020B0600070205080204" pitchFamily="50"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0">
                  <a:txBody>
                    <a:bodyPr/>
                    <a:lstStyle/>
                    <a:p>
                      <a:pPr algn="ctr" fontAlgn="ctr"/>
                      <a:r>
                        <a:rPr lang="ja-JP" altLang="en-US" sz="600" b="1" i="0" u="none" strike="noStrike">
                          <a:solidFill>
                            <a:srgbClr val="0000FF"/>
                          </a:solidFill>
                          <a:effectLst/>
                          <a:latin typeface="ＭＳ Ｐゴシック" panose="020B0600070205080204" pitchFamily="50" charset="-128"/>
                          <a:ea typeface="ＭＳ Ｐゴシック" panose="020B0600070205080204" pitchFamily="50"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7">
                  <a:txBody>
                    <a:bodyPr/>
                    <a:lstStyle/>
                    <a:p>
                      <a:pPr algn="ctr"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789725466"/>
                  </a:ext>
                </a:extLst>
              </a:tr>
              <a:tr h="134604">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2" vMerge="1">
                  <a:txBody>
                    <a:bodyPr/>
                    <a:lstStyle/>
                    <a:p>
                      <a:endParaRPr kumimoji="1" lang="ja-JP" altLang="en-US"/>
                    </a:p>
                  </a:txBody>
                  <a:tcPr/>
                </a:tc>
                <a:tc hMerge="1" vMerge="1">
                  <a:txBody>
                    <a:bodyPr/>
                    <a:lstStyle/>
                    <a:p>
                      <a:endParaRPr kumimoji="1" lang="ja-JP" altLang="en-US"/>
                    </a:p>
                  </a:txBody>
                  <a:tcPr/>
                </a:tc>
                <a:tc gridSpan="17">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8">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6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algn="ctr" fontAlgn="ctr"/>
                      <a:r>
                        <a:rPr lang="ja-JP" altLang="en-US" sz="600" b="1" i="0" u="none" strike="noStrike">
                          <a:solidFill>
                            <a:srgbClr val="0000FF"/>
                          </a:solidFill>
                          <a:effectLst/>
                          <a:latin typeface="ＭＳ Ｐゴシック" panose="020B0600070205080204" pitchFamily="50" charset="-128"/>
                          <a:ea typeface="ＭＳ Ｐゴシック" panose="020B0600070205080204" pitchFamily="50"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0">
                  <a:txBody>
                    <a:bodyPr/>
                    <a:lstStyle/>
                    <a:p>
                      <a:pPr algn="ctr" fontAlgn="ctr"/>
                      <a:r>
                        <a:rPr lang="ja-JP" altLang="en-US" sz="600" b="1" i="0" u="none" strike="noStrike">
                          <a:solidFill>
                            <a:srgbClr val="0000FF"/>
                          </a:solidFill>
                          <a:effectLst/>
                          <a:latin typeface="ＭＳ Ｐゴシック" panose="020B0600070205080204" pitchFamily="50" charset="-128"/>
                          <a:ea typeface="ＭＳ Ｐゴシック" panose="020B0600070205080204" pitchFamily="50"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7">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724631695"/>
                  </a:ext>
                </a:extLst>
              </a:tr>
              <a:tr h="134604">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787859987"/>
                  </a:ext>
                </a:extLst>
              </a:tr>
              <a:tr h="134604">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rowSpan="15" gridSpan="2">
                  <a:txBody>
                    <a:bodyPr/>
                    <a:lstStyle/>
                    <a:p>
                      <a:pPr algn="ctr" fontAlgn="ctr"/>
                      <a:r>
                        <a:rPr lang="zh-TW" altLang="en-US" sz="900" b="0" i="0" u="none" strike="noStrike" dirty="0">
                          <a:solidFill>
                            <a:srgbClr val="000000"/>
                          </a:solidFill>
                          <a:effectLst/>
                          <a:latin typeface="ＭＳ Ｐ明朝" panose="02020600040205080304" pitchFamily="18" charset="-128"/>
                          <a:ea typeface="ＭＳ Ｐ明朝" panose="02020600040205080304" pitchFamily="18" charset="-128"/>
                        </a:rPr>
                        <a:t>請求額集計欄</a:t>
                      </a:r>
                    </a:p>
                  </a:txBody>
                  <a:tcPr marL="0" marR="0"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15" hMerge="1">
                  <a:txBody>
                    <a:bodyPr/>
                    <a:lstStyle/>
                    <a:p>
                      <a:endParaRPr kumimoji="1" lang="ja-JP" altLang="en-US"/>
                    </a:p>
                  </a:txBody>
                  <a:tcPr/>
                </a:tc>
                <a:tc gridSpan="13">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サービス種類</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個別支援</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グループ支援</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8">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8">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gridSpan="1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合計</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328071940"/>
                  </a:ext>
                </a:extLst>
              </a:tr>
              <a:tr h="134604">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2" vMerge="1">
                  <a:txBody>
                    <a:bodyPr/>
                    <a:lstStyle/>
                    <a:p>
                      <a:endParaRPr kumimoji="1" lang="ja-JP" altLang="en-US"/>
                    </a:p>
                  </a:txBody>
                  <a:tcPr/>
                </a:tc>
                <a:tc hMerge="1" vMerge="1">
                  <a:txBody>
                    <a:bodyPr/>
                    <a:lstStyle/>
                    <a:p>
                      <a:endParaRPr kumimoji="1" lang="ja-JP" altLang="en-US"/>
                    </a:p>
                  </a:txBody>
                  <a:tcPr/>
                </a:tc>
                <a:tc gridSpan="13">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サービス利用日数</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8">
                  <a:txBody>
                    <a:bodyPr/>
                    <a:lstStyle/>
                    <a:p>
                      <a:pPr algn="l"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日</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8">
                  <a:txBody>
                    <a:bodyPr/>
                    <a:lstStyle/>
                    <a:p>
                      <a:pPr algn="l" fontAlgn="ctr"/>
                      <a:r>
                        <a:rPr lang="ja-JP" altLang="en-US" sz="800" b="0" i="0" u="none" strike="noStrike" dirty="0">
                          <a:solidFill>
                            <a:srgbClr val="000000"/>
                          </a:solidFill>
                          <a:effectLst/>
                          <a:latin typeface="ＭＳ Ｐ明朝" panose="02020600040205080304" pitchFamily="18" charset="-128"/>
                          <a:ea typeface="ＭＳ Ｐ明朝" panose="02020600040205080304" pitchFamily="18" charset="-128"/>
                        </a:rPr>
                        <a:t>日</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8">
                  <a:txBody>
                    <a:bodyPr/>
                    <a:lstStyle/>
                    <a:p>
                      <a:pPr algn="l" fontAlgn="ctr"/>
                      <a:r>
                        <a:rPr lang="ja-JP" altLang="en-US" sz="800" b="0" i="0" u="none" strike="noStrike" dirty="0">
                          <a:solidFill>
                            <a:srgbClr val="000000"/>
                          </a:solidFill>
                          <a:effectLst/>
                          <a:latin typeface="ＭＳ Ｐ明朝" panose="02020600040205080304" pitchFamily="18" charset="-128"/>
                          <a:ea typeface="ＭＳ Ｐ明朝" panose="02020600040205080304" pitchFamily="18" charset="-128"/>
                        </a:rPr>
                        <a:t>日</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8">
                  <a:txBody>
                    <a:bodyPr/>
                    <a:lstStyle/>
                    <a:p>
                      <a:pPr algn="l"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日</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2"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807258815"/>
                  </a:ext>
                </a:extLst>
              </a:tr>
              <a:tr h="134604">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2" vMerge="1">
                  <a:txBody>
                    <a:bodyPr/>
                    <a:lstStyle/>
                    <a:p>
                      <a:endParaRPr kumimoji="1" lang="ja-JP" altLang="en-US"/>
                    </a:p>
                  </a:txBody>
                  <a:tcPr/>
                </a:tc>
                <a:tc hMerge="1" vMerge="1">
                  <a:txBody>
                    <a:bodyPr/>
                    <a:lstStyle/>
                    <a:p>
                      <a:endParaRPr kumimoji="1" lang="ja-JP" altLang="en-US"/>
                    </a:p>
                  </a:txBody>
                  <a:tcPr/>
                </a:tc>
                <a:tc gridSpan="13">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給付単位数</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en-US" altLang="ja-JP" sz="800" b="1" i="0" u="none" strike="noStrike" dirty="0">
                          <a:solidFill>
                            <a:srgbClr val="0000FF"/>
                          </a:solidFill>
                          <a:effectLst/>
                          <a:latin typeface="ＭＳ Ｐ明朝" panose="02020600040205080304" pitchFamily="18" charset="-128"/>
                          <a:ea typeface="ＭＳ Ｐ明朝" panose="02020600040205080304" pitchFamily="18"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en-US" altLang="ja-JP" sz="800" b="1" i="0" u="none" strike="noStrike" dirty="0">
                          <a:solidFill>
                            <a:srgbClr val="0000FF"/>
                          </a:solidFill>
                          <a:effectLst/>
                          <a:latin typeface="ＭＳ Ｐ明朝" panose="02020600040205080304" pitchFamily="18" charset="-128"/>
                          <a:ea typeface="ＭＳ Ｐ明朝" panose="02020600040205080304" pitchFamily="18" charset="-128"/>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en-US" altLang="ja-JP" sz="800" b="1" i="0" u="none" strike="noStrike" dirty="0">
                          <a:solidFill>
                            <a:srgbClr val="0000FF"/>
                          </a:solidFill>
                          <a:effectLst/>
                          <a:latin typeface="ＭＳ Ｐ明朝" panose="02020600040205080304" pitchFamily="18" charset="-128"/>
                          <a:ea typeface="ＭＳ Ｐ明朝" panose="02020600040205080304" pitchFamily="18" charset="-128"/>
                        </a:rPr>
                        <a:t>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en-US" altLang="ja-JP" sz="800" b="1" i="0" u="none" strike="noStrike" dirty="0">
                          <a:solidFill>
                            <a:srgbClr val="0000FF"/>
                          </a:solidFill>
                          <a:effectLst/>
                          <a:latin typeface="ＭＳ Ｐ明朝" panose="02020600040205080304" pitchFamily="18" charset="-128"/>
                          <a:ea typeface="ＭＳ Ｐ明朝" panose="02020600040205080304" pitchFamily="18" charset="-128"/>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10204334"/>
                  </a:ext>
                </a:extLst>
              </a:tr>
              <a:tr h="239691">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2" vMerge="1">
                  <a:txBody>
                    <a:bodyPr/>
                    <a:lstStyle/>
                    <a:p>
                      <a:endParaRPr kumimoji="1" lang="ja-JP" altLang="en-US"/>
                    </a:p>
                  </a:txBody>
                  <a:tcPr/>
                </a:tc>
                <a:tc hMerge="1" vMerge="1">
                  <a:txBody>
                    <a:bodyPr/>
                    <a:lstStyle/>
                    <a:p>
                      <a:endParaRPr kumimoji="1" lang="ja-JP" altLang="en-US"/>
                    </a:p>
                  </a:txBody>
                  <a:tcPr/>
                </a:tc>
                <a:tc gridSpan="13">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単位数単価</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4">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円</a:t>
                      </a:r>
                      <a:r>
                        <a:rPr lang="en-US" altLang="ja-JP" sz="800" b="0" i="0" u="none" strike="noStrike">
                          <a:solidFill>
                            <a:srgbClr val="000000"/>
                          </a:solidFill>
                          <a:effectLst/>
                          <a:latin typeface="ＭＳ Ｐ明朝" panose="02020600040205080304" pitchFamily="18" charset="-128"/>
                          <a:ea typeface="ＭＳ Ｐ明朝" panose="02020600040205080304" pitchFamily="18" charset="-128"/>
                        </a:rPr>
                        <a:t>/</a:t>
                      </a: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単位</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4">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円</a:t>
                      </a:r>
                      <a:r>
                        <a:rPr lang="en-US" altLang="ja-JP" sz="800" b="0" i="0" u="none" strike="noStrike">
                          <a:solidFill>
                            <a:srgbClr val="000000"/>
                          </a:solidFill>
                          <a:effectLst/>
                          <a:latin typeface="ＭＳ Ｐ明朝" panose="02020600040205080304" pitchFamily="18" charset="-128"/>
                          <a:ea typeface="ＭＳ Ｐ明朝" panose="02020600040205080304" pitchFamily="18" charset="-128"/>
                        </a:rPr>
                        <a:t>/</a:t>
                      </a: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単位</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4">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円</a:t>
                      </a:r>
                      <a:r>
                        <a:rPr lang="en-US" altLang="ja-JP" sz="800" b="0" i="0" u="none" strike="noStrike">
                          <a:solidFill>
                            <a:srgbClr val="000000"/>
                          </a:solidFill>
                          <a:effectLst/>
                          <a:latin typeface="ＭＳ Ｐ明朝" panose="02020600040205080304" pitchFamily="18" charset="-128"/>
                          <a:ea typeface="ＭＳ Ｐ明朝" panose="02020600040205080304" pitchFamily="18" charset="-128"/>
                        </a:rPr>
                        <a:t>/</a:t>
                      </a: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単位</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4">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円</a:t>
                      </a:r>
                      <a:r>
                        <a:rPr lang="en-US" altLang="ja-JP" sz="800" b="0" i="0" u="none" strike="noStrike">
                          <a:solidFill>
                            <a:srgbClr val="000000"/>
                          </a:solidFill>
                          <a:effectLst/>
                          <a:latin typeface="ＭＳ Ｐ明朝" panose="02020600040205080304" pitchFamily="18" charset="-128"/>
                          <a:ea typeface="ＭＳ Ｐ明朝" panose="02020600040205080304" pitchFamily="18" charset="-128"/>
                        </a:rPr>
                        <a:t>/</a:t>
                      </a: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単位</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2F2F2"/>
                    </a:solidFill>
                  </a:tcPr>
                </a:tc>
                <a:tc h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845342248"/>
                  </a:ext>
                </a:extLst>
              </a:tr>
              <a:tr h="134604">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2" vMerge="1">
                  <a:txBody>
                    <a:bodyPr/>
                    <a:lstStyle/>
                    <a:p>
                      <a:endParaRPr kumimoji="1" lang="ja-JP" altLang="en-US"/>
                    </a:p>
                  </a:txBody>
                  <a:tcPr/>
                </a:tc>
                <a:tc hMerge="1" vMerge="1">
                  <a:txBody>
                    <a:bodyPr/>
                    <a:lstStyle/>
                    <a:p>
                      <a:endParaRPr kumimoji="1" lang="ja-JP" altLang="en-US"/>
                    </a:p>
                  </a:txBody>
                  <a:tcPr/>
                </a:tc>
                <a:tc gridSpan="13">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費用負担額</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en-US" altLang="ja-JP" sz="800" b="1" i="0" u="none" strike="noStrike" dirty="0">
                          <a:solidFill>
                            <a:srgbClr val="0000FF"/>
                          </a:solidFill>
                          <a:effectLst/>
                          <a:latin typeface="ＭＳ Ｐ明朝" panose="02020600040205080304" pitchFamily="18" charset="-128"/>
                          <a:ea typeface="ＭＳ Ｐ明朝" panose="02020600040205080304" pitchFamily="18"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2F2F2"/>
                    </a:solidFill>
                  </a:tcPr>
                </a:tc>
                <a:tc h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645217621"/>
                  </a:ext>
                </a:extLst>
              </a:tr>
              <a:tr h="269204">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2" vMerge="1">
                  <a:txBody>
                    <a:bodyPr/>
                    <a:lstStyle/>
                    <a:p>
                      <a:endParaRPr kumimoji="1" lang="ja-JP" altLang="en-US"/>
                    </a:p>
                  </a:txBody>
                  <a:tcPr/>
                </a:tc>
                <a:tc hMerge="1" vMerge="1">
                  <a:txBody>
                    <a:bodyPr/>
                    <a:lstStyle/>
                    <a:p>
                      <a:endParaRPr kumimoji="1" lang="ja-JP" altLang="en-US"/>
                    </a:p>
                  </a:txBody>
                  <a:tcPr/>
                </a:tc>
                <a:tc gridSpan="13">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費用負担額</a:t>
                      </a:r>
                      <a:r>
                        <a:rPr lang="en-US" altLang="ja-JP" sz="800" b="0" i="0" u="none" strike="noStrike">
                          <a:solidFill>
                            <a:srgbClr val="000000"/>
                          </a:solidFill>
                          <a:effectLst/>
                          <a:latin typeface="ＭＳ Ｐ明朝" panose="02020600040205080304" pitchFamily="18" charset="-128"/>
                          <a:ea typeface="ＭＳ Ｐ明朝" panose="02020600040205080304" pitchFamily="18" charset="-128"/>
                        </a:rPr>
                        <a:t>×0.75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en-US" altLang="ja-JP" sz="800" b="1" i="0" u="none" strike="noStrike" dirty="0">
                          <a:solidFill>
                            <a:srgbClr val="0000FF"/>
                          </a:solidFill>
                          <a:effectLst/>
                          <a:latin typeface="ＭＳ Ｐ明朝" panose="02020600040205080304" pitchFamily="18" charset="-128"/>
                          <a:ea typeface="ＭＳ Ｐ明朝" panose="02020600040205080304" pitchFamily="18" charset="-128"/>
                        </a:rPr>
                        <a:t>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2F2F2"/>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2F2F2"/>
                    </a:solidFill>
                  </a:tcPr>
                </a:tc>
                <a:tc h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958570189"/>
                  </a:ext>
                </a:extLst>
              </a:tr>
              <a:tr h="134604">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2" vMerge="1">
                  <a:txBody>
                    <a:bodyPr/>
                    <a:lstStyle/>
                    <a:p>
                      <a:endParaRPr kumimoji="1" lang="ja-JP" altLang="en-US"/>
                    </a:p>
                  </a:txBody>
                  <a:tcPr/>
                </a:tc>
                <a:tc hMerge="1" vMerge="1">
                  <a:txBody>
                    <a:bodyPr/>
                    <a:lstStyle/>
                    <a:p>
                      <a:endParaRPr kumimoji="1" lang="ja-JP" altLang="en-US"/>
                    </a:p>
                  </a:txBody>
                  <a:tcPr/>
                </a:tc>
                <a:tc gridSpan="13">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総費用額</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800" b="1"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kumimoji="1" lang="ja-JP" altLang="en-US"/>
                    </a:p>
                  </a:txBody>
                  <a:tcPr/>
                </a:tc>
                <a:tc>
                  <a:txBody>
                    <a:bodyPr/>
                    <a:lstStyle/>
                    <a:p>
                      <a:pPr algn="l" fontAlgn="ctr"/>
                      <a:r>
                        <a:rPr lang="ja-JP" altLang="en-US" sz="500" b="0"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923200846"/>
                  </a:ext>
                </a:extLst>
              </a:tr>
              <a:tr h="134604">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2" vMerge="1">
                  <a:txBody>
                    <a:bodyPr/>
                    <a:lstStyle/>
                    <a:p>
                      <a:endParaRPr kumimoji="1" lang="ja-JP" altLang="en-US"/>
                    </a:p>
                  </a:txBody>
                  <a:tcPr/>
                </a:tc>
                <a:tc hMerge="1" vMerge="1">
                  <a:txBody>
                    <a:bodyPr/>
                    <a:lstStyle/>
                    <a:p>
                      <a:endParaRPr kumimoji="1" lang="ja-JP" altLang="en-US"/>
                    </a:p>
                  </a:txBody>
                  <a:tcPr/>
                </a:tc>
                <a:tc gridSpan="13">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給付率</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0" i="0" u="none" strike="noStrike">
                          <a:solidFill>
                            <a:srgbClr val="000000"/>
                          </a:solidFill>
                          <a:effectLst/>
                          <a:latin typeface="ＭＳ Ｐ明朝" panose="02020600040205080304" pitchFamily="18" charset="-128"/>
                          <a:ea typeface="ＭＳ Ｐ明朝" panose="02020600040205080304" pitchFamily="18" charset="-128"/>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0" i="0" u="none" strike="noStrike">
                          <a:solidFill>
                            <a:srgbClr val="000000"/>
                          </a:solidFill>
                          <a:effectLst/>
                          <a:latin typeface="ＭＳ Ｐ明朝" panose="02020600040205080304" pitchFamily="18" charset="-128"/>
                          <a:ea typeface="ＭＳ Ｐ明朝" panose="02020600040205080304" pitchFamily="18"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6">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／１００</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0" i="0" u="none" strike="noStrike">
                          <a:solidFill>
                            <a:srgbClr val="000000"/>
                          </a:solidFill>
                          <a:effectLst/>
                          <a:latin typeface="ＭＳ Ｐ明朝" panose="02020600040205080304" pitchFamily="18" charset="-128"/>
                          <a:ea typeface="ＭＳ Ｐ明朝" panose="02020600040205080304" pitchFamily="18" charset="-128"/>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0" i="0" u="none" strike="noStrike">
                          <a:solidFill>
                            <a:srgbClr val="000000"/>
                          </a:solidFill>
                          <a:effectLst/>
                          <a:latin typeface="ＭＳ Ｐ明朝" panose="02020600040205080304" pitchFamily="18" charset="-128"/>
                          <a:ea typeface="ＭＳ Ｐ明朝" panose="02020600040205080304" pitchFamily="18"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6">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／１００</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6">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／１００</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6">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／１００</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FFFFF"/>
                    </a:solidFill>
                  </a:tcPr>
                </a:tc>
                <a:tc h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608535997"/>
                  </a:ext>
                </a:extLst>
              </a:tr>
              <a:tr h="134604">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2" vMerge="1">
                  <a:txBody>
                    <a:bodyPr/>
                    <a:lstStyle/>
                    <a:p>
                      <a:endParaRPr kumimoji="1" lang="ja-JP" altLang="en-US"/>
                    </a:p>
                  </a:txBody>
                  <a:tcPr/>
                </a:tc>
                <a:tc hMerge="1" vMerge="1">
                  <a:txBody>
                    <a:bodyPr/>
                    <a:lstStyle/>
                    <a:p>
                      <a:endParaRPr kumimoji="1" lang="ja-JP" altLang="en-US"/>
                    </a:p>
                  </a:txBody>
                  <a:tcPr/>
                </a:tc>
                <a:tc rowSpan="2" gridSpan="5">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給付率に</a:t>
                      </a:r>
                      <a:b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b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基づく</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8">
                  <a:txBody>
                    <a:bodyPr/>
                    <a:lstStyle/>
                    <a:p>
                      <a:pPr algn="ctr" fontAlgn="ctr"/>
                      <a:r>
                        <a:rPr lang="ja-JP" altLang="en-US" sz="800" b="0" i="0" u="none" strike="noStrike" dirty="0">
                          <a:solidFill>
                            <a:srgbClr val="000000"/>
                          </a:solidFill>
                          <a:effectLst/>
                          <a:latin typeface="ＭＳ Ｐ明朝" panose="02020600040205080304" pitchFamily="18" charset="-128"/>
                          <a:ea typeface="ＭＳ Ｐ明朝" panose="02020600040205080304" pitchFamily="18" charset="-128"/>
                        </a:rPr>
                        <a:t>請求額</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800" b="1"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FFFFF"/>
                    </a:solidFill>
                  </a:tcPr>
                </a:tc>
                <a:tc hMerge="1">
                  <a:txBody>
                    <a:bodyPr/>
                    <a:lstStyle/>
                    <a:p>
                      <a:endParaRPr kumimoji="1" lang="ja-JP" altLang="en-US"/>
                    </a:p>
                  </a:txBody>
                  <a:tcPr/>
                </a:tc>
                <a:tc>
                  <a:txBody>
                    <a:bodyPr/>
                    <a:lstStyle/>
                    <a:p>
                      <a:pPr algn="l" fontAlgn="ctr"/>
                      <a:endParaRPr lang="ja-JP" altLang="en-US" sz="5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8992156"/>
                  </a:ext>
                </a:extLst>
              </a:tr>
              <a:tr h="269204">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2" vMerge="1">
                  <a:txBody>
                    <a:bodyPr/>
                    <a:lstStyle/>
                    <a:p>
                      <a:endParaRPr kumimoji="1" lang="ja-JP" altLang="en-US"/>
                    </a:p>
                  </a:txBody>
                  <a:tcPr/>
                </a:tc>
                <a:tc hMerge="1" v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8">
                  <a:txBody>
                    <a:bodyPr/>
                    <a:lstStyle/>
                    <a:p>
                      <a:pPr algn="l" fontAlgn="ctr"/>
                      <a:r>
                        <a:rPr lang="zh-TW" altLang="en-US" sz="800" b="0" i="0" u="none" strike="noStrike" dirty="0">
                          <a:solidFill>
                            <a:srgbClr val="000000"/>
                          </a:solidFill>
                          <a:effectLst/>
                          <a:latin typeface="ＭＳ Ｐ明朝" panose="02020600040205080304" pitchFamily="18" charset="-128"/>
                          <a:ea typeface="ＭＳ Ｐ明朝" panose="02020600040205080304" pitchFamily="18" charset="-128"/>
                        </a:rPr>
                        <a:t>利用者負担額②</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800" b="1"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dirty="0">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12700" cap="flat" cmpd="sng" algn="ctr">
                      <a:solidFill>
                        <a:srgbClr val="000000"/>
                      </a:solidFill>
                      <a:prstDash val="solid"/>
                      <a:round/>
                      <a:headEnd type="none" w="med" len="med"/>
                      <a:tailEnd type="none" w="med" len="med"/>
                    </a:lnBlToTr>
                    <a:solidFill>
                      <a:srgbClr val="FFFFFF"/>
                    </a:solidFill>
                  </a:tcPr>
                </a:tc>
                <a:tc hMerge="1">
                  <a:txBody>
                    <a:bodyPr/>
                    <a:lstStyle/>
                    <a:p>
                      <a:endParaRPr kumimoji="1" lang="ja-JP" altLang="en-US"/>
                    </a:p>
                  </a:txBody>
                  <a:tcPr/>
                </a:tc>
                <a:tc>
                  <a:txBody>
                    <a:bodyPr/>
                    <a:lstStyle/>
                    <a:p>
                      <a:pPr algn="l" fontAlgn="ctr"/>
                      <a:endParaRPr lang="ja-JP" altLang="en-US" sz="5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15564961"/>
                  </a:ext>
                </a:extLst>
              </a:tr>
              <a:tr h="269204">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2" vMerge="1">
                  <a:txBody>
                    <a:bodyPr/>
                    <a:lstStyle/>
                    <a:p>
                      <a:endParaRPr kumimoji="1" lang="ja-JP" altLang="en-US"/>
                    </a:p>
                  </a:txBody>
                  <a:tcPr/>
                </a:tc>
                <a:tc hMerge="1" vMerge="1">
                  <a:txBody>
                    <a:bodyPr/>
                    <a:lstStyle/>
                    <a:p>
                      <a:endParaRPr kumimoji="1" lang="ja-JP" altLang="en-US"/>
                    </a:p>
                  </a:txBody>
                  <a:tcPr/>
                </a:tc>
                <a:tc gridSpan="13">
                  <a:txBody>
                    <a:bodyPr/>
                    <a:lstStyle/>
                    <a:p>
                      <a:pPr algn="ctr" fontAlgn="ctr"/>
                      <a:r>
                        <a:rPr lang="ja-JP" altLang="en-US" sz="800" b="0" i="0" u="none" strike="noStrike" dirty="0">
                          <a:solidFill>
                            <a:srgbClr val="000000"/>
                          </a:solidFill>
                          <a:effectLst/>
                          <a:latin typeface="ＭＳ Ｐ明朝" panose="02020600040205080304" pitchFamily="18" charset="-128"/>
                          <a:ea typeface="ＭＳ Ｐ明朝" panose="02020600040205080304" pitchFamily="18" charset="-128"/>
                        </a:rPr>
                        <a:t>上限月額調整</a:t>
                      </a:r>
                      <a:r>
                        <a:rPr lang="en-US" altLang="ja-JP" sz="800" b="0" i="0" u="none" strike="noStrike" dirty="0">
                          <a:solidFill>
                            <a:srgbClr val="000000"/>
                          </a:solidFill>
                          <a:effectLst/>
                          <a:latin typeface="ＭＳ Ｐ明朝" panose="02020600040205080304" pitchFamily="18" charset="-128"/>
                          <a:ea typeface="ＭＳ Ｐ明朝" panose="02020600040205080304" pitchFamily="18" charset="-128"/>
                        </a:rPr>
                        <a:t>(①②</a:t>
                      </a:r>
                      <a:r>
                        <a:rPr lang="ja-JP" altLang="en-US" sz="800" b="0" i="0" u="none" strike="noStrike" dirty="0">
                          <a:solidFill>
                            <a:srgbClr val="000000"/>
                          </a:solidFill>
                          <a:effectLst/>
                          <a:latin typeface="ＭＳ Ｐ明朝" panose="02020600040205080304" pitchFamily="18" charset="-128"/>
                          <a:ea typeface="ＭＳ Ｐ明朝" panose="02020600040205080304" pitchFamily="18" charset="-128"/>
                        </a:rPr>
                        <a:t>の内少ない数</a:t>
                      </a:r>
                      <a:r>
                        <a:rPr lang="en-US" altLang="ja-JP" sz="800" b="0" i="0" u="none" strike="noStrike" dirty="0">
                          <a:solidFill>
                            <a:srgbClr val="000000"/>
                          </a:solidFill>
                          <a:effectLst/>
                          <a:latin typeface="ＭＳ Ｐ明朝" panose="02020600040205080304" pitchFamily="18" charset="-128"/>
                          <a:ea typeface="ＭＳ Ｐ明朝" panose="02020600040205080304" pitchFamily="18" charset="-128"/>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0"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l" fontAlgn="ctr"/>
                      <a:endParaRPr lang="ja-JP" altLang="en-US" sz="5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62053326"/>
                  </a:ext>
                </a:extLst>
              </a:tr>
              <a:tr h="134604">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2" vMerge="1">
                  <a:txBody>
                    <a:bodyPr/>
                    <a:lstStyle/>
                    <a:p>
                      <a:endParaRPr kumimoji="1" lang="ja-JP" altLang="en-US"/>
                    </a:p>
                  </a:txBody>
                  <a:tcPr/>
                </a:tc>
                <a:tc hMerge="1" vMerge="1">
                  <a:txBody>
                    <a:bodyPr/>
                    <a:lstStyle/>
                    <a:p>
                      <a:endParaRPr kumimoji="1" lang="ja-JP" altLang="en-US"/>
                    </a:p>
                  </a:txBody>
                  <a:tcPr/>
                </a:tc>
                <a:tc gridSpan="13">
                  <a:txBody>
                    <a:bodyPr/>
                    <a:lstStyle/>
                    <a:p>
                      <a:pPr algn="ctr" fontAlgn="ctr"/>
                      <a:r>
                        <a:rPr lang="zh-TW" altLang="en-US" sz="800" b="0" i="0" u="none" strike="noStrike">
                          <a:solidFill>
                            <a:srgbClr val="000000"/>
                          </a:solidFill>
                          <a:effectLst/>
                          <a:latin typeface="ＭＳ Ｐ明朝" panose="02020600040205080304" pitchFamily="18" charset="-128"/>
                          <a:ea typeface="ＭＳ Ｐ明朝" panose="02020600040205080304" pitchFamily="18" charset="-128"/>
                        </a:rPr>
                        <a:t>決定利用者負担額</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800" b="1"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a:txBody>
                    <a:bodyPr/>
                    <a:lstStyle/>
                    <a:p>
                      <a:pPr algn="l" fontAlgn="ctr"/>
                      <a:endParaRPr lang="ja-JP" altLang="en-US" sz="5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23377057"/>
                  </a:ext>
                </a:extLst>
              </a:tr>
              <a:tr h="134604">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2" vMerge="1">
                  <a:txBody>
                    <a:bodyPr/>
                    <a:lstStyle/>
                    <a:p>
                      <a:endParaRPr kumimoji="1" lang="ja-JP" altLang="en-US"/>
                    </a:p>
                  </a:txBody>
                  <a:tcPr/>
                </a:tc>
                <a:tc hMerge="1" vMerge="1">
                  <a:txBody>
                    <a:bodyPr/>
                    <a:lstStyle/>
                    <a:p>
                      <a:endParaRPr kumimoji="1" lang="ja-JP" altLang="en-US"/>
                    </a:p>
                  </a:txBody>
                  <a:tcPr/>
                </a:tc>
                <a:tc rowSpan="2" gridSpan="5">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請求額</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8">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給付費</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800" b="1"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dirty="0" smtClean="0">
                          <a:solidFill>
                            <a:srgbClr val="0000FF"/>
                          </a:solidFill>
                          <a:effectLst/>
                          <a:latin typeface="ＭＳ Ｐ明朝" panose="02020600040205080304" pitchFamily="18" charset="-128"/>
                          <a:ea typeface="ＭＳ Ｐ明朝" panose="02020600040205080304" pitchFamily="18" charset="-128"/>
                        </a:rPr>
                        <a:t>8</a:t>
                      </a:r>
                      <a:endParaRPr lang="en-US" altLang="ja-JP" sz="800" b="1" i="0" u="none" strike="noStrike" dirty="0">
                        <a:solidFill>
                          <a:srgbClr val="0000FF"/>
                        </a:solidFill>
                        <a:effectLst/>
                        <a:latin typeface="ＭＳ Ｐ明朝" panose="02020600040205080304" pitchFamily="18" charset="-128"/>
                        <a:ea typeface="ＭＳ Ｐ明朝" panose="02020600040205080304" pitchFamily="18"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dirty="0">
                          <a:solidFill>
                            <a:srgbClr val="0000FF"/>
                          </a:solidFill>
                          <a:effectLst/>
                          <a:latin typeface="ＭＳ Ｐ明朝" panose="02020600040205080304" pitchFamily="18" charset="-128"/>
                          <a:ea typeface="ＭＳ Ｐ明朝" panose="02020600040205080304" pitchFamily="18"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dirty="0" smtClean="0">
                          <a:solidFill>
                            <a:srgbClr val="0000FF"/>
                          </a:solidFill>
                          <a:effectLst/>
                          <a:latin typeface="ＭＳ Ｐ明朝" panose="02020600040205080304" pitchFamily="18" charset="-128"/>
                          <a:ea typeface="ＭＳ Ｐ明朝" panose="02020600040205080304" pitchFamily="18" charset="-128"/>
                        </a:rPr>
                        <a:t>5</a:t>
                      </a:r>
                      <a:endParaRPr lang="en-US" altLang="ja-JP" sz="800" b="1" i="0" u="none" strike="noStrike" dirty="0">
                        <a:solidFill>
                          <a:srgbClr val="0000FF"/>
                        </a:solidFill>
                        <a:effectLst/>
                        <a:latin typeface="ＭＳ Ｐ明朝" panose="02020600040205080304" pitchFamily="18" charset="-128"/>
                        <a:ea typeface="ＭＳ Ｐ明朝" panose="02020600040205080304" pitchFamily="18"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dirty="0" smtClean="0">
                          <a:solidFill>
                            <a:srgbClr val="0000FF"/>
                          </a:solidFill>
                          <a:effectLst/>
                          <a:latin typeface="ＭＳ Ｐ明朝" panose="02020600040205080304" pitchFamily="18" charset="-128"/>
                          <a:ea typeface="ＭＳ Ｐ明朝" panose="02020600040205080304" pitchFamily="18" charset="-128"/>
                        </a:rPr>
                        <a:t>6</a:t>
                      </a:r>
                      <a:endParaRPr lang="en-US" altLang="ja-JP" sz="800" b="1" i="0" u="none" strike="noStrike" dirty="0">
                        <a:solidFill>
                          <a:srgbClr val="0000FF"/>
                        </a:solidFill>
                        <a:effectLst/>
                        <a:latin typeface="ＭＳ Ｐ明朝" panose="02020600040205080304" pitchFamily="18" charset="-128"/>
                        <a:ea typeface="ＭＳ Ｐ明朝" panose="02020600040205080304" pitchFamily="18"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dirty="0" smtClean="0">
                          <a:solidFill>
                            <a:srgbClr val="0000FF"/>
                          </a:solidFill>
                          <a:effectLst/>
                          <a:latin typeface="ＭＳ Ｐ明朝" panose="02020600040205080304" pitchFamily="18" charset="-128"/>
                          <a:ea typeface="ＭＳ Ｐ明朝" panose="02020600040205080304" pitchFamily="18" charset="-128"/>
                        </a:rPr>
                        <a:t>5</a:t>
                      </a:r>
                      <a:endParaRPr lang="en-US" altLang="ja-JP" sz="800" b="1" i="0" u="none" strike="noStrike" dirty="0">
                        <a:solidFill>
                          <a:srgbClr val="0000FF"/>
                        </a:solidFill>
                        <a:effectLst/>
                        <a:latin typeface="ＭＳ Ｐ明朝" panose="02020600040205080304" pitchFamily="18" charset="-128"/>
                        <a:ea typeface="ＭＳ Ｐ明朝" panose="02020600040205080304" pitchFamily="18"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dirty="0">
                          <a:solidFill>
                            <a:srgbClr val="0000FF"/>
                          </a:solidFill>
                          <a:effectLst/>
                          <a:latin typeface="ＭＳ Ｐ明朝" panose="02020600040205080304" pitchFamily="18" charset="-128"/>
                          <a:ea typeface="ＭＳ Ｐ明朝" panose="02020600040205080304" pitchFamily="18"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en-US" altLang="ja-JP" sz="800" b="1" i="0" u="none" strike="noStrike" dirty="0" smtClean="0">
                          <a:solidFill>
                            <a:srgbClr val="0000FF"/>
                          </a:solidFill>
                          <a:effectLst/>
                          <a:latin typeface="ＭＳ Ｐ明朝" panose="02020600040205080304" pitchFamily="18" charset="-128"/>
                          <a:ea typeface="ＭＳ Ｐ明朝" panose="02020600040205080304" pitchFamily="18" charset="-128"/>
                        </a:rPr>
                        <a:t>8</a:t>
                      </a:r>
                      <a:endParaRPr lang="en-US" altLang="ja-JP" sz="800" b="1" i="0" u="none" strike="noStrike" dirty="0">
                        <a:solidFill>
                          <a:srgbClr val="0000FF"/>
                        </a:solidFill>
                        <a:effectLst/>
                        <a:latin typeface="ＭＳ Ｐ明朝" panose="02020600040205080304" pitchFamily="18" charset="-128"/>
                        <a:ea typeface="ＭＳ Ｐ明朝" panose="02020600040205080304" pitchFamily="18"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433701721"/>
                  </a:ext>
                </a:extLst>
              </a:tr>
              <a:tr h="134604">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2" vMerge="1">
                  <a:txBody>
                    <a:bodyPr/>
                    <a:lstStyle/>
                    <a:p>
                      <a:endParaRPr kumimoji="1" lang="ja-JP" altLang="en-US"/>
                    </a:p>
                  </a:txBody>
                  <a:tcPr/>
                </a:tc>
                <a:tc hMerge="1" v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8">
                  <a:txBody>
                    <a:bodyPr/>
                    <a:lstStyle/>
                    <a:p>
                      <a:pPr algn="ctr" fontAlgn="ctr"/>
                      <a:r>
                        <a:rPr lang="ja-JP" altLang="en-US" sz="800" b="0" i="0" u="none" strike="noStrike">
                          <a:solidFill>
                            <a:srgbClr val="000000"/>
                          </a:solidFill>
                          <a:effectLst/>
                          <a:latin typeface="ＭＳ Ｐ明朝" panose="02020600040205080304" pitchFamily="18" charset="-128"/>
                          <a:ea typeface="ＭＳ Ｐ明朝" panose="02020600040205080304" pitchFamily="18" charset="-128"/>
                        </a:rPr>
                        <a:t>特別対策費</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800" b="1"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dirty="0">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657681465"/>
                  </a:ext>
                </a:extLst>
              </a:tr>
              <a:tr h="134604">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2" vMerge="1">
                  <a:txBody>
                    <a:bodyPr/>
                    <a:lstStyle/>
                    <a:p>
                      <a:endParaRPr kumimoji="1" lang="ja-JP" altLang="en-US"/>
                    </a:p>
                  </a:txBody>
                  <a:tcPr/>
                </a:tc>
                <a:tc hMerge="1" vMerge="1">
                  <a:txBody>
                    <a:bodyPr/>
                    <a:lstStyle/>
                    <a:p>
                      <a:endParaRPr kumimoji="1" lang="ja-JP" altLang="en-US"/>
                    </a:p>
                  </a:txBody>
                  <a:tcPr/>
                </a:tc>
                <a:tc gridSpan="13">
                  <a:txBody>
                    <a:bodyPr/>
                    <a:lstStyle/>
                    <a:p>
                      <a:pPr algn="ctr" fontAlgn="ctr"/>
                      <a:r>
                        <a:rPr lang="zh-TW" altLang="en-US" sz="800" b="0" i="0" u="none" strike="noStrike" dirty="0">
                          <a:solidFill>
                            <a:srgbClr val="000000"/>
                          </a:solidFill>
                          <a:effectLst/>
                          <a:latin typeface="ＭＳ Ｐ明朝" panose="02020600040205080304" pitchFamily="18" charset="-128"/>
                          <a:ea typeface="ＭＳ Ｐ明朝" panose="02020600040205080304" pitchFamily="18" charset="-128"/>
                        </a:rPr>
                        <a:t>自治体助成分請求額</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800" b="1"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gridSpan="2">
                  <a:txBody>
                    <a:bodyPr/>
                    <a:lstStyle/>
                    <a:p>
                      <a:pPr algn="ctr" fontAlgn="ctr"/>
                      <a:r>
                        <a:rPr lang="ja-JP" altLang="en-US" sz="800" b="1" i="0" u="none" strike="noStrike" dirty="0">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gridSpan="2">
                  <a:txBody>
                    <a:bodyPr/>
                    <a:lstStyle/>
                    <a:p>
                      <a:pPr algn="ctr" fontAlgn="ctr"/>
                      <a:r>
                        <a:rPr lang="en-US" altLang="ja-JP" sz="800" b="1" i="0" u="none" strike="noStrike" dirty="0">
                          <a:solidFill>
                            <a:srgbClr val="0000FF"/>
                          </a:solidFill>
                          <a:effectLst/>
                          <a:latin typeface="ＭＳ Ｐ明朝" panose="02020600040205080304" pitchFamily="18" charset="-128"/>
                          <a:ea typeface="ＭＳ Ｐ明朝" panose="02020600040205080304" pitchFamily="18"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gridSpan="2">
                  <a:txBody>
                    <a:bodyPr/>
                    <a:lstStyle/>
                    <a:p>
                      <a:pPr algn="ctr" fontAlgn="ctr"/>
                      <a:r>
                        <a:rPr lang="en-US" altLang="ja-JP" sz="800" b="1" i="0" u="none" strike="noStrike" dirty="0">
                          <a:solidFill>
                            <a:srgbClr val="0000FF"/>
                          </a:solidFill>
                          <a:effectLst/>
                          <a:latin typeface="ＭＳ Ｐ明朝" panose="02020600040205080304" pitchFamily="18" charset="-128"/>
                          <a:ea typeface="ＭＳ Ｐ明朝" panose="02020600040205080304" pitchFamily="18" charset="-128"/>
                        </a:rPr>
                        <a:t>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gridSpan="2">
                  <a:txBody>
                    <a:bodyPr/>
                    <a:lstStyle/>
                    <a:p>
                      <a:pPr algn="ctr" fontAlgn="ctr"/>
                      <a:r>
                        <a:rPr lang="ja-JP" altLang="en-US" sz="800" b="1" i="0" u="none" strike="noStrike" dirty="0">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dirty="0">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dirty="0">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dirty="0">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dirty="0">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dirty="0">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gridSpan="2">
                  <a:txBody>
                    <a:bodyPr/>
                    <a:lstStyle/>
                    <a:p>
                      <a:pPr algn="ctr" fontAlgn="ctr"/>
                      <a:r>
                        <a:rPr lang="ja-JP" altLang="en-US" sz="800" b="1" i="0" u="none" strike="noStrike" dirty="0">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gridSpan="2">
                  <a:txBody>
                    <a:bodyPr/>
                    <a:lstStyle/>
                    <a:p>
                      <a:pPr algn="ctr" fontAlgn="ctr"/>
                      <a:r>
                        <a:rPr lang="ja-JP" altLang="en-US" sz="800" b="1" i="0" u="none" strike="noStrike" dirty="0">
                          <a:solidFill>
                            <a:srgbClr val="0000FF"/>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gridSpan="2">
                  <a:txBody>
                    <a:bodyPr/>
                    <a:lstStyle/>
                    <a:p>
                      <a:pPr algn="ctr" fontAlgn="ctr"/>
                      <a:r>
                        <a:rPr lang="en-US" altLang="ja-JP" sz="800" b="1" i="0" u="none" strike="noStrike">
                          <a:solidFill>
                            <a:srgbClr val="0000FF"/>
                          </a:solidFill>
                          <a:effectLst/>
                          <a:latin typeface="ＭＳ Ｐ明朝" panose="02020600040205080304" pitchFamily="18" charset="-128"/>
                          <a:ea typeface="ＭＳ Ｐ明朝" panose="02020600040205080304" pitchFamily="18"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gridSpan="2">
                  <a:txBody>
                    <a:bodyPr/>
                    <a:lstStyle/>
                    <a:p>
                      <a:pPr algn="ctr" fontAlgn="ctr"/>
                      <a:r>
                        <a:rPr lang="en-US" altLang="ja-JP" sz="800" b="1" i="0" u="none" strike="noStrike" dirty="0">
                          <a:solidFill>
                            <a:srgbClr val="0000FF"/>
                          </a:solidFill>
                          <a:effectLst/>
                          <a:latin typeface="ＭＳ Ｐ明朝" panose="02020600040205080304" pitchFamily="18" charset="-128"/>
                          <a:ea typeface="ＭＳ Ｐ明朝" panose="02020600040205080304" pitchFamily="18" charset="-128"/>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gridSpan="2">
                  <a:txBody>
                    <a:bodyPr/>
                    <a:lstStyle/>
                    <a:p>
                      <a:pPr algn="ctr" fontAlgn="ctr"/>
                      <a:r>
                        <a:rPr lang="en-US" altLang="ja-JP" sz="800" b="1" i="0" u="none" strike="noStrike" dirty="0">
                          <a:solidFill>
                            <a:srgbClr val="0000FF"/>
                          </a:solidFill>
                          <a:effectLst/>
                          <a:latin typeface="ＭＳ Ｐ明朝" panose="02020600040205080304" pitchFamily="18" charset="-128"/>
                          <a:ea typeface="ＭＳ Ｐ明朝" panose="02020600040205080304" pitchFamily="18"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gridSpan="2">
                  <a:txBody>
                    <a:bodyPr/>
                    <a:lstStyle/>
                    <a:p>
                      <a:pPr algn="ctr" fontAlgn="ctr"/>
                      <a:r>
                        <a:rPr lang="en-US" altLang="ja-JP" sz="800" b="1" i="0" u="none" strike="noStrike" dirty="0">
                          <a:solidFill>
                            <a:srgbClr val="0000FF"/>
                          </a:solidFill>
                          <a:effectLst/>
                          <a:latin typeface="ＭＳ Ｐ明朝" panose="02020600040205080304" pitchFamily="18" charset="-128"/>
                          <a:ea typeface="ＭＳ Ｐ明朝" panose="02020600040205080304" pitchFamily="18" charset="-128"/>
                        </a:rPr>
                        <a:t>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454158485"/>
                  </a:ext>
                </a:extLst>
              </a:tr>
              <a:tr h="134604">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607444738"/>
                  </a:ext>
                </a:extLst>
              </a:tr>
              <a:tr h="134604">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rowSpan="2" gridSpan="15">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8">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0">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0">
                  <a:txBody>
                    <a:bodyPr/>
                    <a:lstStyle/>
                    <a:p>
                      <a:pPr algn="ctr" fontAlgn="ctr"/>
                      <a:r>
                        <a:rPr lang="ja-JP" altLang="en-US" sz="6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gridSpan="10">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964522271"/>
                  </a:ext>
                </a:extLst>
              </a:tr>
              <a:tr h="134604">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gridSpan="1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h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hMerge="1">
                  <a:txBody>
                    <a:bodyPr/>
                    <a:lstStyle/>
                    <a:p>
                      <a:endParaRPr kumimoji="1" lang="ja-JP" altLang="en-US"/>
                    </a:p>
                  </a:txBody>
                  <a:tcPr/>
                </a:tc>
                <a:tc gridSpan="2">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a:noFill/>
                    </a:lnB>
                    <a:solidFill>
                      <a:srgbClr val="FFFFFF"/>
                    </a:solidFill>
                  </a:tcPr>
                </a:tc>
                <a:tc h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2">
                  <a:txBody>
                    <a:bodyPr/>
                    <a:lstStyle/>
                    <a:p>
                      <a:pPr algn="ctr" fontAlgn="ctr"/>
                      <a:r>
                        <a:rPr lang="en-US" altLang="ja-JP" sz="600" b="0" i="0" u="none" strike="noStrike">
                          <a:solidFill>
                            <a:srgbClr val="000000"/>
                          </a:solidFill>
                          <a:effectLst/>
                          <a:latin typeface="ＭＳ Ｐ明朝" panose="02020600040205080304" pitchFamily="18" charset="-128"/>
                          <a:ea typeface="ＭＳ Ｐ明朝" panose="02020600040205080304" pitchFamily="18" charset="-128"/>
                        </a:rPr>
                        <a:t>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en-US" altLang="ja-JP" sz="600" b="0" i="0" u="none" strike="noStrike">
                          <a:solidFill>
                            <a:srgbClr val="000000"/>
                          </a:solidFill>
                          <a:effectLst/>
                          <a:latin typeface="ＭＳ Ｐ明朝" panose="02020600040205080304" pitchFamily="18" charset="-128"/>
                          <a:ea typeface="ＭＳ Ｐ明朝" panose="02020600040205080304" pitchFamily="18"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4">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枚中</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en-US" altLang="ja-JP" sz="600" b="0" i="0" u="none" strike="noStrike">
                          <a:solidFill>
                            <a:srgbClr val="000000"/>
                          </a:solidFill>
                          <a:effectLst/>
                          <a:latin typeface="ＭＳ Ｐ明朝" panose="02020600040205080304" pitchFamily="18" charset="-128"/>
                          <a:ea typeface="ＭＳ Ｐ明朝" panose="02020600040205080304" pitchFamily="18" charset="-128"/>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en-US" altLang="ja-JP" sz="600" b="0" i="0" u="none" strike="noStrike">
                          <a:solidFill>
                            <a:srgbClr val="000000"/>
                          </a:solidFill>
                          <a:effectLst/>
                          <a:latin typeface="ＭＳ Ｐ明朝" panose="02020600040205080304" pitchFamily="18" charset="-128"/>
                          <a:ea typeface="ＭＳ Ｐ明朝" panose="02020600040205080304" pitchFamily="18" charset="-128"/>
                        </a:rPr>
                        <a:t>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4">
                  <a:txBody>
                    <a:bodyPr/>
                    <a:lstStyle/>
                    <a:p>
                      <a:pPr algn="ctr"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枚目</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956071464"/>
                  </a:ext>
                </a:extLst>
              </a:tr>
              <a:tr h="134604">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5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04312354"/>
                  </a:ext>
                </a:extLst>
              </a:tr>
            </a:tbl>
          </a:graphicData>
        </a:graphic>
      </p:graphicFrame>
      <p:sp>
        <p:nvSpPr>
          <p:cNvPr id="5" name="角丸四角形吹き出し 4"/>
          <p:cNvSpPr/>
          <p:nvPr/>
        </p:nvSpPr>
        <p:spPr>
          <a:xfrm>
            <a:off x="1916832" y="807810"/>
            <a:ext cx="2880320" cy="243629"/>
          </a:xfrm>
          <a:prstGeom prst="wedgeRoundRectCallout">
            <a:avLst>
              <a:gd name="adj1" fmla="val 38029"/>
              <a:gd name="adj2" fmla="val 153450"/>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50" dirty="0" smtClean="0"/>
              <a:t>サービス月</a:t>
            </a:r>
            <a:r>
              <a:rPr kumimoji="1" lang="ja-JP" altLang="en-US" sz="1050" dirty="0" smtClean="0"/>
              <a:t>・事業者・地域区分の記載があるか</a:t>
            </a:r>
            <a:endParaRPr kumimoji="1" lang="ja-JP" altLang="en-US" sz="1050" dirty="0"/>
          </a:p>
        </p:txBody>
      </p:sp>
      <p:sp>
        <p:nvSpPr>
          <p:cNvPr id="3" name="テキスト ボックス 1"/>
          <p:cNvSpPr txBox="1"/>
          <p:nvPr/>
        </p:nvSpPr>
        <p:spPr>
          <a:xfrm>
            <a:off x="2708920" y="88439"/>
            <a:ext cx="2376705" cy="45109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b="1" dirty="0">
                <a:latin typeface="HGP創英角ﾎﾟｯﾌﾟ体" panose="040B0A00000000000000" pitchFamily="50" charset="-128"/>
                <a:ea typeface="HGP創英角ﾎﾟｯﾌﾟ体" panose="040B0A00000000000000" pitchFamily="50" charset="-128"/>
              </a:rPr>
              <a:t>≪記入例≫</a:t>
            </a:r>
          </a:p>
        </p:txBody>
      </p:sp>
      <p:sp>
        <p:nvSpPr>
          <p:cNvPr id="4" name="線吹き出し 1 (枠付き) 3"/>
          <p:cNvSpPr/>
          <p:nvPr/>
        </p:nvSpPr>
        <p:spPr>
          <a:xfrm>
            <a:off x="168757" y="3043366"/>
            <a:ext cx="6500601" cy="360040"/>
          </a:xfrm>
          <a:prstGeom prst="borderCallout1">
            <a:avLst>
              <a:gd name="adj1" fmla="val 99727"/>
              <a:gd name="adj2" fmla="val 77365"/>
              <a:gd name="adj3" fmla="val 194481"/>
              <a:gd name="adj4" fmla="val 74182"/>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50" dirty="0" smtClean="0"/>
              <a:t>正しいコード・単位数が入力されているか</a:t>
            </a:r>
            <a:endParaRPr kumimoji="1" lang="en-US" altLang="ja-JP" sz="1050" dirty="0" smtClean="0"/>
          </a:p>
          <a:p>
            <a:pPr algn="ctr"/>
            <a:r>
              <a:rPr kumimoji="1" lang="ja-JP" altLang="en-US" sz="1050" dirty="0" smtClean="0"/>
              <a:t>短時間加算対象の場合は“○”があるか、サービス単位数は加算分が計算されているか</a:t>
            </a:r>
            <a:endParaRPr kumimoji="1" lang="en-US" altLang="ja-JP" sz="1050" dirty="0" smtClean="0"/>
          </a:p>
        </p:txBody>
      </p:sp>
      <p:sp>
        <p:nvSpPr>
          <p:cNvPr id="6" name="円/楕円 10"/>
          <p:cNvSpPr/>
          <p:nvPr/>
        </p:nvSpPr>
        <p:spPr>
          <a:xfrm>
            <a:off x="1412775" y="1554715"/>
            <a:ext cx="1722914" cy="951743"/>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7" name="円/楕円 10"/>
          <p:cNvSpPr/>
          <p:nvPr/>
        </p:nvSpPr>
        <p:spPr>
          <a:xfrm>
            <a:off x="1472689" y="2596374"/>
            <a:ext cx="1440160" cy="377806"/>
          </a:xfrm>
          <a:prstGeom prst="ellipse">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8" name="円/楕円 10"/>
          <p:cNvSpPr/>
          <p:nvPr/>
        </p:nvSpPr>
        <p:spPr>
          <a:xfrm>
            <a:off x="4147425" y="662231"/>
            <a:ext cx="2662856" cy="2006976"/>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9" name="角丸四角形吹き出し 8"/>
          <p:cNvSpPr/>
          <p:nvPr/>
        </p:nvSpPr>
        <p:spPr>
          <a:xfrm>
            <a:off x="3013810" y="2757440"/>
            <a:ext cx="2448272" cy="216024"/>
          </a:xfrm>
          <a:prstGeom prst="wedgeRoundRectCallout">
            <a:avLst>
              <a:gd name="adj1" fmla="val -56921"/>
              <a:gd name="adj2" fmla="val 2731"/>
              <a:gd name="adj3" fmla="val 16667"/>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50" dirty="0" smtClean="0"/>
              <a:t>利用者負担上限月額の記載があるか</a:t>
            </a:r>
            <a:endParaRPr kumimoji="1" lang="ja-JP" altLang="en-US" sz="1050" dirty="0"/>
          </a:p>
        </p:txBody>
      </p:sp>
      <p:sp>
        <p:nvSpPr>
          <p:cNvPr id="10" name="線吹き出し 1 (枠付き) 9"/>
          <p:cNvSpPr/>
          <p:nvPr/>
        </p:nvSpPr>
        <p:spPr>
          <a:xfrm>
            <a:off x="4976135" y="4491705"/>
            <a:ext cx="1693223" cy="451174"/>
          </a:xfrm>
          <a:prstGeom prst="borderCallout1">
            <a:avLst>
              <a:gd name="adj1" fmla="val 71962"/>
              <a:gd name="adj2" fmla="val 363"/>
              <a:gd name="adj3" fmla="val 26679"/>
              <a:gd name="adj4" fmla="val -201"/>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000" dirty="0" smtClean="0"/>
              <a:t>グループ支援や</a:t>
            </a:r>
            <a:r>
              <a:rPr kumimoji="1" lang="en-US" altLang="ja-JP" sz="1000" dirty="0" smtClean="0"/>
              <a:t>2</a:t>
            </a:r>
            <a:r>
              <a:rPr kumimoji="1" lang="ja-JP" altLang="en-US" sz="1000" dirty="0" smtClean="0"/>
              <a:t>人介護の場合はその記載があるか</a:t>
            </a:r>
            <a:endParaRPr kumimoji="1" lang="ja-JP" altLang="en-US" sz="1000" dirty="0"/>
          </a:p>
        </p:txBody>
      </p:sp>
      <p:sp>
        <p:nvSpPr>
          <p:cNvPr id="12" name="角丸四角形吹き出し 11"/>
          <p:cNvSpPr/>
          <p:nvPr/>
        </p:nvSpPr>
        <p:spPr>
          <a:xfrm>
            <a:off x="405105" y="5050865"/>
            <a:ext cx="4680520" cy="830071"/>
          </a:xfrm>
          <a:prstGeom prst="wedgeRoundRectCallout">
            <a:avLst>
              <a:gd name="adj1" fmla="val -12457"/>
              <a:gd name="adj2" fmla="val 52171"/>
              <a:gd name="adj3" fmla="val 16667"/>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000" dirty="0" smtClean="0"/>
              <a:t>・給付単位数の合計は正しいか、グループ支援提供分を分けて記載しているか</a:t>
            </a:r>
            <a:endParaRPr kumimoji="1" lang="en-US" altLang="ja-JP" sz="1000" dirty="0" smtClean="0"/>
          </a:p>
          <a:p>
            <a:r>
              <a:rPr kumimoji="1" lang="ja-JP" altLang="en-US" sz="1000" dirty="0" smtClean="0"/>
              <a:t>・地域区分に準じた単位数単価になっているか</a:t>
            </a:r>
            <a:endParaRPr kumimoji="1" lang="en-US" altLang="ja-JP" sz="1000" dirty="0" smtClean="0"/>
          </a:p>
          <a:p>
            <a:r>
              <a:rPr kumimoji="1" lang="ja-JP" altLang="en-US" sz="1000" dirty="0" smtClean="0"/>
              <a:t>・費用負担額は単位数に単価を乗じたもので端数切捨てとなります。</a:t>
            </a:r>
            <a:endParaRPr kumimoji="1" lang="en-US" altLang="ja-JP" sz="1000" dirty="0" smtClean="0"/>
          </a:p>
          <a:p>
            <a:r>
              <a:rPr lang="ja-JP" altLang="en-US" sz="1000" dirty="0" smtClean="0"/>
              <a:t>・</a:t>
            </a:r>
            <a:r>
              <a:rPr lang="ja-JP" altLang="en-US" sz="1000" b="1" u="sng" dirty="0" smtClean="0">
                <a:solidFill>
                  <a:srgbClr val="FF0000"/>
                </a:solidFill>
              </a:rPr>
              <a:t>決定利用者負担額は３％軽減の金額が入力されているか</a:t>
            </a:r>
            <a:endParaRPr lang="en-US" altLang="ja-JP" sz="1000" b="1" u="sng" dirty="0" smtClean="0">
              <a:solidFill>
                <a:srgbClr val="FF0000"/>
              </a:solidFill>
            </a:endParaRPr>
          </a:p>
          <a:p>
            <a:r>
              <a:rPr lang="ja-JP" altLang="en-US" sz="1000" dirty="0" smtClean="0"/>
              <a:t>・右側の合計欄も入力されているか</a:t>
            </a:r>
            <a:endParaRPr lang="en-US" altLang="ja-JP" sz="1000" b="1" u="sng" dirty="0" smtClean="0"/>
          </a:p>
        </p:txBody>
      </p:sp>
      <p:sp>
        <p:nvSpPr>
          <p:cNvPr id="13" name="四角形吹き出し 12"/>
          <p:cNvSpPr/>
          <p:nvPr/>
        </p:nvSpPr>
        <p:spPr>
          <a:xfrm>
            <a:off x="3789041" y="6156177"/>
            <a:ext cx="1440160" cy="1496418"/>
          </a:xfrm>
          <a:prstGeom prst="wedgeRectCallout">
            <a:avLst>
              <a:gd name="adj1" fmla="val -59618"/>
              <a:gd name="adj2" fmla="val 42664"/>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900" dirty="0" smtClean="0"/>
              <a:t>給付率に基づく請求額</a:t>
            </a:r>
            <a:endParaRPr kumimoji="1" lang="en-US" altLang="ja-JP" sz="900" dirty="0" smtClean="0"/>
          </a:p>
          <a:p>
            <a:r>
              <a:rPr lang="ja-JP" altLang="en-US" sz="900" dirty="0" smtClean="0"/>
              <a:t>「総費用額」</a:t>
            </a:r>
            <a:r>
              <a:rPr lang="en-US" altLang="ja-JP" sz="900" dirty="0" smtClean="0"/>
              <a:t>×0.9</a:t>
            </a:r>
          </a:p>
          <a:p>
            <a:r>
              <a:rPr lang="en-US" altLang="ja-JP" sz="900" dirty="0" smtClean="0"/>
              <a:t>※</a:t>
            </a:r>
            <a:r>
              <a:rPr lang="ja-JP" altLang="en-US" sz="900" dirty="0" smtClean="0"/>
              <a:t>端数切上げ</a:t>
            </a:r>
            <a:endParaRPr lang="en-US" altLang="ja-JP" sz="900" dirty="0" smtClean="0"/>
          </a:p>
          <a:p>
            <a:endParaRPr kumimoji="1" lang="en-US" altLang="ja-JP" sz="900" dirty="0"/>
          </a:p>
          <a:p>
            <a:r>
              <a:rPr lang="ja-JP" altLang="en-US" sz="900" dirty="0" smtClean="0"/>
              <a:t>利用者負担額②</a:t>
            </a:r>
            <a:endParaRPr lang="en-US" altLang="ja-JP" sz="900" dirty="0" smtClean="0"/>
          </a:p>
          <a:p>
            <a:r>
              <a:rPr kumimoji="1" lang="ja-JP" altLang="en-US" sz="900" dirty="0" smtClean="0"/>
              <a:t>「総費用額」</a:t>
            </a:r>
            <a:r>
              <a:rPr kumimoji="1" lang="en-US" altLang="ja-JP" sz="900" dirty="0" smtClean="0"/>
              <a:t>×0.1</a:t>
            </a:r>
          </a:p>
          <a:p>
            <a:r>
              <a:rPr lang="en-US" altLang="ja-JP" sz="900" dirty="0" smtClean="0"/>
              <a:t>※</a:t>
            </a:r>
            <a:r>
              <a:rPr lang="ja-JP" altLang="en-US" sz="900" dirty="0" smtClean="0"/>
              <a:t>端数切捨て</a:t>
            </a:r>
            <a:endParaRPr lang="en-US" altLang="ja-JP" sz="900" dirty="0" smtClean="0"/>
          </a:p>
          <a:p>
            <a:endParaRPr kumimoji="1" lang="en-US" altLang="ja-JP" sz="900" dirty="0"/>
          </a:p>
          <a:p>
            <a:r>
              <a:rPr lang="en-US" altLang="ja-JP" sz="800" dirty="0" smtClean="0"/>
              <a:t>※</a:t>
            </a:r>
            <a:r>
              <a:rPr lang="ja-JP" altLang="en-US" sz="800" dirty="0" smtClean="0"/>
              <a:t>総費用額＝</a:t>
            </a:r>
            <a:endParaRPr lang="en-US" altLang="ja-JP" sz="800" dirty="0" smtClean="0"/>
          </a:p>
          <a:p>
            <a:r>
              <a:rPr kumimoji="1" lang="ja-JP" altLang="en-US" sz="800" dirty="0" smtClean="0"/>
              <a:t>　請求額＋利用者負担額②</a:t>
            </a:r>
            <a:endParaRPr kumimoji="1" lang="en-US" altLang="ja-JP" sz="800" dirty="0" smtClean="0"/>
          </a:p>
          <a:p>
            <a:r>
              <a:rPr lang="ja-JP" altLang="en-US" sz="800" dirty="0" smtClean="0"/>
              <a:t>　で検算願います</a:t>
            </a:r>
            <a:endParaRPr kumimoji="1" lang="ja-JP" altLang="en-US" sz="800" dirty="0"/>
          </a:p>
        </p:txBody>
      </p:sp>
      <p:sp>
        <p:nvSpPr>
          <p:cNvPr id="14" name="線吹き出し 1 (枠付き) 13"/>
          <p:cNvSpPr/>
          <p:nvPr/>
        </p:nvSpPr>
        <p:spPr>
          <a:xfrm>
            <a:off x="3922013" y="7743211"/>
            <a:ext cx="1495402" cy="955400"/>
          </a:xfrm>
          <a:prstGeom prst="borderCallout1">
            <a:avLst>
              <a:gd name="adj1" fmla="val 32421"/>
              <a:gd name="adj2" fmla="val -1040"/>
              <a:gd name="adj3" fmla="val 21412"/>
              <a:gd name="adj4" fmla="val -19867"/>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800" dirty="0"/>
              <a:t>・</a:t>
            </a:r>
            <a:r>
              <a:rPr lang="ja-JP" altLang="en-US" sz="800" dirty="0" smtClean="0"/>
              <a:t>利用者負担上限月額①</a:t>
            </a:r>
            <a:endParaRPr lang="en-US" altLang="ja-JP" sz="800" dirty="0" smtClean="0"/>
          </a:p>
          <a:p>
            <a:r>
              <a:rPr lang="ja-JP" altLang="en-US" sz="800" dirty="0"/>
              <a:t>・</a:t>
            </a:r>
            <a:r>
              <a:rPr kumimoji="1" lang="ja-JP" altLang="en-US" sz="800" dirty="0" smtClean="0"/>
              <a:t>利用者負担額②</a:t>
            </a:r>
            <a:endParaRPr kumimoji="1" lang="en-US" altLang="ja-JP" sz="800" dirty="0" smtClean="0"/>
          </a:p>
          <a:p>
            <a:r>
              <a:rPr lang="ja-JP" altLang="en-US" sz="800" dirty="0" smtClean="0"/>
              <a:t>　の少ない方を記載しているか</a:t>
            </a:r>
            <a:endParaRPr lang="en-US" altLang="ja-JP" sz="800" dirty="0" smtClean="0"/>
          </a:p>
          <a:p>
            <a:r>
              <a:rPr kumimoji="1" lang="ja-JP" altLang="en-US" sz="800" b="1" dirty="0" smtClean="0"/>
              <a:t>・明細書、</a:t>
            </a:r>
            <a:r>
              <a:rPr lang="en-US" altLang="ja-JP" sz="800" b="1" dirty="0"/>
              <a:t>3</a:t>
            </a:r>
            <a:r>
              <a:rPr lang="en-US" altLang="ja-JP" sz="800" b="1" dirty="0" smtClean="0"/>
              <a:t>%</a:t>
            </a:r>
            <a:r>
              <a:rPr lang="ja-JP" altLang="en-US" sz="800" b="1" dirty="0" smtClean="0"/>
              <a:t>負担調整額結果票に転記するのはこの数値</a:t>
            </a:r>
            <a:endParaRPr lang="en-US" altLang="ja-JP" sz="800" b="1" dirty="0" smtClean="0"/>
          </a:p>
          <a:p>
            <a:r>
              <a:rPr kumimoji="1" lang="ja-JP" altLang="en-US" sz="800" b="1" u="sng" dirty="0" smtClean="0"/>
              <a:t>利用者負担額に助成が入る場合にはその金額を入力</a:t>
            </a:r>
            <a:endParaRPr kumimoji="1" lang="ja-JP" altLang="en-US" sz="800" b="1" u="sng" dirty="0"/>
          </a:p>
        </p:txBody>
      </p:sp>
      <p:sp>
        <p:nvSpPr>
          <p:cNvPr id="15" name="円/楕円 17"/>
          <p:cNvSpPr/>
          <p:nvPr/>
        </p:nvSpPr>
        <p:spPr>
          <a:xfrm>
            <a:off x="1412775" y="7652068"/>
            <a:ext cx="2336147" cy="952380"/>
          </a:xfrm>
          <a:prstGeom prst="ellipse">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solidFill>
                <a:srgbClr val="FF0000"/>
              </a:solidFill>
            </a:endParaRPr>
          </a:p>
        </p:txBody>
      </p:sp>
      <p:sp>
        <p:nvSpPr>
          <p:cNvPr id="16" name="円/楕円 10"/>
          <p:cNvSpPr/>
          <p:nvPr/>
        </p:nvSpPr>
        <p:spPr>
          <a:xfrm>
            <a:off x="1564437" y="6072813"/>
            <a:ext cx="2160240" cy="1663146"/>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7" name="円/楕円 10"/>
          <p:cNvSpPr/>
          <p:nvPr/>
        </p:nvSpPr>
        <p:spPr>
          <a:xfrm>
            <a:off x="5446407" y="5970937"/>
            <a:ext cx="1382296" cy="3009208"/>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9" name="角丸四角形吹き出し 18"/>
          <p:cNvSpPr/>
          <p:nvPr/>
        </p:nvSpPr>
        <p:spPr>
          <a:xfrm>
            <a:off x="5308708" y="5203217"/>
            <a:ext cx="1268760" cy="645021"/>
          </a:xfrm>
          <a:prstGeom prst="wedgeRoundRectCallout">
            <a:avLst>
              <a:gd name="adj1" fmla="val -10933"/>
              <a:gd name="adj2" fmla="val 102640"/>
              <a:gd name="adj3" fmla="val 16667"/>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50" dirty="0" smtClean="0"/>
              <a:t>合計欄</a:t>
            </a:r>
            <a:endParaRPr kumimoji="1" lang="ja-JP" altLang="en-US" sz="1050" dirty="0"/>
          </a:p>
        </p:txBody>
      </p:sp>
      <p:sp>
        <p:nvSpPr>
          <p:cNvPr id="20" name="角丸四角形吹き出し 19"/>
          <p:cNvSpPr/>
          <p:nvPr/>
        </p:nvSpPr>
        <p:spPr>
          <a:xfrm>
            <a:off x="151901" y="1316004"/>
            <a:ext cx="2952328" cy="216024"/>
          </a:xfrm>
          <a:prstGeom prst="wedgeRoundRectCallout">
            <a:avLst>
              <a:gd name="adj1" fmla="val -2778"/>
              <a:gd name="adj2" fmla="val 88266"/>
              <a:gd name="adj3" fmla="val 16667"/>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50" dirty="0" smtClean="0"/>
              <a:t>受給者番号（</a:t>
            </a:r>
            <a:r>
              <a:rPr kumimoji="1" lang="en-US" altLang="ja-JP" sz="1050" dirty="0" smtClean="0"/>
              <a:t>2</a:t>
            </a:r>
            <a:r>
              <a:rPr kumimoji="1" lang="ja-JP" altLang="en-US" sz="1050" dirty="0" smtClean="0"/>
              <a:t>から始まる</a:t>
            </a:r>
            <a:r>
              <a:rPr kumimoji="1" lang="en-US" altLang="ja-JP" sz="1050" dirty="0" smtClean="0"/>
              <a:t>10</a:t>
            </a:r>
            <a:r>
              <a:rPr kumimoji="1" lang="ja-JP" altLang="en-US" sz="1050" dirty="0" smtClean="0"/>
              <a:t>ケタ）の記載があるか</a:t>
            </a:r>
            <a:endParaRPr kumimoji="1" lang="ja-JP" altLang="en-US" sz="1050" dirty="0"/>
          </a:p>
        </p:txBody>
      </p:sp>
    </p:spTree>
    <p:extLst>
      <p:ext uri="{BB962C8B-B14F-4D97-AF65-F5344CB8AC3E}">
        <p14:creationId xmlns:p14="http://schemas.microsoft.com/office/powerpoint/2010/main" val="943215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noChangeAspect="1"/>
          </p:cNvGrpSpPr>
          <p:nvPr/>
        </p:nvGrpSpPr>
        <p:grpSpPr bwMode="auto">
          <a:xfrm>
            <a:off x="158750" y="179388"/>
            <a:ext cx="6723063" cy="8594725"/>
            <a:chOff x="100" y="113"/>
            <a:chExt cx="4235" cy="5414"/>
          </a:xfrm>
        </p:grpSpPr>
        <p:sp>
          <p:nvSpPr>
            <p:cNvPr id="3" name="AutoShape 3"/>
            <p:cNvSpPr>
              <a:spLocks noChangeAspect="1" noChangeArrowheads="1" noTextEdit="1"/>
            </p:cNvSpPr>
            <p:nvPr/>
          </p:nvSpPr>
          <p:spPr bwMode="auto">
            <a:xfrm>
              <a:off x="100" y="113"/>
              <a:ext cx="4147" cy="5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nvGrpSpPr>
            <p:cNvPr id="4" name="Group 205"/>
            <p:cNvGrpSpPr>
              <a:grpSpLocks/>
            </p:cNvGrpSpPr>
            <p:nvPr/>
          </p:nvGrpSpPr>
          <p:grpSpPr bwMode="auto">
            <a:xfrm>
              <a:off x="100" y="183"/>
              <a:ext cx="4235" cy="5344"/>
              <a:chOff x="100" y="183"/>
              <a:chExt cx="4235" cy="5344"/>
            </a:xfrm>
          </p:grpSpPr>
          <p:sp>
            <p:nvSpPr>
              <p:cNvPr id="4345" name="Rectangle 5"/>
              <p:cNvSpPr>
                <a:spLocks noChangeArrowheads="1"/>
              </p:cNvSpPr>
              <p:nvPr/>
            </p:nvSpPr>
            <p:spPr bwMode="auto">
              <a:xfrm>
                <a:off x="100" y="183"/>
                <a:ext cx="4220" cy="4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46" name="Rectangle 6"/>
              <p:cNvSpPr>
                <a:spLocks noChangeArrowheads="1"/>
              </p:cNvSpPr>
              <p:nvPr/>
            </p:nvSpPr>
            <p:spPr bwMode="auto">
              <a:xfrm>
                <a:off x="100" y="638"/>
                <a:ext cx="907" cy="97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47" name="Rectangle 7"/>
              <p:cNvSpPr>
                <a:spLocks noChangeArrowheads="1"/>
              </p:cNvSpPr>
              <p:nvPr/>
            </p:nvSpPr>
            <p:spPr bwMode="auto">
              <a:xfrm>
                <a:off x="1004" y="638"/>
                <a:ext cx="1000" cy="97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48" name="Rectangle 8"/>
              <p:cNvSpPr>
                <a:spLocks noChangeArrowheads="1"/>
              </p:cNvSpPr>
              <p:nvPr/>
            </p:nvSpPr>
            <p:spPr bwMode="auto">
              <a:xfrm>
                <a:off x="2000" y="638"/>
                <a:ext cx="432" cy="97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49" name="Rectangle 9"/>
              <p:cNvSpPr>
                <a:spLocks noChangeArrowheads="1"/>
              </p:cNvSpPr>
              <p:nvPr/>
            </p:nvSpPr>
            <p:spPr bwMode="auto">
              <a:xfrm>
                <a:off x="2853" y="638"/>
                <a:ext cx="795" cy="97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50" name="Rectangle 10"/>
              <p:cNvSpPr>
                <a:spLocks noChangeArrowheads="1"/>
              </p:cNvSpPr>
              <p:nvPr/>
            </p:nvSpPr>
            <p:spPr bwMode="auto">
              <a:xfrm>
                <a:off x="100" y="1611"/>
                <a:ext cx="2757" cy="15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51" name="Rectangle 11"/>
              <p:cNvSpPr>
                <a:spLocks noChangeArrowheads="1"/>
              </p:cNvSpPr>
              <p:nvPr/>
            </p:nvSpPr>
            <p:spPr bwMode="auto">
              <a:xfrm>
                <a:off x="100" y="1766"/>
                <a:ext cx="4087" cy="36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52" name="Rectangle 12"/>
              <p:cNvSpPr>
                <a:spLocks noChangeArrowheads="1"/>
              </p:cNvSpPr>
              <p:nvPr/>
            </p:nvSpPr>
            <p:spPr bwMode="auto">
              <a:xfrm>
                <a:off x="397" y="2129"/>
                <a:ext cx="2869" cy="40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53" name="Rectangle 13"/>
              <p:cNvSpPr>
                <a:spLocks noChangeArrowheads="1"/>
              </p:cNvSpPr>
              <p:nvPr/>
            </p:nvSpPr>
            <p:spPr bwMode="auto">
              <a:xfrm>
                <a:off x="3262" y="2129"/>
                <a:ext cx="869" cy="409"/>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54" name="Rectangle 14"/>
              <p:cNvSpPr>
                <a:spLocks noChangeArrowheads="1"/>
              </p:cNvSpPr>
              <p:nvPr/>
            </p:nvSpPr>
            <p:spPr bwMode="auto">
              <a:xfrm>
                <a:off x="397" y="2534"/>
                <a:ext cx="2869" cy="8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55" name="Rectangle 15"/>
              <p:cNvSpPr>
                <a:spLocks noChangeArrowheads="1"/>
              </p:cNvSpPr>
              <p:nvPr/>
            </p:nvSpPr>
            <p:spPr bwMode="auto">
              <a:xfrm>
                <a:off x="3262" y="2534"/>
                <a:ext cx="869" cy="89"/>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56" name="Rectangle 16"/>
              <p:cNvSpPr>
                <a:spLocks noChangeArrowheads="1"/>
              </p:cNvSpPr>
              <p:nvPr/>
            </p:nvSpPr>
            <p:spPr bwMode="auto">
              <a:xfrm>
                <a:off x="274" y="2619"/>
                <a:ext cx="1730" cy="15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57" name="Rectangle 17"/>
              <p:cNvSpPr>
                <a:spLocks noChangeArrowheads="1"/>
              </p:cNvSpPr>
              <p:nvPr/>
            </p:nvSpPr>
            <p:spPr bwMode="auto">
              <a:xfrm>
                <a:off x="2814" y="2619"/>
                <a:ext cx="452" cy="15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58" name="Rectangle 18"/>
              <p:cNvSpPr>
                <a:spLocks noChangeArrowheads="1"/>
              </p:cNvSpPr>
              <p:nvPr/>
            </p:nvSpPr>
            <p:spPr bwMode="auto">
              <a:xfrm>
                <a:off x="3262" y="2619"/>
                <a:ext cx="869" cy="15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59" name="Rectangle 19"/>
              <p:cNvSpPr>
                <a:spLocks noChangeArrowheads="1"/>
              </p:cNvSpPr>
              <p:nvPr/>
            </p:nvSpPr>
            <p:spPr bwMode="auto">
              <a:xfrm>
                <a:off x="274" y="2773"/>
                <a:ext cx="1730" cy="159"/>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60" name="Rectangle 20"/>
              <p:cNvSpPr>
                <a:spLocks noChangeArrowheads="1"/>
              </p:cNvSpPr>
              <p:nvPr/>
            </p:nvSpPr>
            <p:spPr bwMode="auto">
              <a:xfrm>
                <a:off x="2814" y="2773"/>
                <a:ext cx="452" cy="159"/>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61" name="Rectangle 21"/>
              <p:cNvSpPr>
                <a:spLocks noChangeArrowheads="1"/>
              </p:cNvSpPr>
              <p:nvPr/>
            </p:nvSpPr>
            <p:spPr bwMode="auto">
              <a:xfrm>
                <a:off x="3262" y="2773"/>
                <a:ext cx="869" cy="159"/>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62" name="Rectangle 22"/>
              <p:cNvSpPr>
                <a:spLocks noChangeArrowheads="1"/>
              </p:cNvSpPr>
              <p:nvPr/>
            </p:nvSpPr>
            <p:spPr bwMode="auto">
              <a:xfrm>
                <a:off x="274" y="2928"/>
                <a:ext cx="1730" cy="15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63" name="Rectangle 23"/>
              <p:cNvSpPr>
                <a:spLocks noChangeArrowheads="1"/>
              </p:cNvSpPr>
              <p:nvPr/>
            </p:nvSpPr>
            <p:spPr bwMode="auto">
              <a:xfrm>
                <a:off x="2814" y="2928"/>
                <a:ext cx="452" cy="15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64" name="Rectangle 24"/>
              <p:cNvSpPr>
                <a:spLocks noChangeArrowheads="1"/>
              </p:cNvSpPr>
              <p:nvPr/>
            </p:nvSpPr>
            <p:spPr bwMode="auto">
              <a:xfrm>
                <a:off x="3262" y="2928"/>
                <a:ext cx="869" cy="15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65" name="Rectangle 25"/>
              <p:cNvSpPr>
                <a:spLocks noChangeArrowheads="1"/>
              </p:cNvSpPr>
              <p:nvPr/>
            </p:nvSpPr>
            <p:spPr bwMode="auto">
              <a:xfrm>
                <a:off x="274" y="3082"/>
                <a:ext cx="1730" cy="159"/>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66" name="Rectangle 26"/>
              <p:cNvSpPr>
                <a:spLocks noChangeArrowheads="1"/>
              </p:cNvSpPr>
              <p:nvPr/>
            </p:nvSpPr>
            <p:spPr bwMode="auto">
              <a:xfrm>
                <a:off x="2814" y="3082"/>
                <a:ext cx="452" cy="159"/>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67" name="Rectangle 27"/>
              <p:cNvSpPr>
                <a:spLocks noChangeArrowheads="1"/>
              </p:cNvSpPr>
              <p:nvPr/>
            </p:nvSpPr>
            <p:spPr bwMode="auto">
              <a:xfrm>
                <a:off x="3262" y="3082"/>
                <a:ext cx="869" cy="159"/>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68" name="Rectangle 28"/>
              <p:cNvSpPr>
                <a:spLocks noChangeArrowheads="1"/>
              </p:cNvSpPr>
              <p:nvPr/>
            </p:nvSpPr>
            <p:spPr bwMode="auto">
              <a:xfrm>
                <a:off x="274" y="3237"/>
                <a:ext cx="1730" cy="15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69" name="Rectangle 29"/>
              <p:cNvSpPr>
                <a:spLocks noChangeArrowheads="1"/>
              </p:cNvSpPr>
              <p:nvPr/>
            </p:nvSpPr>
            <p:spPr bwMode="auto">
              <a:xfrm>
                <a:off x="2814" y="3237"/>
                <a:ext cx="452" cy="15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70" name="Rectangle 30"/>
              <p:cNvSpPr>
                <a:spLocks noChangeArrowheads="1"/>
              </p:cNvSpPr>
              <p:nvPr/>
            </p:nvSpPr>
            <p:spPr bwMode="auto">
              <a:xfrm>
                <a:off x="3262" y="3237"/>
                <a:ext cx="869" cy="15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71" name="Rectangle 31"/>
              <p:cNvSpPr>
                <a:spLocks noChangeArrowheads="1"/>
              </p:cNvSpPr>
              <p:nvPr/>
            </p:nvSpPr>
            <p:spPr bwMode="auto">
              <a:xfrm>
                <a:off x="274" y="3391"/>
                <a:ext cx="1730" cy="15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72" name="Rectangle 32"/>
              <p:cNvSpPr>
                <a:spLocks noChangeArrowheads="1"/>
              </p:cNvSpPr>
              <p:nvPr/>
            </p:nvSpPr>
            <p:spPr bwMode="auto">
              <a:xfrm>
                <a:off x="2814" y="3391"/>
                <a:ext cx="452" cy="15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73" name="Rectangle 33"/>
              <p:cNvSpPr>
                <a:spLocks noChangeArrowheads="1"/>
              </p:cNvSpPr>
              <p:nvPr/>
            </p:nvSpPr>
            <p:spPr bwMode="auto">
              <a:xfrm>
                <a:off x="3262" y="3391"/>
                <a:ext cx="869" cy="15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74" name="Rectangle 34"/>
              <p:cNvSpPr>
                <a:spLocks noChangeArrowheads="1"/>
              </p:cNvSpPr>
              <p:nvPr/>
            </p:nvSpPr>
            <p:spPr bwMode="auto">
              <a:xfrm>
                <a:off x="274" y="3546"/>
                <a:ext cx="1730" cy="15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75" name="Rectangle 35"/>
              <p:cNvSpPr>
                <a:spLocks noChangeArrowheads="1"/>
              </p:cNvSpPr>
              <p:nvPr/>
            </p:nvSpPr>
            <p:spPr bwMode="auto">
              <a:xfrm>
                <a:off x="2814" y="3546"/>
                <a:ext cx="452" cy="15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76" name="Rectangle 36"/>
              <p:cNvSpPr>
                <a:spLocks noChangeArrowheads="1"/>
              </p:cNvSpPr>
              <p:nvPr/>
            </p:nvSpPr>
            <p:spPr bwMode="auto">
              <a:xfrm>
                <a:off x="3262" y="3546"/>
                <a:ext cx="869" cy="15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77" name="Rectangle 37"/>
              <p:cNvSpPr>
                <a:spLocks noChangeArrowheads="1"/>
              </p:cNvSpPr>
              <p:nvPr/>
            </p:nvSpPr>
            <p:spPr bwMode="auto">
              <a:xfrm>
                <a:off x="274" y="3700"/>
                <a:ext cx="1730" cy="15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78" name="Rectangle 38"/>
              <p:cNvSpPr>
                <a:spLocks noChangeArrowheads="1"/>
              </p:cNvSpPr>
              <p:nvPr/>
            </p:nvSpPr>
            <p:spPr bwMode="auto">
              <a:xfrm>
                <a:off x="2814" y="3700"/>
                <a:ext cx="452" cy="15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79" name="Rectangle 39"/>
              <p:cNvSpPr>
                <a:spLocks noChangeArrowheads="1"/>
              </p:cNvSpPr>
              <p:nvPr/>
            </p:nvSpPr>
            <p:spPr bwMode="auto">
              <a:xfrm>
                <a:off x="3262" y="3700"/>
                <a:ext cx="869" cy="15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80" name="Rectangle 40"/>
              <p:cNvSpPr>
                <a:spLocks noChangeArrowheads="1"/>
              </p:cNvSpPr>
              <p:nvPr/>
            </p:nvSpPr>
            <p:spPr bwMode="auto">
              <a:xfrm>
                <a:off x="274" y="3855"/>
                <a:ext cx="1730" cy="15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81" name="Rectangle 41"/>
              <p:cNvSpPr>
                <a:spLocks noChangeArrowheads="1"/>
              </p:cNvSpPr>
              <p:nvPr/>
            </p:nvSpPr>
            <p:spPr bwMode="auto">
              <a:xfrm>
                <a:off x="2814" y="3855"/>
                <a:ext cx="452" cy="15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82" name="Rectangle 42"/>
              <p:cNvSpPr>
                <a:spLocks noChangeArrowheads="1"/>
              </p:cNvSpPr>
              <p:nvPr/>
            </p:nvSpPr>
            <p:spPr bwMode="auto">
              <a:xfrm>
                <a:off x="3262" y="3855"/>
                <a:ext cx="869" cy="15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83" name="Rectangle 43"/>
              <p:cNvSpPr>
                <a:spLocks noChangeArrowheads="1"/>
              </p:cNvSpPr>
              <p:nvPr/>
            </p:nvSpPr>
            <p:spPr bwMode="auto">
              <a:xfrm>
                <a:off x="274" y="4009"/>
                <a:ext cx="1730" cy="15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84" name="Rectangle 44"/>
              <p:cNvSpPr>
                <a:spLocks noChangeArrowheads="1"/>
              </p:cNvSpPr>
              <p:nvPr/>
            </p:nvSpPr>
            <p:spPr bwMode="auto">
              <a:xfrm>
                <a:off x="2814" y="4009"/>
                <a:ext cx="452" cy="15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85" name="Rectangle 45"/>
              <p:cNvSpPr>
                <a:spLocks noChangeArrowheads="1"/>
              </p:cNvSpPr>
              <p:nvPr/>
            </p:nvSpPr>
            <p:spPr bwMode="auto">
              <a:xfrm>
                <a:off x="3262" y="4009"/>
                <a:ext cx="869" cy="15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86" name="Rectangle 46"/>
              <p:cNvSpPr>
                <a:spLocks noChangeArrowheads="1"/>
              </p:cNvSpPr>
              <p:nvPr/>
            </p:nvSpPr>
            <p:spPr bwMode="auto">
              <a:xfrm>
                <a:off x="274" y="4163"/>
                <a:ext cx="3857" cy="48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4387" name="Rectangle 47"/>
              <p:cNvSpPr>
                <a:spLocks noChangeArrowheads="1"/>
              </p:cNvSpPr>
              <p:nvPr/>
            </p:nvSpPr>
            <p:spPr bwMode="auto">
              <a:xfrm>
                <a:off x="289" y="4588"/>
                <a:ext cx="4046" cy="9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88" name="Rectangle 48"/>
              <p:cNvSpPr>
                <a:spLocks noChangeArrowheads="1"/>
              </p:cNvSpPr>
              <p:nvPr/>
            </p:nvSpPr>
            <p:spPr bwMode="auto">
              <a:xfrm>
                <a:off x="409" y="2306"/>
                <a:ext cx="290"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事業所名又は番号</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389" name="Rectangle 49"/>
              <p:cNvSpPr>
                <a:spLocks noChangeArrowheads="1"/>
              </p:cNvSpPr>
              <p:nvPr/>
            </p:nvSpPr>
            <p:spPr bwMode="auto">
              <a:xfrm>
                <a:off x="1668" y="2306"/>
                <a:ext cx="1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総費用額</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390" name="Rectangle 50"/>
              <p:cNvSpPr>
                <a:spLocks noChangeArrowheads="1"/>
              </p:cNvSpPr>
              <p:nvPr/>
            </p:nvSpPr>
            <p:spPr bwMode="auto">
              <a:xfrm>
                <a:off x="2127" y="2233"/>
                <a:ext cx="124"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費用の</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391" name="Rectangle 51"/>
              <p:cNvSpPr>
                <a:spLocks noChangeArrowheads="1"/>
              </p:cNvSpPr>
              <p:nvPr/>
            </p:nvSpPr>
            <p:spPr bwMode="auto">
              <a:xfrm>
                <a:off x="2092" y="2302"/>
                <a:ext cx="185"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3%相当額</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392" name="Rectangle 52"/>
              <p:cNvSpPr>
                <a:spLocks noChangeArrowheads="1"/>
              </p:cNvSpPr>
              <p:nvPr/>
            </p:nvSpPr>
            <p:spPr bwMode="auto">
              <a:xfrm>
                <a:off x="2112" y="2376"/>
                <a:ext cx="17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ｂ×0.03</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393" name="Rectangle 53"/>
              <p:cNvSpPr>
                <a:spLocks noChangeArrowheads="1"/>
              </p:cNvSpPr>
              <p:nvPr/>
            </p:nvSpPr>
            <p:spPr bwMode="auto">
              <a:xfrm>
                <a:off x="2459" y="2268"/>
                <a:ext cx="224"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ａ ,cの小さい</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394" name="Rectangle 54"/>
              <p:cNvSpPr>
                <a:spLocks noChangeArrowheads="1"/>
              </p:cNvSpPr>
              <p:nvPr/>
            </p:nvSpPr>
            <p:spPr bwMode="auto">
              <a:xfrm>
                <a:off x="2533" y="2337"/>
                <a:ext cx="124"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方の額</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395" name="Rectangle 55"/>
              <p:cNvSpPr>
                <a:spLocks noChangeArrowheads="1"/>
              </p:cNvSpPr>
              <p:nvPr/>
            </p:nvSpPr>
            <p:spPr bwMode="auto">
              <a:xfrm>
                <a:off x="2903" y="2233"/>
                <a:ext cx="189"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決定利用者</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396" name="Rectangle 56"/>
              <p:cNvSpPr>
                <a:spLocks noChangeArrowheads="1"/>
              </p:cNvSpPr>
              <p:nvPr/>
            </p:nvSpPr>
            <p:spPr bwMode="auto">
              <a:xfrm>
                <a:off x="2965" y="2302"/>
                <a:ext cx="124"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負担額</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397" name="Rectangle 57"/>
              <p:cNvSpPr>
                <a:spLocks noChangeArrowheads="1"/>
              </p:cNvSpPr>
              <p:nvPr/>
            </p:nvSpPr>
            <p:spPr bwMode="auto">
              <a:xfrm>
                <a:off x="2980" y="2376"/>
                <a:ext cx="120"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（1割）</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398" name="Rectangle 58"/>
              <p:cNvSpPr>
                <a:spLocks noChangeArrowheads="1"/>
              </p:cNvSpPr>
              <p:nvPr/>
            </p:nvSpPr>
            <p:spPr bwMode="auto">
              <a:xfrm>
                <a:off x="3706" y="2306"/>
                <a:ext cx="224"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1"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自治体助成額</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399" name="Rectangle 59"/>
              <p:cNvSpPr>
                <a:spLocks noChangeArrowheads="1"/>
              </p:cNvSpPr>
              <p:nvPr/>
            </p:nvSpPr>
            <p:spPr bwMode="auto">
              <a:xfrm>
                <a:off x="1776" y="2549"/>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ｂ</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00" name="Rectangle 60"/>
              <p:cNvSpPr>
                <a:spLocks noChangeArrowheads="1"/>
              </p:cNvSpPr>
              <p:nvPr/>
            </p:nvSpPr>
            <p:spPr bwMode="auto">
              <a:xfrm>
                <a:off x="2197" y="2549"/>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ｃ</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01" name="Rectangle 61"/>
              <p:cNvSpPr>
                <a:spLocks noChangeArrowheads="1"/>
              </p:cNvSpPr>
              <p:nvPr/>
            </p:nvSpPr>
            <p:spPr bwMode="auto">
              <a:xfrm>
                <a:off x="2606" y="2549"/>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ｄ</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02" name="Rectangle 62"/>
              <p:cNvSpPr>
                <a:spLocks noChangeArrowheads="1"/>
              </p:cNvSpPr>
              <p:nvPr/>
            </p:nvSpPr>
            <p:spPr bwMode="auto">
              <a:xfrm>
                <a:off x="3042" y="2549"/>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ｅ</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03" name="Rectangle 63"/>
              <p:cNvSpPr>
                <a:spLocks noChangeArrowheads="1"/>
              </p:cNvSpPr>
              <p:nvPr/>
            </p:nvSpPr>
            <p:spPr bwMode="auto">
              <a:xfrm>
                <a:off x="3884" y="2549"/>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1"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ｇ</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05" name="Rectangle 65"/>
              <p:cNvSpPr>
                <a:spLocks noChangeArrowheads="1"/>
              </p:cNvSpPr>
              <p:nvPr/>
            </p:nvSpPr>
            <p:spPr bwMode="auto">
              <a:xfrm>
                <a:off x="556" y="2665"/>
                <a:ext cx="19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06" name="Rectangle 66"/>
              <p:cNvSpPr>
                <a:spLocks noChangeArrowheads="1"/>
              </p:cNvSpPr>
              <p:nvPr/>
            </p:nvSpPr>
            <p:spPr bwMode="auto">
              <a:xfrm>
                <a:off x="1772" y="2665"/>
                <a:ext cx="20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smtClean="0">
                    <a:solidFill>
                      <a:srgbClr val="000000"/>
                    </a:solidFill>
                    <a:latin typeface="ＭＳ Ｐ明朝" pitchFamily="18" charset="-128"/>
                    <a:ea typeface="ＭＳ Ｐ明朝" pitchFamily="18" charset="-128"/>
                  </a:rPr>
                  <a:t>40,596</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07" name="Rectangle 67"/>
              <p:cNvSpPr>
                <a:spLocks noChangeArrowheads="1"/>
              </p:cNvSpPr>
              <p:nvPr/>
            </p:nvSpPr>
            <p:spPr bwMode="auto">
              <a:xfrm>
                <a:off x="2239" y="2665"/>
                <a:ext cx="168"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dirty="0" smtClean="0">
                    <a:ln>
                      <a:noFill/>
                    </a:ln>
                    <a:solidFill>
                      <a:srgbClr val="0000FF"/>
                    </a:solidFill>
                    <a:effectLst/>
                    <a:latin typeface="ＭＳ Ｐ明朝" pitchFamily="18" charset="-128"/>
                    <a:ea typeface="ＭＳ Ｐ明朝" pitchFamily="18" charset="-128"/>
                    <a:cs typeface="ＭＳ Ｐゴシック" pitchFamily="50" charset="-128"/>
                  </a:rPr>
                  <a:t>1,</a:t>
                </a:r>
                <a:r>
                  <a:rPr lang="en-US" altLang="ja-JP" sz="900" dirty="0" smtClean="0">
                    <a:solidFill>
                      <a:srgbClr val="0000FF"/>
                    </a:solidFill>
                    <a:latin typeface="ＭＳ Ｐ明朝" pitchFamily="18" charset="-128"/>
                    <a:ea typeface="ＭＳ Ｐ明朝" pitchFamily="18" charset="-128"/>
                  </a:rPr>
                  <a:t>217</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08" name="Rectangle 68"/>
              <p:cNvSpPr>
                <a:spLocks noChangeArrowheads="1"/>
              </p:cNvSpPr>
              <p:nvPr/>
            </p:nvSpPr>
            <p:spPr bwMode="auto">
              <a:xfrm>
                <a:off x="2625" y="2665"/>
                <a:ext cx="168"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dirty="0" smtClean="0">
                    <a:ln>
                      <a:noFill/>
                    </a:ln>
                    <a:solidFill>
                      <a:srgbClr val="0000FF"/>
                    </a:solidFill>
                    <a:effectLst/>
                    <a:latin typeface="ＭＳ Ｐ明朝" pitchFamily="18" charset="-128"/>
                    <a:ea typeface="ＭＳ Ｐ明朝" pitchFamily="18" charset="-128"/>
                    <a:cs typeface="ＭＳ Ｐゴシック" pitchFamily="50" charset="-128"/>
                  </a:rPr>
                  <a:t>1,</a:t>
                </a:r>
                <a:r>
                  <a:rPr lang="en-US" altLang="ja-JP" sz="900" dirty="0" smtClean="0">
                    <a:solidFill>
                      <a:srgbClr val="0000FF"/>
                    </a:solidFill>
                    <a:latin typeface="ＭＳ Ｐ明朝" pitchFamily="18" charset="-128"/>
                    <a:ea typeface="ＭＳ Ｐ明朝" pitchFamily="18" charset="-128"/>
                  </a:rPr>
                  <a:t>2</a:t>
                </a:r>
                <a:r>
                  <a:rPr lang="en-US" altLang="ja-JP" sz="900" dirty="0">
                    <a:solidFill>
                      <a:srgbClr val="0000FF"/>
                    </a:solidFill>
                    <a:latin typeface="ＭＳ Ｐ明朝" pitchFamily="18" charset="-128"/>
                    <a:ea typeface="ＭＳ Ｐ明朝" pitchFamily="18" charset="-128"/>
                  </a:rPr>
                  <a:t>1</a:t>
                </a:r>
                <a:r>
                  <a:rPr kumimoji="1" lang="en-US" altLang="ja-JP" sz="900" b="0" i="0" u="none" strike="noStrike" cap="none" normalizeH="0" baseline="0" dirty="0" smtClean="0">
                    <a:ln>
                      <a:noFill/>
                    </a:ln>
                    <a:solidFill>
                      <a:srgbClr val="0000FF"/>
                    </a:solidFill>
                    <a:effectLst/>
                    <a:latin typeface="ＭＳ Ｐ明朝" pitchFamily="18" charset="-128"/>
                    <a:ea typeface="ＭＳ Ｐ明朝" pitchFamily="18" charset="-128"/>
                    <a:cs typeface="ＭＳ Ｐゴシック" pitchFamily="50" charset="-128"/>
                  </a:rPr>
                  <a:t>7</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09" name="Rectangle 69"/>
              <p:cNvSpPr>
                <a:spLocks noChangeArrowheads="1"/>
              </p:cNvSpPr>
              <p:nvPr/>
            </p:nvSpPr>
            <p:spPr bwMode="auto">
              <a:xfrm>
                <a:off x="3073" y="2665"/>
                <a:ext cx="168"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smtClean="0">
                    <a:solidFill>
                      <a:srgbClr val="000000"/>
                    </a:solidFill>
                    <a:latin typeface="ＭＳ Ｐ明朝" pitchFamily="18" charset="-128"/>
                    <a:ea typeface="ＭＳ Ｐ明朝" pitchFamily="18" charset="-128"/>
                  </a:rPr>
                  <a:t>4</a:t>
                </a:r>
                <a:r>
                  <a:rPr kumimoji="1" lang="ja-JP" altLang="ja-JP" sz="900" b="0" i="0" u="none" strike="noStrike" cap="none" normalizeH="0" baseline="0" dirty="0" err="1" smtClean="0">
                    <a:ln>
                      <a:noFill/>
                    </a:ln>
                    <a:solidFill>
                      <a:srgbClr val="000000"/>
                    </a:solidFill>
                    <a:effectLst/>
                    <a:latin typeface="ＭＳ Ｐ明朝" pitchFamily="18" charset="-128"/>
                    <a:ea typeface="ＭＳ Ｐ明朝" pitchFamily="18" charset="-128"/>
                    <a:cs typeface="ＭＳ Ｐゴシック" pitchFamily="50" charset="-128"/>
                  </a:rPr>
                  <a:t>,</a:t>
                </a:r>
                <a:r>
                  <a:rPr lang="en-US" altLang="ja-JP" sz="900" dirty="0" smtClean="0">
                    <a:solidFill>
                      <a:srgbClr val="000000"/>
                    </a:solidFill>
                    <a:latin typeface="ＭＳ Ｐ明朝" pitchFamily="18" charset="-128"/>
                    <a:ea typeface="ＭＳ Ｐ明朝" pitchFamily="18" charset="-128"/>
                  </a:rPr>
                  <a:t>058</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10" name="Rectangle 70"/>
              <p:cNvSpPr>
                <a:spLocks noChangeArrowheads="1"/>
              </p:cNvSpPr>
              <p:nvPr/>
            </p:nvSpPr>
            <p:spPr bwMode="auto">
              <a:xfrm>
                <a:off x="3455" y="2665"/>
                <a:ext cx="168"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smtClean="0">
                    <a:solidFill>
                      <a:srgbClr val="0000FF"/>
                    </a:solidFill>
                    <a:latin typeface="ＭＳ Ｐ明朝" pitchFamily="18" charset="-128"/>
                    <a:ea typeface="ＭＳ Ｐ明朝" pitchFamily="18" charset="-128"/>
                  </a:rPr>
                  <a:t>1</a:t>
                </a:r>
                <a:r>
                  <a:rPr kumimoji="1" lang="ja-JP" altLang="ja-JP" sz="900" b="0" i="0" u="none" strike="noStrike" cap="none" normalizeH="0" baseline="0" dirty="0" err="1" smtClean="0">
                    <a:ln>
                      <a:noFill/>
                    </a:ln>
                    <a:solidFill>
                      <a:srgbClr val="0000FF"/>
                    </a:solidFill>
                    <a:effectLst/>
                    <a:latin typeface="ＭＳ Ｐ明朝" pitchFamily="18" charset="-128"/>
                    <a:ea typeface="ＭＳ Ｐ明朝" pitchFamily="18" charset="-128"/>
                    <a:cs typeface="ＭＳ Ｐゴシック" pitchFamily="50" charset="-128"/>
                  </a:rPr>
                  <a:t>,</a:t>
                </a:r>
                <a:r>
                  <a:rPr lang="en-US" altLang="ja-JP" sz="900" dirty="0" smtClean="0">
                    <a:solidFill>
                      <a:srgbClr val="0000FF"/>
                    </a:solidFill>
                    <a:latin typeface="ＭＳ Ｐ明朝" pitchFamily="18" charset="-128"/>
                    <a:ea typeface="ＭＳ Ｐ明朝" pitchFamily="18" charset="-128"/>
                  </a:rPr>
                  <a:t>217</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11" name="Rectangle 71"/>
              <p:cNvSpPr>
                <a:spLocks noChangeArrowheads="1"/>
              </p:cNvSpPr>
              <p:nvPr/>
            </p:nvSpPr>
            <p:spPr bwMode="auto">
              <a:xfrm>
                <a:off x="3938" y="2665"/>
                <a:ext cx="168"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dirty="0" smtClean="0">
                    <a:ln>
                      <a:noFill/>
                    </a:ln>
                    <a:solidFill>
                      <a:srgbClr val="0000FF"/>
                    </a:solidFill>
                    <a:effectLst/>
                    <a:latin typeface="ＭＳ Ｐ明朝" pitchFamily="18" charset="-128"/>
                    <a:ea typeface="ＭＳ Ｐ明朝" pitchFamily="18" charset="-128"/>
                    <a:cs typeface="ＭＳ Ｐゴシック" pitchFamily="50" charset="-128"/>
                  </a:rPr>
                  <a:t>2,</a:t>
                </a:r>
                <a:r>
                  <a:rPr kumimoji="1" lang="en-US" altLang="ja-JP" sz="900" b="0" i="0" u="none" strike="noStrike" cap="none" normalizeH="0" baseline="0" dirty="0" smtClean="0">
                    <a:ln>
                      <a:noFill/>
                    </a:ln>
                    <a:solidFill>
                      <a:srgbClr val="0000FF"/>
                    </a:solidFill>
                    <a:effectLst/>
                    <a:latin typeface="ＭＳ Ｐ明朝" pitchFamily="18" charset="-128"/>
                    <a:ea typeface="ＭＳ Ｐ明朝" pitchFamily="18" charset="-128"/>
                    <a:cs typeface="ＭＳ Ｐゴシック" pitchFamily="50" charset="-128"/>
                  </a:rPr>
                  <a:t>841</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12" name="Rectangle 72"/>
              <p:cNvSpPr>
                <a:spLocks noChangeArrowheads="1"/>
              </p:cNvSpPr>
              <p:nvPr/>
            </p:nvSpPr>
            <p:spPr bwMode="auto">
              <a:xfrm>
                <a:off x="1811" y="2820"/>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13" name="Rectangle 73"/>
              <p:cNvSpPr>
                <a:spLocks noChangeArrowheads="1"/>
              </p:cNvSpPr>
              <p:nvPr/>
            </p:nvSpPr>
            <p:spPr bwMode="auto">
              <a:xfrm>
                <a:off x="2371" y="2798"/>
                <a:ext cx="36"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rgbClr val="0000FF"/>
                    </a:solidFill>
                    <a:effectLst/>
                    <a:latin typeface="ＭＳ Ｐ明朝" pitchFamily="18" charset="-128"/>
                    <a:ea typeface="ＭＳ Ｐ明朝" pitchFamily="18" charset="-128"/>
                    <a:cs typeface="ＭＳ Ｐゴシック" pitchFamily="50" charset="-128"/>
                  </a:rPr>
                  <a:t>0</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16" name="Rectangle 76"/>
              <p:cNvSpPr>
                <a:spLocks noChangeArrowheads="1"/>
              </p:cNvSpPr>
              <p:nvPr/>
            </p:nvSpPr>
            <p:spPr bwMode="auto">
              <a:xfrm>
                <a:off x="3594" y="2820"/>
                <a:ext cx="7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dirty="0" smtClean="0">
                    <a:ln>
                      <a:noFill/>
                    </a:ln>
                    <a:solidFill>
                      <a:srgbClr val="0000FF"/>
                    </a:solidFill>
                    <a:effectLst/>
                    <a:latin typeface="ＭＳ Ｐ明朝" pitchFamily="18" charset="-128"/>
                    <a:ea typeface="ＭＳ Ｐ明朝" pitchFamily="18" charset="-128"/>
                    <a:cs typeface="ＭＳ Ｐゴシック" pitchFamily="50" charset="-128"/>
                  </a:rPr>
                  <a:t>0</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17" name="Rectangle 77"/>
              <p:cNvSpPr>
                <a:spLocks noChangeArrowheads="1"/>
              </p:cNvSpPr>
              <p:nvPr/>
            </p:nvSpPr>
            <p:spPr bwMode="auto">
              <a:xfrm>
                <a:off x="4055" y="2787"/>
                <a:ext cx="36"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smtClean="0">
                    <a:solidFill>
                      <a:srgbClr val="0000FF"/>
                    </a:solidFill>
                    <a:latin typeface="ＭＳ Ｐ明朝" pitchFamily="18" charset="-128"/>
                    <a:ea typeface="ＭＳ Ｐ明朝" pitchFamily="18" charset="-128"/>
                  </a:rPr>
                  <a:t>0</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18" name="Rectangle 78"/>
              <p:cNvSpPr>
                <a:spLocks noChangeArrowheads="1"/>
              </p:cNvSpPr>
              <p:nvPr/>
            </p:nvSpPr>
            <p:spPr bwMode="auto">
              <a:xfrm>
                <a:off x="2378" y="2974"/>
                <a:ext cx="7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smtClean="0">
                    <a:ln>
                      <a:noFill/>
                    </a:ln>
                    <a:solidFill>
                      <a:srgbClr val="0000FF"/>
                    </a:solidFill>
                    <a:effectLst/>
                    <a:latin typeface="ＭＳ Ｐ明朝" pitchFamily="18" charset="-128"/>
                    <a:ea typeface="ＭＳ Ｐ明朝" pitchFamily="18"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19" name="Rectangle 79"/>
              <p:cNvSpPr>
                <a:spLocks noChangeArrowheads="1"/>
              </p:cNvSpPr>
              <p:nvPr/>
            </p:nvSpPr>
            <p:spPr bwMode="auto">
              <a:xfrm>
                <a:off x="2764" y="2974"/>
                <a:ext cx="7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smtClean="0">
                    <a:ln>
                      <a:noFill/>
                    </a:ln>
                    <a:solidFill>
                      <a:srgbClr val="0000FF"/>
                    </a:solidFill>
                    <a:effectLst/>
                    <a:latin typeface="ＭＳ Ｐ明朝" pitchFamily="18" charset="-128"/>
                    <a:ea typeface="ＭＳ Ｐ明朝" pitchFamily="18"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20" name="Rectangle 80"/>
              <p:cNvSpPr>
                <a:spLocks noChangeArrowheads="1"/>
              </p:cNvSpPr>
              <p:nvPr/>
            </p:nvSpPr>
            <p:spPr bwMode="auto">
              <a:xfrm>
                <a:off x="3594" y="2974"/>
                <a:ext cx="7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smtClean="0">
                    <a:ln>
                      <a:noFill/>
                    </a:ln>
                    <a:solidFill>
                      <a:srgbClr val="0000FF"/>
                    </a:solidFill>
                    <a:effectLst/>
                    <a:latin typeface="ＭＳ Ｐ明朝" pitchFamily="18" charset="-128"/>
                    <a:ea typeface="ＭＳ Ｐ明朝" pitchFamily="18"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21" name="Rectangle 81"/>
              <p:cNvSpPr>
                <a:spLocks noChangeArrowheads="1"/>
              </p:cNvSpPr>
              <p:nvPr/>
            </p:nvSpPr>
            <p:spPr bwMode="auto">
              <a:xfrm>
                <a:off x="4077" y="2974"/>
                <a:ext cx="7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smtClean="0">
                    <a:ln>
                      <a:noFill/>
                    </a:ln>
                    <a:solidFill>
                      <a:srgbClr val="0000FF"/>
                    </a:solidFill>
                    <a:effectLst/>
                    <a:latin typeface="ＭＳ Ｐ明朝" pitchFamily="18" charset="-128"/>
                    <a:ea typeface="ＭＳ Ｐ明朝" pitchFamily="18"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22" name="Rectangle 82"/>
              <p:cNvSpPr>
                <a:spLocks noChangeArrowheads="1"/>
              </p:cNvSpPr>
              <p:nvPr/>
            </p:nvSpPr>
            <p:spPr bwMode="auto">
              <a:xfrm>
                <a:off x="2378" y="3129"/>
                <a:ext cx="7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smtClean="0">
                    <a:ln>
                      <a:noFill/>
                    </a:ln>
                    <a:solidFill>
                      <a:srgbClr val="0000FF"/>
                    </a:solidFill>
                    <a:effectLst/>
                    <a:latin typeface="ＭＳ Ｐ明朝" pitchFamily="18" charset="-128"/>
                    <a:ea typeface="ＭＳ Ｐ明朝" pitchFamily="18"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23" name="Rectangle 83"/>
              <p:cNvSpPr>
                <a:spLocks noChangeArrowheads="1"/>
              </p:cNvSpPr>
              <p:nvPr/>
            </p:nvSpPr>
            <p:spPr bwMode="auto">
              <a:xfrm>
                <a:off x="2764" y="3129"/>
                <a:ext cx="7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smtClean="0">
                    <a:ln>
                      <a:noFill/>
                    </a:ln>
                    <a:solidFill>
                      <a:srgbClr val="0000FF"/>
                    </a:solidFill>
                    <a:effectLst/>
                    <a:latin typeface="ＭＳ Ｐ明朝" pitchFamily="18" charset="-128"/>
                    <a:ea typeface="ＭＳ Ｐ明朝" pitchFamily="18"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24" name="Rectangle 84"/>
              <p:cNvSpPr>
                <a:spLocks noChangeArrowheads="1"/>
              </p:cNvSpPr>
              <p:nvPr/>
            </p:nvSpPr>
            <p:spPr bwMode="auto">
              <a:xfrm>
                <a:off x="3594" y="3129"/>
                <a:ext cx="7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smtClean="0">
                    <a:ln>
                      <a:noFill/>
                    </a:ln>
                    <a:solidFill>
                      <a:srgbClr val="0000FF"/>
                    </a:solidFill>
                    <a:effectLst/>
                    <a:latin typeface="ＭＳ Ｐ明朝" pitchFamily="18" charset="-128"/>
                    <a:ea typeface="ＭＳ Ｐ明朝" pitchFamily="18"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25" name="Rectangle 85"/>
              <p:cNvSpPr>
                <a:spLocks noChangeArrowheads="1"/>
              </p:cNvSpPr>
              <p:nvPr/>
            </p:nvSpPr>
            <p:spPr bwMode="auto">
              <a:xfrm>
                <a:off x="4077" y="3129"/>
                <a:ext cx="7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smtClean="0">
                    <a:ln>
                      <a:noFill/>
                    </a:ln>
                    <a:solidFill>
                      <a:srgbClr val="0000FF"/>
                    </a:solidFill>
                    <a:effectLst/>
                    <a:latin typeface="ＭＳ Ｐ明朝" pitchFamily="18" charset="-128"/>
                    <a:ea typeface="ＭＳ Ｐ明朝" pitchFamily="18"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26" name="Rectangle 86"/>
              <p:cNvSpPr>
                <a:spLocks noChangeArrowheads="1"/>
              </p:cNvSpPr>
              <p:nvPr/>
            </p:nvSpPr>
            <p:spPr bwMode="auto">
              <a:xfrm>
                <a:off x="2378" y="3283"/>
                <a:ext cx="7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smtClean="0">
                    <a:ln>
                      <a:noFill/>
                    </a:ln>
                    <a:solidFill>
                      <a:srgbClr val="0000FF"/>
                    </a:solidFill>
                    <a:effectLst/>
                    <a:latin typeface="ＭＳ Ｐ明朝" pitchFamily="18" charset="-128"/>
                    <a:ea typeface="ＭＳ Ｐ明朝" pitchFamily="18"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27" name="Rectangle 87"/>
              <p:cNvSpPr>
                <a:spLocks noChangeArrowheads="1"/>
              </p:cNvSpPr>
              <p:nvPr/>
            </p:nvSpPr>
            <p:spPr bwMode="auto">
              <a:xfrm>
                <a:off x="2764" y="3283"/>
                <a:ext cx="7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smtClean="0">
                    <a:ln>
                      <a:noFill/>
                    </a:ln>
                    <a:solidFill>
                      <a:srgbClr val="0000FF"/>
                    </a:solidFill>
                    <a:effectLst/>
                    <a:latin typeface="ＭＳ Ｐ明朝" pitchFamily="18" charset="-128"/>
                    <a:ea typeface="ＭＳ Ｐ明朝" pitchFamily="18"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28" name="Rectangle 88"/>
              <p:cNvSpPr>
                <a:spLocks noChangeArrowheads="1"/>
              </p:cNvSpPr>
              <p:nvPr/>
            </p:nvSpPr>
            <p:spPr bwMode="auto">
              <a:xfrm>
                <a:off x="3594" y="3283"/>
                <a:ext cx="7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smtClean="0">
                    <a:ln>
                      <a:noFill/>
                    </a:ln>
                    <a:solidFill>
                      <a:srgbClr val="0000FF"/>
                    </a:solidFill>
                    <a:effectLst/>
                    <a:latin typeface="ＭＳ Ｐ明朝" pitchFamily="18" charset="-128"/>
                    <a:ea typeface="ＭＳ Ｐ明朝" pitchFamily="18"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29" name="Rectangle 89"/>
              <p:cNvSpPr>
                <a:spLocks noChangeArrowheads="1"/>
              </p:cNvSpPr>
              <p:nvPr/>
            </p:nvSpPr>
            <p:spPr bwMode="auto">
              <a:xfrm>
                <a:off x="4077" y="3283"/>
                <a:ext cx="7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smtClean="0">
                    <a:ln>
                      <a:noFill/>
                    </a:ln>
                    <a:solidFill>
                      <a:srgbClr val="0000FF"/>
                    </a:solidFill>
                    <a:effectLst/>
                    <a:latin typeface="ＭＳ Ｐ明朝" pitchFamily="18" charset="-128"/>
                    <a:ea typeface="ＭＳ Ｐ明朝" pitchFamily="18"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30" name="Rectangle 90"/>
              <p:cNvSpPr>
                <a:spLocks noChangeArrowheads="1"/>
              </p:cNvSpPr>
              <p:nvPr/>
            </p:nvSpPr>
            <p:spPr bwMode="auto">
              <a:xfrm>
                <a:off x="2378" y="3438"/>
                <a:ext cx="7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smtClean="0">
                    <a:ln>
                      <a:noFill/>
                    </a:ln>
                    <a:solidFill>
                      <a:srgbClr val="0000FF"/>
                    </a:solidFill>
                    <a:effectLst/>
                    <a:latin typeface="ＭＳ Ｐ明朝" pitchFamily="18" charset="-128"/>
                    <a:ea typeface="ＭＳ Ｐ明朝" pitchFamily="18"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31" name="Rectangle 91"/>
              <p:cNvSpPr>
                <a:spLocks noChangeArrowheads="1"/>
              </p:cNvSpPr>
              <p:nvPr/>
            </p:nvSpPr>
            <p:spPr bwMode="auto">
              <a:xfrm>
                <a:off x="2764" y="3438"/>
                <a:ext cx="7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smtClean="0">
                    <a:ln>
                      <a:noFill/>
                    </a:ln>
                    <a:solidFill>
                      <a:srgbClr val="0000FF"/>
                    </a:solidFill>
                    <a:effectLst/>
                    <a:latin typeface="ＭＳ Ｐ明朝" pitchFamily="18" charset="-128"/>
                    <a:ea typeface="ＭＳ Ｐ明朝" pitchFamily="18"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32" name="Rectangle 92"/>
              <p:cNvSpPr>
                <a:spLocks noChangeArrowheads="1"/>
              </p:cNvSpPr>
              <p:nvPr/>
            </p:nvSpPr>
            <p:spPr bwMode="auto">
              <a:xfrm>
                <a:off x="3594" y="3438"/>
                <a:ext cx="7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smtClean="0">
                    <a:ln>
                      <a:noFill/>
                    </a:ln>
                    <a:solidFill>
                      <a:srgbClr val="0000FF"/>
                    </a:solidFill>
                    <a:effectLst/>
                    <a:latin typeface="ＭＳ Ｐ明朝" pitchFamily="18" charset="-128"/>
                    <a:ea typeface="ＭＳ Ｐ明朝" pitchFamily="18"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33" name="Rectangle 93"/>
              <p:cNvSpPr>
                <a:spLocks noChangeArrowheads="1"/>
              </p:cNvSpPr>
              <p:nvPr/>
            </p:nvSpPr>
            <p:spPr bwMode="auto">
              <a:xfrm>
                <a:off x="4077" y="3438"/>
                <a:ext cx="7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smtClean="0">
                    <a:ln>
                      <a:noFill/>
                    </a:ln>
                    <a:solidFill>
                      <a:srgbClr val="0000FF"/>
                    </a:solidFill>
                    <a:effectLst/>
                    <a:latin typeface="ＭＳ Ｐ明朝" pitchFamily="18" charset="-128"/>
                    <a:ea typeface="ＭＳ Ｐ明朝" pitchFamily="18"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34" name="Rectangle 94"/>
              <p:cNvSpPr>
                <a:spLocks noChangeArrowheads="1"/>
              </p:cNvSpPr>
              <p:nvPr/>
            </p:nvSpPr>
            <p:spPr bwMode="auto">
              <a:xfrm>
                <a:off x="2378" y="3592"/>
                <a:ext cx="7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smtClean="0">
                    <a:ln>
                      <a:noFill/>
                    </a:ln>
                    <a:solidFill>
                      <a:srgbClr val="0000FF"/>
                    </a:solidFill>
                    <a:effectLst/>
                    <a:latin typeface="ＭＳ Ｐ明朝" pitchFamily="18" charset="-128"/>
                    <a:ea typeface="ＭＳ Ｐ明朝" pitchFamily="18"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35" name="Rectangle 95"/>
              <p:cNvSpPr>
                <a:spLocks noChangeArrowheads="1"/>
              </p:cNvSpPr>
              <p:nvPr/>
            </p:nvSpPr>
            <p:spPr bwMode="auto">
              <a:xfrm>
                <a:off x="2764" y="3592"/>
                <a:ext cx="7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smtClean="0">
                    <a:ln>
                      <a:noFill/>
                    </a:ln>
                    <a:solidFill>
                      <a:srgbClr val="0000FF"/>
                    </a:solidFill>
                    <a:effectLst/>
                    <a:latin typeface="ＭＳ Ｐ明朝" pitchFamily="18" charset="-128"/>
                    <a:ea typeface="ＭＳ Ｐ明朝" pitchFamily="18"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36" name="Rectangle 96"/>
              <p:cNvSpPr>
                <a:spLocks noChangeArrowheads="1"/>
              </p:cNvSpPr>
              <p:nvPr/>
            </p:nvSpPr>
            <p:spPr bwMode="auto">
              <a:xfrm>
                <a:off x="3594" y="3592"/>
                <a:ext cx="7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smtClean="0">
                    <a:ln>
                      <a:noFill/>
                    </a:ln>
                    <a:solidFill>
                      <a:srgbClr val="0000FF"/>
                    </a:solidFill>
                    <a:effectLst/>
                    <a:latin typeface="ＭＳ Ｐ明朝" pitchFamily="18" charset="-128"/>
                    <a:ea typeface="ＭＳ Ｐ明朝" pitchFamily="18"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37" name="Rectangle 97"/>
              <p:cNvSpPr>
                <a:spLocks noChangeArrowheads="1"/>
              </p:cNvSpPr>
              <p:nvPr/>
            </p:nvSpPr>
            <p:spPr bwMode="auto">
              <a:xfrm>
                <a:off x="4077" y="3592"/>
                <a:ext cx="7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smtClean="0">
                    <a:ln>
                      <a:noFill/>
                    </a:ln>
                    <a:solidFill>
                      <a:srgbClr val="0000FF"/>
                    </a:solidFill>
                    <a:effectLst/>
                    <a:latin typeface="ＭＳ Ｐ明朝" pitchFamily="18" charset="-128"/>
                    <a:ea typeface="ＭＳ Ｐ明朝" pitchFamily="18"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38" name="Rectangle 98"/>
              <p:cNvSpPr>
                <a:spLocks noChangeArrowheads="1"/>
              </p:cNvSpPr>
              <p:nvPr/>
            </p:nvSpPr>
            <p:spPr bwMode="auto">
              <a:xfrm>
                <a:off x="2378" y="3746"/>
                <a:ext cx="7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smtClean="0">
                    <a:ln>
                      <a:noFill/>
                    </a:ln>
                    <a:solidFill>
                      <a:srgbClr val="0000FF"/>
                    </a:solidFill>
                    <a:effectLst/>
                    <a:latin typeface="ＭＳ Ｐ明朝" pitchFamily="18" charset="-128"/>
                    <a:ea typeface="ＭＳ Ｐ明朝" pitchFamily="18"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39" name="Rectangle 99"/>
              <p:cNvSpPr>
                <a:spLocks noChangeArrowheads="1"/>
              </p:cNvSpPr>
              <p:nvPr/>
            </p:nvSpPr>
            <p:spPr bwMode="auto">
              <a:xfrm>
                <a:off x="2764" y="3746"/>
                <a:ext cx="7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smtClean="0">
                    <a:ln>
                      <a:noFill/>
                    </a:ln>
                    <a:solidFill>
                      <a:srgbClr val="0000FF"/>
                    </a:solidFill>
                    <a:effectLst/>
                    <a:latin typeface="ＭＳ Ｐ明朝" pitchFamily="18" charset="-128"/>
                    <a:ea typeface="ＭＳ Ｐ明朝" pitchFamily="18"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40" name="Rectangle 100"/>
              <p:cNvSpPr>
                <a:spLocks noChangeArrowheads="1"/>
              </p:cNvSpPr>
              <p:nvPr/>
            </p:nvSpPr>
            <p:spPr bwMode="auto">
              <a:xfrm>
                <a:off x="3594" y="3746"/>
                <a:ext cx="7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smtClean="0">
                    <a:ln>
                      <a:noFill/>
                    </a:ln>
                    <a:solidFill>
                      <a:srgbClr val="0000FF"/>
                    </a:solidFill>
                    <a:effectLst/>
                    <a:latin typeface="ＭＳ Ｐ明朝" pitchFamily="18" charset="-128"/>
                    <a:ea typeface="ＭＳ Ｐ明朝" pitchFamily="18"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41" name="Rectangle 101"/>
              <p:cNvSpPr>
                <a:spLocks noChangeArrowheads="1"/>
              </p:cNvSpPr>
              <p:nvPr/>
            </p:nvSpPr>
            <p:spPr bwMode="auto">
              <a:xfrm>
                <a:off x="4077" y="3746"/>
                <a:ext cx="7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smtClean="0">
                    <a:ln>
                      <a:noFill/>
                    </a:ln>
                    <a:solidFill>
                      <a:srgbClr val="0000FF"/>
                    </a:solidFill>
                    <a:effectLst/>
                    <a:latin typeface="ＭＳ Ｐ明朝" pitchFamily="18" charset="-128"/>
                    <a:ea typeface="ＭＳ Ｐ明朝" pitchFamily="18"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42" name="Rectangle 102"/>
              <p:cNvSpPr>
                <a:spLocks noChangeArrowheads="1"/>
              </p:cNvSpPr>
              <p:nvPr/>
            </p:nvSpPr>
            <p:spPr bwMode="auto">
              <a:xfrm>
                <a:off x="2378" y="3901"/>
                <a:ext cx="7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smtClean="0">
                    <a:ln>
                      <a:noFill/>
                    </a:ln>
                    <a:solidFill>
                      <a:srgbClr val="0000FF"/>
                    </a:solidFill>
                    <a:effectLst/>
                    <a:latin typeface="ＭＳ Ｐ明朝" pitchFamily="18" charset="-128"/>
                    <a:ea typeface="ＭＳ Ｐ明朝" pitchFamily="18"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43" name="Rectangle 103"/>
              <p:cNvSpPr>
                <a:spLocks noChangeArrowheads="1"/>
              </p:cNvSpPr>
              <p:nvPr/>
            </p:nvSpPr>
            <p:spPr bwMode="auto">
              <a:xfrm>
                <a:off x="2764" y="3901"/>
                <a:ext cx="7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smtClean="0">
                    <a:ln>
                      <a:noFill/>
                    </a:ln>
                    <a:solidFill>
                      <a:srgbClr val="0000FF"/>
                    </a:solidFill>
                    <a:effectLst/>
                    <a:latin typeface="ＭＳ Ｐ明朝" pitchFamily="18" charset="-128"/>
                    <a:ea typeface="ＭＳ Ｐ明朝" pitchFamily="18"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44" name="Rectangle 104"/>
              <p:cNvSpPr>
                <a:spLocks noChangeArrowheads="1"/>
              </p:cNvSpPr>
              <p:nvPr/>
            </p:nvSpPr>
            <p:spPr bwMode="auto">
              <a:xfrm>
                <a:off x="3594" y="3901"/>
                <a:ext cx="7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smtClean="0">
                    <a:ln>
                      <a:noFill/>
                    </a:ln>
                    <a:solidFill>
                      <a:srgbClr val="0000FF"/>
                    </a:solidFill>
                    <a:effectLst/>
                    <a:latin typeface="ＭＳ Ｐ明朝" pitchFamily="18" charset="-128"/>
                    <a:ea typeface="ＭＳ Ｐ明朝" pitchFamily="18"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45" name="Rectangle 105"/>
              <p:cNvSpPr>
                <a:spLocks noChangeArrowheads="1"/>
              </p:cNvSpPr>
              <p:nvPr/>
            </p:nvSpPr>
            <p:spPr bwMode="auto">
              <a:xfrm>
                <a:off x="4077" y="3901"/>
                <a:ext cx="7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smtClean="0">
                    <a:ln>
                      <a:noFill/>
                    </a:ln>
                    <a:solidFill>
                      <a:srgbClr val="0000FF"/>
                    </a:solidFill>
                    <a:effectLst/>
                    <a:latin typeface="ＭＳ Ｐ明朝" pitchFamily="18" charset="-128"/>
                    <a:ea typeface="ＭＳ Ｐ明朝" pitchFamily="18"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46" name="Rectangle 106"/>
              <p:cNvSpPr>
                <a:spLocks noChangeArrowheads="1"/>
              </p:cNvSpPr>
              <p:nvPr/>
            </p:nvSpPr>
            <p:spPr bwMode="auto">
              <a:xfrm>
                <a:off x="2378" y="4055"/>
                <a:ext cx="7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smtClean="0">
                    <a:ln>
                      <a:noFill/>
                    </a:ln>
                    <a:solidFill>
                      <a:srgbClr val="0000FF"/>
                    </a:solidFill>
                    <a:effectLst/>
                    <a:latin typeface="ＭＳ Ｐ明朝" pitchFamily="18" charset="-128"/>
                    <a:ea typeface="ＭＳ Ｐ明朝" pitchFamily="18"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47" name="Rectangle 107"/>
              <p:cNvSpPr>
                <a:spLocks noChangeArrowheads="1"/>
              </p:cNvSpPr>
              <p:nvPr/>
            </p:nvSpPr>
            <p:spPr bwMode="auto">
              <a:xfrm>
                <a:off x="2764" y="4055"/>
                <a:ext cx="7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smtClean="0">
                    <a:ln>
                      <a:noFill/>
                    </a:ln>
                    <a:solidFill>
                      <a:srgbClr val="0000FF"/>
                    </a:solidFill>
                    <a:effectLst/>
                    <a:latin typeface="ＭＳ Ｐ明朝" pitchFamily="18" charset="-128"/>
                    <a:ea typeface="ＭＳ Ｐ明朝" pitchFamily="18"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48" name="Rectangle 108"/>
              <p:cNvSpPr>
                <a:spLocks noChangeArrowheads="1"/>
              </p:cNvSpPr>
              <p:nvPr/>
            </p:nvSpPr>
            <p:spPr bwMode="auto">
              <a:xfrm>
                <a:off x="3594" y="4055"/>
                <a:ext cx="7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smtClean="0">
                    <a:ln>
                      <a:noFill/>
                    </a:ln>
                    <a:solidFill>
                      <a:srgbClr val="0000FF"/>
                    </a:solidFill>
                    <a:effectLst/>
                    <a:latin typeface="ＭＳ Ｐ明朝" pitchFamily="18" charset="-128"/>
                    <a:ea typeface="ＭＳ Ｐ明朝" pitchFamily="18"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49" name="Rectangle 109"/>
              <p:cNvSpPr>
                <a:spLocks noChangeArrowheads="1"/>
              </p:cNvSpPr>
              <p:nvPr/>
            </p:nvSpPr>
            <p:spPr bwMode="auto">
              <a:xfrm>
                <a:off x="4077" y="4055"/>
                <a:ext cx="77"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smtClean="0">
                    <a:ln>
                      <a:noFill/>
                    </a:ln>
                    <a:solidFill>
                      <a:srgbClr val="0000FF"/>
                    </a:solidFill>
                    <a:effectLst/>
                    <a:latin typeface="ＭＳ Ｐ明朝" pitchFamily="18" charset="-128"/>
                    <a:ea typeface="ＭＳ Ｐ明朝" pitchFamily="18"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50" name="Rectangle 110"/>
              <p:cNvSpPr>
                <a:spLocks noChangeArrowheads="1"/>
              </p:cNvSpPr>
              <p:nvPr/>
            </p:nvSpPr>
            <p:spPr bwMode="auto">
              <a:xfrm>
                <a:off x="590" y="4214"/>
                <a:ext cx="135"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1"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合　　計</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51" name="Rectangle 111"/>
              <p:cNvSpPr>
                <a:spLocks noChangeArrowheads="1"/>
              </p:cNvSpPr>
              <p:nvPr/>
            </p:nvSpPr>
            <p:spPr bwMode="auto">
              <a:xfrm>
                <a:off x="2625" y="4210"/>
                <a:ext cx="168"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dirty="0" smtClean="0">
                    <a:ln>
                      <a:noFill/>
                    </a:ln>
                    <a:solidFill>
                      <a:srgbClr val="0000FF"/>
                    </a:solidFill>
                    <a:effectLst/>
                    <a:latin typeface="ＭＳ Ｐ明朝" pitchFamily="18" charset="-128"/>
                    <a:ea typeface="ＭＳ Ｐ明朝" pitchFamily="18" charset="-128"/>
                    <a:cs typeface="ＭＳ Ｐゴシック" pitchFamily="50" charset="-128"/>
                  </a:rPr>
                  <a:t>1,</a:t>
                </a:r>
                <a:r>
                  <a:rPr kumimoji="1" lang="en-US" altLang="ja-JP" sz="900" b="0" i="0" u="none" strike="noStrike" cap="none" normalizeH="0" baseline="0" dirty="0" smtClean="0">
                    <a:ln>
                      <a:noFill/>
                    </a:ln>
                    <a:solidFill>
                      <a:srgbClr val="0000FF"/>
                    </a:solidFill>
                    <a:effectLst/>
                    <a:latin typeface="ＭＳ Ｐ明朝" pitchFamily="18" charset="-128"/>
                    <a:ea typeface="ＭＳ Ｐ明朝" pitchFamily="18" charset="-128"/>
                    <a:cs typeface="ＭＳ Ｐゴシック" pitchFamily="50" charset="-128"/>
                  </a:rPr>
                  <a:t>217</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52" name="Rectangle 112"/>
              <p:cNvSpPr>
                <a:spLocks noChangeArrowheads="1"/>
              </p:cNvSpPr>
              <p:nvPr/>
            </p:nvSpPr>
            <p:spPr bwMode="auto">
              <a:xfrm>
                <a:off x="3073" y="4210"/>
                <a:ext cx="168"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smtClean="0">
                    <a:solidFill>
                      <a:srgbClr val="0000FF"/>
                    </a:solidFill>
                    <a:latin typeface="ＭＳ Ｐ明朝" pitchFamily="18" charset="-128"/>
                    <a:ea typeface="ＭＳ Ｐ明朝" pitchFamily="18" charset="-128"/>
                  </a:rPr>
                  <a:t>4</a:t>
                </a:r>
                <a:r>
                  <a:rPr kumimoji="1" lang="ja-JP" altLang="ja-JP" sz="900" b="0" i="0" u="none" strike="noStrike" cap="none" normalizeH="0" baseline="0" dirty="0" err="1" smtClean="0">
                    <a:ln>
                      <a:noFill/>
                    </a:ln>
                    <a:solidFill>
                      <a:srgbClr val="0000FF"/>
                    </a:solidFill>
                    <a:effectLst/>
                    <a:latin typeface="ＭＳ Ｐ明朝" pitchFamily="18" charset="-128"/>
                    <a:ea typeface="ＭＳ Ｐ明朝" pitchFamily="18" charset="-128"/>
                    <a:cs typeface="ＭＳ Ｐゴシック" pitchFamily="50" charset="-128"/>
                  </a:rPr>
                  <a:t>,</a:t>
                </a:r>
                <a:r>
                  <a:rPr kumimoji="1" lang="en-US" altLang="ja-JP" sz="900" b="0" i="0" u="none" strike="noStrike" cap="none" normalizeH="0" baseline="0" dirty="0" smtClean="0">
                    <a:ln>
                      <a:noFill/>
                    </a:ln>
                    <a:solidFill>
                      <a:srgbClr val="0000FF"/>
                    </a:solidFill>
                    <a:effectLst/>
                    <a:latin typeface="ＭＳ Ｐ明朝" pitchFamily="18" charset="-128"/>
                    <a:ea typeface="ＭＳ Ｐ明朝" pitchFamily="18" charset="-128"/>
                    <a:cs typeface="ＭＳ Ｐゴシック" pitchFamily="50" charset="-128"/>
                  </a:rPr>
                  <a:t>058</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53" name="Rectangle 113"/>
              <p:cNvSpPr>
                <a:spLocks noChangeArrowheads="1"/>
              </p:cNvSpPr>
              <p:nvPr/>
            </p:nvSpPr>
            <p:spPr bwMode="auto">
              <a:xfrm>
                <a:off x="2560" y="4329"/>
                <a:ext cx="89"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1"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（あ）</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54" name="Rectangle 114"/>
              <p:cNvSpPr>
                <a:spLocks noChangeArrowheads="1"/>
              </p:cNvSpPr>
              <p:nvPr/>
            </p:nvSpPr>
            <p:spPr bwMode="auto">
              <a:xfrm>
                <a:off x="2996" y="4329"/>
                <a:ext cx="89"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1"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（い）</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55" name="Rectangle 115"/>
              <p:cNvSpPr>
                <a:spLocks noChangeArrowheads="1"/>
              </p:cNvSpPr>
              <p:nvPr/>
            </p:nvSpPr>
            <p:spPr bwMode="auto">
              <a:xfrm>
                <a:off x="2444" y="4484"/>
                <a:ext cx="17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700" b="1"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（あ）（い）の</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56" name="Rectangle 116"/>
              <p:cNvSpPr>
                <a:spLocks noChangeArrowheads="1"/>
              </p:cNvSpPr>
              <p:nvPr/>
            </p:nvSpPr>
            <p:spPr bwMode="auto">
              <a:xfrm>
                <a:off x="2444" y="4550"/>
                <a:ext cx="201"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700" b="1"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小さい方の額</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57" name="Rectangle 117"/>
              <p:cNvSpPr>
                <a:spLocks noChangeArrowheads="1"/>
              </p:cNvSpPr>
              <p:nvPr/>
            </p:nvSpPr>
            <p:spPr bwMode="auto">
              <a:xfrm>
                <a:off x="3073" y="4511"/>
                <a:ext cx="168"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dirty="0" smtClean="0">
                    <a:ln>
                      <a:noFill/>
                    </a:ln>
                    <a:solidFill>
                      <a:srgbClr val="0000FF"/>
                    </a:solidFill>
                    <a:effectLst/>
                    <a:latin typeface="ＭＳ Ｐ明朝" pitchFamily="18" charset="-128"/>
                    <a:ea typeface="ＭＳ Ｐ明朝" pitchFamily="18" charset="-128"/>
                    <a:cs typeface="ＭＳ Ｐゴシック" pitchFamily="50" charset="-128"/>
                  </a:rPr>
                  <a:t>1,</a:t>
                </a:r>
                <a:r>
                  <a:rPr kumimoji="1" lang="en-US" altLang="ja-JP" sz="900" b="0" i="0" u="none" strike="noStrike" cap="none" normalizeH="0" baseline="0" dirty="0" smtClean="0">
                    <a:ln>
                      <a:noFill/>
                    </a:ln>
                    <a:solidFill>
                      <a:srgbClr val="0000FF"/>
                    </a:solidFill>
                    <a:effectLst/>
                    <a:latin typeface="ＭＳ Ｐ明朝" pitchFamily="18" charset="-128"/>
                    <a:ea typeface="ＭＳ Ｐ明朝" pitchFamily="18" charset="-128"/>
                    <a:cs typeface="ＭＳ Ｐゴシック" pitchFamily="50" charset="-128"/>
                  </a:rPr>
                  <a:t>217</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58" name="Rectangle 118"/>
              <p:cNvSpPr>
                <a:spLocks noChangeArrowheads="1"/>
              </p:cNvSpPr>
              <p:nvPr/>
            </p:nvSpPr>
            <p:spPr bwMode="auto">
              <a:xfrm>
                <a:off x="3004" y="4654"/>
                <a:ext cx="89"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1"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（う）</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59" name="Rectangle 119"/>
              <p:cNvSpPr>
                <a:spLocks noChangeArrowheads="1"/>
              </p:cNvSpPr>
              <p:nvPr/>
            </p:nvSpPr>
            <p:spPr bwMode="auto">
              <a:xfrm>
                <a:off x="413" y="4885"/>
                <a:ext cx="745"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利用者の確認を得て、署名をもらうこと。</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60" name="Rectangle 120"/>
              <p:cNvSpPr>
                <a:spLocks noChangeArrowheads="1"/>
              </p:cNvSpPr>
              <p:nvPr/>
            </p:nvSpPr>
            <p:spPr bwMode="auto">
              <a:xfrm>
                <a:off x="413" y="5094"/>
                <a:ext cx="606"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上記内容について確認しました。</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61" name="Rectangle 121"/>
              <p:cNvSpPr>
                <a:spLocks noChangeArrowheads="1"/>
              </p:cNvSpPr>
              <p:nvPr/>
            </p:nvSpPr>
            <p:spPr bwMode="auto">
              <a:xfrm>
                <a:off x="413" y="5229"/>
                <a:ext cx="591"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　　　令和　　　年　　　月　　　　日</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62" name="Rectangle 122"/>
              <p:cNvSpPr>
                <a:spLocks noChangeArrowheads="1"/>
              </p:cNvSpPr>
              <p:nvPr/>
            </p:nvSpPr>
            <p:spPr bwMode="auto">
              <a:xfrm>
                <a:off x="652" y="5337"/>
                <a:ext cx="89"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63" name="Rectangle 123"/>
              <p:cNvSpPr>
                <a:spLocks noChangeArrowheads="1"/>
              </p:cNvSpPr>
              <p:nvPr/>
            </p:nvSpPr>
            <p:spPr bwMode="auto">
              <a:xfrm>
                <a:off x="1598" y="5337"/>
                <a:ext cx="305"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支給決定者氏名</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64" name="Rectangle 124"/>
              <p:cNvSpPr>
                <a:spLocks noChangeArrowheads="1"/>
              </p:cNvSpPr>
              <p:nvPr/>
            </p:nvSpPr>
            <p:spPr bwMode="auto">
              <a:xfrm>
                <a:off x="1208" y="1696"/>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65" name="Rectangle 125"/>
              <p:cNvSpPr>
                <a:spLocks noChangeArrowheads="1"/>
              </p:cNvSpPr>
              <p:nvPr/>
            </p:nvSpPr>
            <p:spPr bwMode="auto">
              <a:xfrm>
                <a:off x="1019" y="3785"/>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66" name="Rectangle 126"/>
              <p:cNvSpPr>
                <a:spLocks noChangeArrowheads="1"/>
              </p:cNvSpPr>
              <p:nvPr/>
            </p:nvSpPr>
            <p:spPr bwMode="auto">
              <a:xfrm>
                <a:off x="1019" y="3631"/>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67" name="Rectangle 127"/>
              <p:cNvSpPr>
                <a:spLocks noChangeArrowheads="1"/>
              </p:cNvSpPr>
              <p:nvPr/>
            </p:nvSpPr>
            <p:spPr bwMode="auto">
              <a:xfrm>
                <a:off x="3309" y="2229"/>
                <a:ext cx="189"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1"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利用者負担</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68" name="Rectangle 128"/>
              <p:cNvSpPr>
                <a:spLocks noChangeArrowheads="1"/>
              </p:cNvSpPr>
              <p:nvPr/>
            </p:nvSpPr>
            <p:spPr bwMode="auto">
              <a:xfrm>
                <a:off x="3343" y="2298"/>
                <a:ext cx="1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1"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額確定額</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69" name="Rectangle 129"/>
              <p:cNvSpPr>
                <a:spLocks noChangeArrowheads="1"/>
              </p:cNvSpPr>
              <p:nvPr/>
            </p:nvSpPr>
            <p:spPr bwMode="auto">
              <a:xfrm>
                <a:off x="3340" y="2372"/>
                <a:ext cx="154"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1"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（配分額）</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70" name="Rectangle 130"/>
              <p:cNvSpPr>
                <a:spLocks noChangeArrowheads="1"/>
              </p:cNvSpPr>
              <p:nvPr/>
            </p:nvSpPr>
            <p:spPr bwMode="auto">
              <a:xfrm>
                <a:off x="3459" y="2549"/>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1"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ｆ</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72" name="Rectangle 132"/>
              <p:cNvSpPr>
                <a:spLocks noChangeArrowheads="1"/>
              </p:cNvSpPr>
              <p:nvPr/>
            </p:nvSpPr>
            <p:spPr bwMode="auto">
              <a:xfrm>
                <a:off x="1370" y="2665"/>
                <a:ext cx="224"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9,300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73" name="Rectangle 133"/>
              <p:cNvSpPr>
                <a:spLocks noChangeArrowheads="1"/>
              </p:cNvSpPr>
              <p:nvPr/>
            </p:nvSpPr>
            <p:spPr bwMode="auto">
              <a:xfrm>
                <a:off x="1293" y="897"/>
                <a:ext cx="475"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dirty="0" smtClean="0">
                    <a:ln>
                      <a:noFill/>
                    </a:ln>
                    <a:solidFill>
                      <a:srgbClr val="000000"/>
                    </a:solidFill>
                    <a:effectLst/>
                    <a:latin typeface="ＭＳ Ｐ明朝" pitchFamily="18" charset="-128"/>
                    <a:ea typeface="ＭＳ Ｐ明朝" pitchFamily="18" charset="-128"/>
                    <a:cs typeface="ＭＳ Ｐゴシック" pitchFamily="50" charset="-128"/>
                  </a:rPr>
                  <a:t>2000000001</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74" name="Rectangle 134"/>
              <p:cNvSpPr>
                <a:spLocks noChangeArrowheads="1"/>
              </p:cNvSpPr>
              <p:nvPr/>
            </p:nvSpPr>
            <p:spPr bwMode="auto">
              <a:xfrm>
                <a:off x="1316" y="1098"/>
                <a:ext cx="255"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dirty="0" smtClean="0">
                    <a:ln>
                      <a:noFill/>
                    </a:ln>
                    <a:solidFill>
                      <a:srgbClr val="000000"/>
                    </a:solidFill>
                    <a:effectLst/>
                    <a:latin typeface="ＭＳ Ｐ明朝" pitchFamily="18" charset="-128"/>
                    <a:ea typeface="ＭＳ Ｐ明朝" pitchFamily="18" charset="-128"/>
                    <a:cs typeface="ＭＳ Ｐゴシック" pitchFamily="50" charset="-128"/>
                  </a:rPr>
                  <a:t>○○　○○</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75" name="Rectangle 135"/>
              <p:cNvSpPr>
                <a:spLocks noChangeArrowheads="1"/>
              </p:cNvSpPr>
              <p:nvPr/>
            </p:nvSpPr>
            <p:spPr bwMode="auto">
              <a:xfrm>
                <a:off x="1019" y="3005"/>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76" name="Rectangle 136"/>
              <p:cNvSpPr>
                <a:spLocks noChangeArrowheads="1"/>
              </p:cNvSpPr>
              <p:nvPr/>
            </p:nvSpPr>
            <p:spPr bwMode="auto">
              <a:xfrm>
                <a:off x="285" y="1449"/>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受</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77" name="Rectangle 137"/>
              <p:cNvSpPr>
                <a:spLocks noChangeArrowheads="1"/>
              </p:cNvSpPr>
              <p:nvPr/>
            </p:nvSpPr>
            <p:spPr bwMode="auto">
              <a:xfrm>
                <a:off x="393" y="1449"/>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給</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78" name="Rectangle 138"/>
              <p:cNvSpPr>
                <a:spLocks noChangeArrowheads="1"/>
              </p:cNvSpPr>
              <p:nvPr/>
            </p:nvSpPr>
            <p:spPr bwMode="auto">
              <a:xfrm>
                <a:off x="502" y="1449"/>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者</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79" name="Rectangle 139"/>
              <p:cNvSpPr>
                <a:spLocks noChangeArrowheads="1"/>
              </p:cNvSpPr>
              <p:nvPr/>
            </p:nvSpPr>
            <p:spPr bwMode="auto">
              <a:xfrm>
                <a:off x="610" y="1449"/>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証</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80" name="Rectangle 140"/>
              <p:cNvSpPr>
                <a:spLocks noChangeArrowheads="1"/>
              </p:cNvSpPr>
              <p:nvPr/>
            </p:nvSpPr>
            <p:spPr bwMode="auto">
              <a:xfrm>
                <a:off x="718" y="1449"/>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記</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81" name="Rectangle 141"/>
              <p:cNvSpPr>
                <a:spLocks noChangeArrowheads="1"/>
              </p:cNvSpPr>
              <p:nvPr/>
            </p:nvSpPr>
            <p:spPr bwMode="auto">
              <a:xfrm>
                <a:off x="830" y="1449"/>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載</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82" name="Rectangle 142"/>
              <p:cNvSpPr>
                <a:spLocks noChangeArrowheads="1"/>
              </p:cNvSpPr>
              <p:nvPr/>
            </p:nvSpPr>
            <p:spPr bwMode="auto">
              <a:xfrm>
                <a:off x="938" y="1449"/>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の</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83" name="Rectangle 143"/>
              <p:cNvSpPr>
                <a:spLocks noChangeArrowheads="1"/>
              </p:cNvSpPr>
              <p:nvPr/>
            </p:nvSpPr>
            <p:spPr bwMode="auto">
              <a:xfrm>
                <a:off x="285" y="1518"/>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負</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84" name="Rectangle 144"/>
              <p:cNvSpPr>
                <a:spLocks noChangeArrowheads="1"/>
              </p:cNvSpPr>
              <p:nvPr/>
            </p:nvSpPr>
            <p:spPr bwMode="auto">
              <a:xfrm>
                <a:off x="417" y="1518"/>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担</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85" name="Rectangle 145"/>
              <p:cNvSpPr>
                <a:spLocks noChangeArrowheads="1"/>
              </p:cNvSpPr>
              <p:nvPr/>
            </p:nvSpPr>
            <p:spPr bwMode="auto">
              <a:xfrm>
                <a:off x="548" y="1518"/>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上</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86" name="Rectangle 146"/>
              <p:cNvSpPr>
                <a:spLocks noChangeArrowheads="1"/>
              </p:cNvSpPr>
              <p:nvPr/>
            </p:nvSpPr>
            <p:spPr bwMode="auto">
              <a:xfrm>
                <a:off x="675" y="1518"/>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限</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87" name="Rectangle 147"/>
              <p:cNvSpPr>
                <a:spLocks noChangeArrowheads="1"/>
              </p:cNvSpPr>
              <p:nvPr/>
            </p:nvSpPr>
            <p:spPr bwMode="auto">
              <a:xfrm>
                <a:off x="807" y="1518"/>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月</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88" name="Rectangle 148"/>
              <p:cNvSpPr>
                <a:spLocks noChangeArrowheads="1"/>
              </p:cNvSpPr>
              <p:nvPr/>
            </p:nvSpPr>
            <p:spPr bwMode="auto">
              <a:xfrm>
                <a:off x="934" y="1518"/>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額</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89" name="Rectangle 149"/>
              <p:cNvSpPr>
                <a:spLocks noChangeArrowheads="1"/>
              </p:cNvSpPr>
              <p:nvPr/>
            </p:nvSpPr>
            <p:spPr bwMode="auto">
              <a:xfrm>
                <a:off x="285" y="1256"/>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支</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90" name="Rectangle 150"/>
              <p:cNvSpPr>
                <a:spLocks noChangeArrowheads="1"/>
              </p:cNvSpPr>
              <p:nvPr/>
            </p:nvSpPr>
            <p:spPr bwMode="auto">
              <a:xfrm>
                <a:off x="397" y="1256"/>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給</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91" name="Rectangle 151"/>
              <p:cNvSpPr>
                <a:spLocks noChangeArrowheads="1"/>
              </p:cNvSpPr>
              <p:nvPr/>
            </p:nvSpPr>
            <p:spPr bwMode="auto">
              <a:xfrm>
                <a:off x="509" y="1256"/>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決</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92" name="Rectangle 152"/>
              <p:cNvSpPr>
                <a:spLocks noChangeArrowheads="1"/>
              </p:cNvSpPr>
              <p:nvPr/>
            </p:nvSpPr>
            <p:spPr bwMode="auto">
              <a:xfrm>
                <a:off x="621" y="1256"/>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定</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93" name="Rectangle 153"/>
              <p:cNvSpPr>
                <a:spLocks noChangeArrowheads="1"/>
              </p:cNvSpPr>
              <p:nvPr/>
            </p:nvSpPr>
            <p:spPr bwMode="auto">
              <a:xfrm>
                <a:off x="729" y="1256"/>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に</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94" name="Rectangle 154"/>
              <p:cNvSpPr>
                <a:spLocks noChangeArrowheads="1"/>
              </p:cNvSpPr>
              <p:nvPr/>
            </p:nvSpPr>
            <p:spPr bwMode="auto">
              <a:xfrm>
                <a:off x="837" y="1256"/>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係</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95" name="Rectangle 155"/>
              <p:cNvSpPr>
                <a:spLocks noChangeArrowheads="1"/>
              </p:cNvSpPr>
              <p:nvPr/>
            </p:nvSpPr>
            <p:spPr bwMode="auto">
              <a:xfrm>
                <a:off x="946" y="1256"/>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る</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96" name="Rectangle 156"/>
              <p:cNvSpPr>
                <a:spLocks noChangeArrowheads="1"/>
              </p:cNvSpPr>
              <p:nvPr/>
            </p:nvSpPr>
            <p:spPr bwMode="auto">
              <a:xfrm>
                <a:off x="285" y="1325"/>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障</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97" name="Rectangle 157"/>
              <p:cNvSpPr>
                <a:spLocks noChangeArrowheads="1"/>
              </p:cNvSpPr>
              <p:nvPr/>
            </p:nvSpPr>
            <p:spPr bwMode="auto">
              <a:xfrm>
                <a:off x="448" y="1325"/>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害</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98" name="Rectangle 158"/>
              <p:cNvSpPr>
                <a:spLocks noChangeArrowheads="1"/>
              </p:cNvSpPr>
              <p:nvPr/>
            </p:nvSpPr>
            <p:spPr bwMode="auto">
              <a:xfrm>
                <a:off x="610" y="1325"/>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児</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99" name="Rectangle 159"/>
              <p:cNvSpPr>
                <a:spLocks noChangeArrowheads="1"/>
              </p:cNvSpPr>
              <p:nvPr/>
            </p:nvSpPr>
            <p:spPr bwMode="auto">
              <a:xfrm>
                <a:off x="772" y="1325"/>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氏</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500" name="Rectangle 160"/>
              <p:cNvSpPr>
                <a:spLocks noChangeArrowheads="1"/>
              </p:cNvSpPr>
              <p:nvPr/>
            </p:nvSpPr>
            <p:spPr bwMode="auto">
              <a:xfrm>
                <a:off x="934" y="1325"/>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名</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501" name="Rectangle 161"/>
              <p:cNvSpPr>
                <a:spLocks noChangeArrowheads="1"/>
              </p:cNvSpPr>
              <p:nvPr/>
            </p:nvSpPr>
            <p:spPr bwMode="auto">
              <a:xfrm>
                <a:off x="1745" y="4515"/>
                <a:ext cx="290"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1" i="0" u="none" strike="noStrike" cap="none" normalizeH="0" baseline="0" dirty="0" smtClean="0">
                    <a:ln>
                      <a:noFill/>
                    </a:ln>
                    <a:solidFill>
                      <a:srgbClr val="000000"/>
                    </a:solidFill>
                    <a:effectLst/>
                    <a:latin typeface="ＭＳ Ｐ明朝" pitchFamily="18" charset="-128"/>
                    <a:ea typeface="ＭＳ Ｐ明朝" pitchFamily="18" charset="-128"/>
                    <a:cs typeface="ＭＳ Ｐゴシック" pitchFamily="50" charset="-128"/>
                  </a:rPr>
                  <a:t>利用者負担確定額</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502" name="Rectangle 162"/>
              <p:cNvSpPr>
                <a:spLocks noChangeArrowheads="1"/>
              </p:cNvSpPr>
              <p:nvPr/>
            </p:nvSpPr>
            <p:spPr bwMode="auto">
              <a:xfrm>
                <a:off x="1170" y="2302"/>
                <a:ext cx="1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上限月額</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503" name="Rectangle 163"/>
              <p:cNvSpPr>
                <a:spLocks noChangeArrowheads="1"/>
              </p:cNvSpPr>
              <p:nvPr/>
            </p:nvSpPr>
            <p:spPr bwMode="auto">
              <a:xfrm>
                <a:off x="1278" y="2549"/>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ａ</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504" name="Rectangle 164"/>
              <p:cNvSpPr>
                <a:spLocks noChangeArrowheads="1"/>
              </p:cNvSpPr>
              <p:nvPr/>
            </p:nvSpPr>
            <p:spPr bwMode="auto">
              <a:xfrm>
                <a:off x="1015" y="4098"/>
                <a:ext cx="27" cy="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505" name="Rectangle 165"/>
              <p:cNvSpPr>
                <a:spLocks noChangeArrowheads="1"/>
              </p:cNvSpPr>
              <p:nvPr/>
            </p:nvSpPr>
            <p:spPr bwMode="auto">
              <a:xfrm>
                <a:off x="1015" y="3947"/>
                <a:ext cx="27" cy="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506" name="Rectangle 166"/>
              <p:cNvSpPr>
                <a:spLocks noChangeArrowheads="1"/>
              </p:cNvSpPr>
              <p:nvPr/>
            </p:nvSpPr>
            <p:spPr bwMode="auto">
              <a:xfrm>
                <a:off x="1015" y="1356"/>
                <a:ext cx="27" cy="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507" name="Rectangle 167"/>
              <p:cNvSpPr>
                <a:spLocks noChangeArrowheads="1"/>
              </p:cNvSpPr>
              <p:nvPr/>
            </p:nvSpPr>
            <p:spPr bwMode="auto">
              <a:xfrm>
                <a:off x="1301" y="696"/>
                <a:ext cx="255"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508" name="Rectangle 168"/>
              <p:cNvSpPr>
                <a:spLocks noChangeArrowheads="1"/>
              </p:cNvSpPr>
              <p:nvPr/>
            </p:nvSpPr>
            <p:spPr bwMode="auto">
              <a:xfrm>
                <a:off x="1019" y="3468"/>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509" name="Rectangle 169"/>
              <p:cNvSpPr>
                <a:spLocks noChangeArrowheads="1"/>
              </p:cNvSpPr>
              <p:nvPr/>
            </p:nvSpPr>
            <p:spPr bwMode="auto">
              <a:xfrm>
                <a:off x="1019" y="3314"/>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510" name="Rectangle 170"/>
              <p:cNvSpPr>
                <a:spLocks noChangeArrowheads="1"/>
              </p:cNvSpPr>
              <p:nvPr/>
            </p:nvSpPr>
            <p:spPr bwMode="auto">
              <a:xfrm>
                <a:off x="1019" y="3160"/>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511" name="Rectangle 171"/>
              <p:cNvSpPr>
                <a:spLocks noChangeArrowheads="1"/>
              </p:cNvSpPr>
              <p:nvPr/>
            </p:nvSpPr>
            <p:spPr bwMode="auto">
              <a:xfrm>
                <a:off x="683" y="364"/>
                <a:ext cx="3164"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300" b="0" i="0" u="none" strike="noStrike" cap="none" normalizeH="0" baseline="0" dirty="0" smtClean="0">
                    <a:ln>
                      <a:noFill/>
                    </a:ln>
                    <a:solidFill>
                      <a:srgbClr val="000000"/>
                    </a:solidFill>
                    <a:effectLst/>
                    <a:latin typeface="ＭＳ Ｐ明朝" pitchFamily="18" charset="-128"/>
                    <a:ea typeface="ＭＳ Ｐ明朝" pitchFamily="18" charset="-128"/>
                    <a:cs typeface="ＭＳ Ｐゴシック" pitchFamily="50" charset="-128"/>
                  </a:rPr>
                  <a:t>移動支援利用者負担減額後（３％負担）調整額結果票（令和</a:t>
                </a:r>
                <a:r>
                  <a:rPr lang="ja-JP" altLang="en-US" sz="1300" dirty="0" smtClean="0">
                    <a:solidFill>
                      <a:srgbClr val="000000"/>
                    </a:solidFill>
                    <a:latin typeface="ＭＳ Ｐ明朝" pitchFamily="18" charset="-128"/>
                    <a:ea typeface="ＭＳ Ｐ明朝" pitchFamily="18" charset="-128"/>
                  </a:rPr>
                  <a:t>３</a:t>
                </a:r>
                <a:r>
                  <a:rPr kumimoji="1" lang="ja-JP" altLang="ja-JP" sz="1300" b="0" i="0" u="none" strike="noStrike" cap="none" normalizeH="0" baseline="0" dirty="0" smtClean="0">
                    <a:ln>
                      <a:noFill/>
                    </a:ln>
                    <a:solidFill>
                      <a:srgbClr val="000000"/>
                    </a:solidFill>
                    <a:effectLst/>
                    <a:latin typeface="ＭＳ Ｐ明朝" pitchFamily="18" charset="-128"/>
                    <a:ea typeface="ＭＳ Ｐ明朝" pitchFamily="18" charset="-128"/>
                    <a:cs typeface="ＭＳ Ｐゴシック" pitchFamily="50" charset="-128"/>
                  </a:rPr>
                  <a:t>年10月分）</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512" name="Rectangle 172"/>
              <p:cNvSpPr>
                <a:spLocks noChangeArrowheads="1"/>
              </p:cNvSpPr>
              <p:nvPr/>
            </p:nvSpPr>
            <p:spPr bwMode="auto">
              <a:xfrm>
                <a:off x="285" y="704"/>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市</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513" name="Rectangle 173"/>
              <p:cNvSpPr>
                <a:spLocks noChangeArrowheads="1"/>
              </p:cNvSpPr>
              <p:nvPr/>
            </p:nvSpPr>
            <p:spPr bwMode="auto">
              <a:xfrm>
                <a:off x="448" y="704"/>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町</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514" name="Rectangle 174"/>
              <p:cNvSpPr>
                <a:spLocks noChangeArrowheads="1"/>
              </p:cNvSpPr>
              <p:nvPr/>
            </p:nvSpPr>
            <p:spPr bwMode="auto">
              <a:xfrm>
                <a:off x="610" y="704"/>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村</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515" name="Rectangle 175"/>
              <p:cNvSpPr>
                <a:spLocks noChangeArrowheads="1"/>
              </p:cNvSpPr>
              <p:nvPr/>
            </p:nvSpPr>
            <p:spPr bwMode="auto">
              <a:xfrm>
                <a:off x="772" y="704"/>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番</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516" name="Rectangle 176"/>
              <p:cNvSpPr>
                <a:spLocks noChangeArrowheads="1"/>
              </p:cNvSpPr>
              <p:nvPr/>
            </p:nvSpPr>
            <p:spPr bwMode="auto">
              <a:xfrm>
                <a:off x="934" y="704"/>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号</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517" name="Rectangle 177"/>
              <p:cNvSpPr>
                <a:spLocks noChangeArrowheads="1"/>
              </p:cNvSpPr>
              <p:nvPr/>
            </p:nvSpPr>
            <p:spPr bwMode="auto">
              <a:xfrm>
                <a:off x="285" y="905"/>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受</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518" name="Rectangle 178"/>
              <p:cNvSpPr>
                <a:spLocks noChangeArrowheads="1"/>
              </p:cNvSpPr>
              <p:nvPr/>
            </p:nvSpPr>
            <p:spPr bwMode="auto">
              <a:xfrm>
                <a:off x="417" y="905"/>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給</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519" name="Rectangle 179"/>
              <p:cNvSpPr>
                <a:spLocks noChangeArrowheads="1"/>
              </p:cNvSpPr>
              <p:nvPr/>
            </p:nvSpPr>
            <p:spPr bwMode="auto">
              <a:xfrm>
                <a:off x="548" y="905"/>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者</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520" name="Rectangle 180"/>
              <p:cNvSpPr>
                <a:spLocks noChangeArrowheads="1"/>
              </p:cNvSpPr>
              <p:nvPr/>
            </p:nvSpPr>
            <p:spPr bwMode="auto">
              <a:xfrm>
                <a:off x="675" y="905"/>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証</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521" name="Rectangle 181"/>
              <p:cNvSpPr>
                <a:spLocks noChangeArrowheads="1"/>
              </p:cNvSpPr>
              <p:nvPr/>
            </p:nvSpPr>
            <p:spPr bwMode="auto">
              <a:xfrm>
                <a:off x="807" y="905"/>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番</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522" name="Rectangle 182"/>
              <p:cNvSpPr>
                <a:spLocks noChangeArrowheads="1"/>
              </p:cNvSpPr>
              <p:nvPr/>
            </p:nvSpPr>
            <p:spPr bwMode="auto">
              <a:xfrm>
                <a:off x="934" y="905"/>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号</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523" name="Rectangle 183"/>
              <p:cNvSpPr>
                <a:spLocks noChangeArrowheads="1"/>
              </p:cNvSpPr>
              <p:nvPr/>
            </p:nvSpPr>
            <p:spPr bwMode="auto">
              <a:xfrm>
                <a:off x="285" y="1067"/>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支</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524" name="Rectangle 184"/>
              <p:cNvSpPr>
                <a:spLocks noChangeArrowheads="1"/>
              </p:cNvSpPr>
              <p:nvPr/>
            </p:nvSpPr>
            <p:spPr bwMode="auto">
              <a:xfrm>
                <a:off x="378" y="1067"/>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給</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525" name="Rectangle 185"/>
              <p:cNvSpPr>
                <a:spLocks noChangeArrowheads="1"/>
              </p:cNvSpPr>
              <p:nvPr/>
            </p:nvSpPr>
            <p:spPr bwMode="auto">
              <a:xfrm>
                <a:off x="471" y="1067"/>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決</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526" name="Rectangle 186"/>
              <p:cNvSpPr>
                <a:spLocks noChangeArrowheads="1"/>
              </p:cNvSpPr>
              <p:nvPr/>
            </p:nvSpPr>
            <p:spPr bwMode="auto">
              <a:xfrm>
                <a:off x="563" y="1067"/>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定</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527" name="Rectangle 187"/>
              <p:cNvSpPr>
                <a:spLocks noChangeArrowheads="1"/>
              </p:cNvSpPr>
              <p:nvPr/>
            </p:nvSpPr>
            <p:spPr bwMode="auto">
              <a:xfrm>
                <a:off x="656" y="1067"/>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障</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528" name="Rectangle 188"/>
              <p:cNvSpPr>
                <a:spLocks noChangeArrowheads="1"/>
              </p:cNvSpPr>
              <p:nvPr/>
            </p:nvSpPr>
            <p:spPr bwMode="auto">
              <a:xfrm>
                <a:off x="749" y="1067"/>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害</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529" name="Rectangle 189"/>
              <p:cNvSpPr>
                <a:spLocks noChangeArrowheads="1"/>
              </p:cNvSpPr>
              <p:nvPr/>
            </p:nvSpPr>
            <p:spPr bwMode="auto">
              <a:xfrm>
                <a:off x="841" y="1067"/>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者</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530" name="Rectangle 190"/>
              <p:cNvSpPr>
                <a:spLocks noChangeArrowheads="1"/>
              </p:cNvSpPr>
              <p:nvPr/>
            </p:nvSpPr>
            <p:spPr bwMode="auto">
              <a:xfrm>
                <a:off x="934" y="1067"/>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等</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531" name="Rectangle 191"/>
              <p:cNvSpPr>
                <a:spLocks noChangeArrowheads="1"/>
              </p:cNvSpPr>
              <p:nvPr/>
            </p:nvSpPr>
            <p:spPr bwMode="auto">
              <a:xfrm>
                <a:off x="285" y="1136"/>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氏</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532" name="Rectangle 192"/>
              <p:cNvSpPr>
                <a:spLocks noChangeArrowheads="1"/>
              </p:cNvSpPr>
              <p:nvPr/>
            </p:nvSpPr>
            <p:spPr bwMode="auto">
              <a:xfrm>
                <a:off x="934" y="1136"/>
                <a:ext cx="58"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明朝" pitchFamily="18" charset="-128"/>
                    <a:ea typeface="ＭＳ Ｐ明朝" pitchFamily="18" charset="-128"/>
                    <a:cs typeface="ＭＳ Ｐゴシック" pitchFamily="50" charset="-128"/>
                  </a:rPr>
                  <a:t>名</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533" name="Rectangle 193"/>
              <p:cNvSpPr>
                <a:spLocks noChangeArrowheads="1"/>
              </p:cNvSpPr>
              <p:nvPr/>
            </p:nvSpPr>
            <p:spPr bwMode="auto">
              <a:xfrm>
                <a:off x="1386" y="1480"/>
                <a:ext cx="247"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1" i="0" u="none" strike="noStrike" cap="none" normalizeH="0" baseline="0" dirty="0" smtClean="0">
                    <a:ln>
                      <a:noFill/>
                    </a:ln>
                    <a:solidFill>
                      <a:srgbClr val="000000"/>
                    </a:solidFill>
                    <a:effectLst/>
                    <a:latin typeface="ＭＳ Ｐ明朝" pitchFamily="18" charset="-128"/>
                    <a:ea typeface="ＭＳ Ｐ明朝" pitchFamily="18" charset="-128"/>
                    <a:cs typeface="ＭＳ Ｐゴシック" pitchFamily="50" charset="-128"/>
                  </a:rPr>
                  <a:t>9,300</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534" name="Line 194"/>
              <p:cNvSpPr>
                <a:spLocks noChangeShapeType="1"/>
              </p:cNvSpPr>
              <p:nvPr/>
            </p:nvSpPr>
            <p:spPr bwMode="auto">
              <a:xfrm>
                <a:off x="274" y="638"/>
                <a:ext cx="0" cy="97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535" name="Rectangle 195"/>
              <p:cNvSpPr>
                <a:spLocks noChangeArrowheads="1"/>
              </p:cNvSpPr>
              <p:nvPr/>
            </p:nvSpPr>
            <p:spPr bwMode="auto">
              <a:xfrm>
                <a:off x="274" y="638"/>
                <a:ext cx="4" cy="97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536" name="Line 196"/>
              <p:cNvSpPr>
                <a:spLocks noChangeShapeType="1"/>
              </p:cNvSpPr>
              <p:nvPr/>
            </p:nvSpPr>
            <p:spPr bwMode="auto">
              <a:xfrm>
                <a:off x="1004" y="642"/>
                <a:ext cx="0" cy="9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537" name="Rectangle 197"/>
              <p:cNvSpPr>
                <a:spLocks noChangeArrowheads="1"/>
              </p:cNvSpPr>
              <p:nvPr/>
            </p:nvSpPr>
            <p:spPr bwMode="auto">
              <a:xfrm>
                <a:off x="1004" y="642"/>
                <a:ext cx="3" cy="97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538" name="Line 198"/>
              <p:cNvSpPr>
                <a:spLocks noChangeShapeType="1"/>
              </p:cNvSpPr>
              <p:nvPr/>
            </p:nvSpPr>
            <p:spPr bwMode="auto">
              <a:xfrm>
                <a:off x="2000" y="642"/>
                <a:ext cx="0" cy="9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539" name="Rectangle 199"/>
              <p:cNvSpPr>
                <a:spLocks noChangeArrowheads="1"/>
              </p:cNvSpPr>
              <p:nvPr/>
            </p:nvSpPr>
            <p:spPr bwMode="auto">
              <a:xfrm>
                <a:off x="2000" y="642"/>
                <a:ext cx="4" cy="97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540" name="Line 200"/>
              <p:cNvSpPr>
                <a:spLocks noChangeShapeType="1"/>
              </p:cNvSpPr>
              <p:nvPr/>
            </p:nvSpPr>
            <p:spPr bwMode="auto">
              <a:xfrm>
                <a:off x="1004" y="2132"/>
                <a:ext cx="0" cy="48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541" name="Rectangle 201"/>
              <p:cNvSpPr>
                <a:spLocks noChangeArrowheads="1"/>
              </p:cNvSpPr>
              <p:nvPr/>
            </p:nvSpPr>
            <p:spPr bwMode="auto">
              <a:xfrm>
                <a:off x="1004" y="2132"/>
                <a:ext cx="3" cy="48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542" name="Line 202"/>
              <p:cNvSpPr>
                <a:spLocks noChangeShapeType="1"/>
              </p:cNvSpPr>
              <p:nvPr/>
            </p:nvSpPr>
            <p:spPr bwMode="auto">
              <a:xfrm>
                <a:off x="1583" y="2132"/>
                <a:ext cx="0" cy="48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543" name="Rectangle 203"/>
              <p:cNvSpPr>
                <a:spLocks noChangeArrowheads="1"/>
              </p:cNvSpPr>
              <p:nvPr/>
            </p:nvSpPr>
            <p:spPr bwMode="auto">
              <a:xfrm>
                <a:off x="1583" y="2132"/>
                <a:ext cx="4" cy="48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544" name="Line 204"/>
              <p:cNvSpPr>
                <a:spLocks noChangeShapeType="1"/>
              </p:cNvSpPr>
              <p:nvPr/>
            </p:nvSpPr>
            <p:spPr bwMode="auto">
              <a:xfrm>
                <a:off x="2000" y="2132"/>
                <a:ext cx="0" cy="48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13" name="Group 406"/>
            <p:cNvGrpSpPr>
              <a:grpSpLocks/>
            </p:cNvGrpSpPr>
            <p:nvPr/>
          </p:nvGrpSpPr>
          <p:grpSpPr bwMode="auto">
            <a:xfrm>
              <a:off x="270" y="638"/>
              <a:ext cx="3861" cy="4012"/>
              <a:chOff x="270" y="638"/>
              <a:chExt cx="3861" cy="4012"/>
            </a:xfrm>
          </p:grpSpPr>
          <p:sp>
            <p:nvSpPr>
              <p:cNvPr id="4145" name="Rectangle 206"/>
              <p:cNvSpPr>
                <a:spLocks noChangeArrowheads="1"/>
              </p:cNvSpPr>
              <p:nvPr/>
            </p:nvSpPr>
            <p:spPr bwMode="auto">
              <a:xfrm>
                <a:off x="2000" y="2132"/>
                <a:ext cx="4" cy="48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46" name="Line 207"/>
              <p:cNvSpPr>
                <a:spLocks noChangeShapeType="1"/>
              </p:cNvSpPr>
              <p:nvPr/>
            </p:nvSpPr>
            <p:spPr bwMode="auto">
              <a:xfrm>
                <a:off x="2428" y="2132"/>
                <a:ext cx="0" cy="48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147" name="Rectangle 208"/>
              <p:cNvSpPr>
                <a:spLocks noChangeArrowheads="1"/>
              </p:cNvSpPr>
              <p:nvPr/>
            </p:nvSpPr>
            <p:spPr bwMode="auto">
              <a:xfrm>
                <a:off x="2428" y="2132"/>
                <a:ext cx="4" cy="48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48" name="Line 209"/>
              <p:cNvSpPr>
                <a:spLocks noChangeShapeType="1"/>
              </p:cNvSpPr>
              <p:nvPr/>
            </p:nvSpPr>
            <p:spPr bwMode="auto">
              <a:xfrm>
                <a:off x="2814" y="2132"/>
                <a:ext cx="0" cy="48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149" name="Rectangle 210"/>
              <p:cNvSpPr>
                <a:spLocks noChangeArrowheads="1"/>
              </p:cNvSpPr>
              <p:nvPr/>
            </p:nvSpPr>
            <p:spPr bwMode="auto">
              <a:xfrm>
                <a:off x="2814" y="2132"/>
                <a:ext cx="4" cy="48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50" name="Line 211"/>
              <p:cNvSpPr>
                <a:spLocks noChangeShapeType="1"/>
              </p:cNvSpPr>
              <p:nvPr/>
            </p:nvSpPr>
            <p:spPr bwMode="auto">
              <a:xfrm>
                <a:off x="3262" y="2132"/>
                <a:ext cx="0" cy="48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151" name="Rectangle 212"/>
              <p:cNvSpPr>
                <a:spLocks noChangeArrowheads="1"/>
              </p:cNvSpPr>
              <p:nvPr/>
            </p:nvSpPr>
            <p:spPr bwMode="auto">
              <a:xfrm>
                <a:off x="3262" y="2132"/>
                <a:ext cx="4" cy="48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52" name="Line 213"/>
              <p:cNvSpPr>
                <a:spLocks noChangeShapeType="1"/>
              </p:cNvSpPr>
              <p:nvPr/>
            </p:nvSpPr>
            <p:spPr bwMode="auto">
              <a:xfrm>
                <a:off x="3679" y="2132"/>
                <a:ext cx="0" cy="48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153" name="Rectangle 214"/>
              <p:cNvSpPr>
                <a:spLocks noChangeArrowheads="1"/>
              </p:cNvSpPr>
              <p:nvPr/>
            </p:nvSpPr>
            <p:spPr bwMode="auto">
              <a:xfrm>
                <a:off x="3679" y="2132"/>
                <a:ext cx="4" cy="48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54" name="Line 215"/>
              <p:cNvSpPr>
                <a:spLocks noChangeShapeType="1"/>
              </p:cNvSpPr>
              <p:nvPr/>
            </p:nvSpPr>
            <p:spPr bwMode="auto">
              <a:xfrm>
                <a:off x="278" y="2773"/>
                <a:ext cx="130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155" name="Rectangle 216"/>
              <p:cNvSpPr>
                <a:spLocks noChangeArrowheads="1"/>
              </p:cNvSpPr>
              <p:nvPr/>
            </p:nvSpPr>
            <p:spPr bwMode="auto">
              <a:xfrm>
                <a:off x="278" y="2773"/>
                <a:ext cx="130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56" name="Line 217"/>
              <p:cNvSpPr>
                <a:spLocks noChangeShapeType="1"/>
              </p:cNvSpPr>
              <p:nvPr/>
            </p:nvSpPr>
            <p:spPr bwMode="auto">
              <a:xfrm>
                <a:off x="1587" y="2773"/>
                <a:ext cx="4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157" name="Rectangle 218"/>
              <p:cNvSpPr>
                <a:spLocks noChangeArrowheads="1"/>
              </p:cNvSpPr>
              <p:nvPr/>
            </p:nvSpPr>
            <p:spPr bwMode="auto">
              <a:xfrm>
                <a:off x="1587" y="2773"/>
                <a:ext cx="41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58" name="Line 219"/>
              <p:cNvSpPr>
                <a:spLocks noChangeShapeType="1"/>
              </p:cNvSpPr>
              <p:nvPr/>
            </p:nvSpPr>
            <p:spPr bwMode="auto">
              <a:xfrm>
                <a:off x="2004" y="2773"/>
                <a:ext cx="42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159" name="Rectangle 220"/>
              <p:cNvSpPr>
                <a:spLocks noChangeArrowheads="1"/>
              </p:cNvSpPr>
              <p:nvPr/>
            </p:nvSpPr>
            <p:spPr bwMode="auto">
              <a:xfrm>
                <a:off x="2004" y="2773"/>
                <a:ext cx="42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60" name="Line 221"/>
              <p:cNvSpPr>
                <a:spLocks noChangeShapeType="1"/>
              </p:cNvSpPr>
              <p:nvPr/>
            </p:nvSpPr>
            <p:spPr bwMode="auto">
              <a:xfrm>
                <a:off x="2432" y="2773"/>
                <a:ext cx="38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161" name="Rectangle 222"/>
              <p:cNvSpPr>
                <a:spLocks noChangeArrowheads="1"/>
              </p:cNvSpPr>
              <p:nvPr/>
            </p:nvSpPr>
            <p:spPr bwMode="auto">
              <a:xfrm>
                <a:off x="2432" y="2773"/>
                <a:ext cx="382"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62" name="Line 223"/>
              <p:cNvSpPr>
                <a:spLocks noChangeShapeType="1"/>
              </p:cNvSpPr>
              <p:nvPr/>
            </p:nvSpPr>
            <p:spPr bwMode="auto">
              <a:xfrm>
                <a:off x="278" y="2928"/>
                <a:ext cx="130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163" name="Rectangle 224"/>
              <p:cNvSpPr>
                <a:spLocks noChangeArrowheads="1"/>
              </p:cNvSpPr>
              <p:nvPr/>
            </p:nvSpPr>
            <p:spPr bwMode="auto">
              <a:xfrm>
                <a:off x="278" y="2928"/>
                <a:ext cx="130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64" name="Line 225"/>
              <p:cNvSpPr>
                <a:spLocks noChangeShapeType="1"/>
              </p:cNvSpPr>
              <p:nvPr/>
            </p:nvSpPr>
            <p:spPr bwMode="auto">
              <a:xfrm>
                <a:off x="1587" y="2928"/>
                <a:ext cx="4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165" name="Rectangle 226"/>
              <p:cNvSpPr>
                <a:spLocks noChangeArrowheads="1"/>
              </p:cNvSpPr>
              <p:nvPr/>
            </p:nvSpPr>
            <p:spPr bwMode="auto">
              <a:xfrm>
                <a:off x="1587" y="2928"/>
                <a:ext cx="41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66" name="Line 227"/>
              <p:cNvSpPr>
                <a:spLocks noChangeShapeType="1"/>
              </p:cNvSpPr>
              <p:nvPr/>
            </p:nvSpPr>
            <p:spPr bwMode="auto">
              <a:xfrm>
                <a:off x="2004" y="2928"/>
                <a:ext cx="42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167" name="Rectangle 228"/>
              <p:cNvSpPr>
                <a:spLocks noChangeArrowheads="1"/>
              </p:cNvSpPr>
              <p:nvPr/>
            </p:nvSpPr>
            <p:spPr bwMode="auto">
              <a:xfrm>
                <a:off x="2004" y="2928"/>
                <a:ext cx="42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68" name="Line 229"/>
              <p:cNvSpPr>
                <a:spLocks noChangeShapeType="1"/>
              </p:cNvSpPr>
              <p:nvPr/>
            </p:nvSpPr>
            <p:spPr bwMode="auto">
              <a:xfrm>
                <a:off x="2432" y="2928"/>
                <a:ext cx="38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169" name="Rectangle 230"/>
              <p:cNvSpPr>
                <a:spLocks noChangeArrowheads="1"/>
              </p:cNvSpPr>
              <p:nvPr/>
            </p:nvSpPr>
            <p:spPr bwMode="auto">
              <a:xfrm>
                <a:off x="2432" y="2928"/>
                <a:ext cx="382"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70" name="Line 231"/>
              <p:cNvSpPr>
                <a:spLocks noChangeShapeType="1"/>
              </p:cNvSpPr>
              <p:nvPr/>
            </p:nvSpPr>
            <p:spPr bwMode="auto">
              <a:xfrm>
                <a:off x="278" y="3082"/>
                <a:ext cx="130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171" name="Rectangle 232"/>
              <p:cNvSpPr>
                <a:spLocks noChangeArrowheads="1"/>
              </p:cNvSpPr>
              <p:nvPr/>
            </p:nvSpPr>
            <p:spPr bwMode="auto">
              <a:xfrm>
                <a:off x="278" y="3082"/>
                <a:ext cx="130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72" name="Line 233"/>
              <p:cNvSpPr>
                <a:spLocks noChangeShapeType="1"/>
              </p:cNvSpPr>
              <p:nvPr/>
            </p:nvSpPr>
            <p:spPr bwMode="auto">
              <a:xfrm>
                <a:off x="1587" y="3082"/>
                <a:ext cx="4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173" name="Rectangle 234"/>
              <p:cNvSpPr>
                <a:spLocks noChangeArrowheads="1"/>
              </p:cNvSpPr>
              <p:nvPr/>
            </p:nvSpPr>
            <p:spPr bwMode="auto">
              <a:xfrm>
                <a:off x="1587" y="3082"/>
                <a:ext cx="41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74" name="Line 235"/>
              <p:cNvSpPr>
                <a:spLocks noChangeShapeType="1"/>
              </p:cNvSpPr>
              <p:nvPr/>
            </p:nvSpPr>
            <p:spPr bwMode="auto">
              <a:xfrm>
                <a:off x="2004" y="3082"/>
                <a:ext cx="42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175" name="Rectangle 236"/>
              <p:cNvSpPr>
                <a:spLocks noChangeArrowheads="1"/>
              </p:cNvSpPr>
              <p:nvPr/>
            </p:nvSpPr>
            <p:spPr bwMode="auto">
              <a:xfrm>
                <a:off x="2004" y="3082"/>
                <a:ext cx="42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76" name="Line 237"/>
              <p:cNvSpPr>
                <a:spLocks noChangeShapeType="1"/>
              </p:cNvSpPr>
              <p:nvPr/>
            </p:nvSpPr>
            <p:spPr bwMode="auto">
              <a:xfrm>
                <a:off x="2432" y="3082"/>
                <a:ext cx="38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177" name="Rectangle 238"/>
              <p:cNvSpPr>
                <a:spLocks noChangeArrowheads="1"/>
              </p:cNvSpPr>
              <p:nvPr/>
            </p:nvSpPr>
            <p:spPr bwMode="auto">
              <a:xfrm>
                <a:off x="2432" y="3082"/>
                <a:ext cx="382"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78" name="Line 239"/>
              <p:cNvSpPr>
                <a:spLocks noChangeShapeType="1"/>
              </p:cNvSpPr>
              <p:nvPr/>
            </p:nvSpPr>
            <p:spPr bwMode="auto">
              <a:xfrm>
                <a:off x="278" y="3237"/>
                <a:ext cx="130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179" name="Rectangle 240"/>
              <p:cNvSpPr>
                <a:spLocks noChangeArrowheads="1"/>
              </p:cNvSpPr>
              <p:nvPr/>
            </p:nvSpPr>
            <p:spPr bwMode="auto">
              <a:xfrm>
                <a:off x="278" y="3237"/>
                <a:ext cx="130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80" name="Line 241"/>
              <p:cNvSpPr>
                <a:spLocks noChangeShapeType="1"/>
              </p:cNvSpPr>
              <p:nvPr/>
            </p:nvSpPr>
            <p:spPr bwMode="auto">
              <a:xfrm>
                <a:off x="1587" y="3237"/>
                <a:ext cx="4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181" name="Rectangle 242"/>
              <p:cNvSpPr>
                <a:spLocks noChangeArrowheads="1"/>
              </p:cNvSpPr>
              <p:nvPr/>
            </p:nvSpPr>
            <p:spPr bwMode="auto">
              <a:xfrm>
                <a:off x="1587" y="3237"/>
                <a:ext cx="41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82" name="Line 243"/>
              <p:cNvSpPr>
                <a:spLocks noChangeShapeType="1"/>
              </p:cNvSpPr>
              <p:nvPr/>
            </p:nvSpPr>
            <p:spPr bwMode="auto">
              <a:xfrm>
                <a:off x="2004" y="3237"/>
                <a:ext cx="42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183" name="Rectangle 244"/>
              <p:cNvSpPr>
                <a:spLocks noChangeArrowheads="1"/>
              </p:cNvSpPr>
              <p:nvPr/>
            </p:nvSpPr>
            <p:spPr bwMode="auto">
              <a:xfrm>
                <a:off x="2004" y="3237"/>
                <a:ext cx="42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84" name="Line 245"/>
              <p:cNvSpPr>
                <a:spLocks noChangeShapeType="1"/>
              </p:cNvSpPr>
              <p:nvPr/>
            </p:nvSpPr>
            <p:spPr bwMode="auto">
              <a:xfrm>
                <a:off x="2432" y="3237"/>
                <a:ext cx="38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185" name="Rectangle 246"/>
              <p:cNvSpPr>
                <a:spLocks noChangeArrowheads="1"/>
              </p:cNvSpPr>
              <p:nvPr/>
            </p:nvSpPr>
            <p:spPr bwMode="auto">
              <a:xfrm>
                <a:off x="2432" y="3237"/>
                <a:ext cx="382"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86" name="Line 247"/>
              <p:cNvSpPr>
                <a:spLocks noChangeShapeType="1"/>
              </p:cNvSpPr>
              <p:nvPr/>
            </p:nvSpPr>
            <p:spPr bwMode="auto">
              <a:xfrm>
                <a:off x="278" y="3391"/>
                <a:ext cx="130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187" name="Rectangle 248"/>
              <p:cNvSpPr>
                <a:spLocks noChangeArrowheads="1"/>
              </p:cNvSpPr>
              <p:nvPr/>
            </p:nvSpPr>
            <p:spPr bwMode="auto">
              <a:xfrm>
                <a:off x="278" y="3391"/>
                <a:ext cx="130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88" name="Line 249"/>
              <p:cNvSpPr>
                <a:spLocks noChangeShapeType="1"/>
              </p:cNvSpPr>
              <p:nvPr/>
            </p:nvSpPr>
            <p:spPr bwMode="auto">
              <a:xfrm>
                <a:off x="1587" y="3391"/>
                <a:ext cx="4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189" name="Rectangle 250"/>
              <p:cNvSpPr>
                <a:spLocks noChangeArrowheads="1"/>
              </p:cNvSpPr>
              <p:nvPr/>
            </p:nvSpPr>
            <p:spPr bwMode="auto">
              <a:xfrm>
                <a:off x="1587" y="3391"/>
                <a:ext cx="41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90" name="Line 251"/>
              <p:cNvSpPr>
                <a:spLocks noChangeShapeType="1"/>
              </p:cNvSpPr>
              <p:nvPr/>
            </p:nvSpPr>
            <p:spPr bwMode="auto">
              <a:xfrm>
                <a:off x="2004" y="3391"/>
                <a:ext cx="42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191" name="Rectangle 252"/>
              <p:cNvSpPr>
                <a:spLocks noChangeArrowheads="1"/>
              </p:cNvSpPr>
              <p:nvPr/>
            </p:nvSpPr>
            <p:spPr bwMode="auto">
              <a:xfrm>
                <a:off x="2004" y="3391"/>
                <a:ext cx="42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92" name="Line 253"/>
              <p:cNvSpPr>
                <a:spLocks noChangeShapeType="1"/>
              </p:cNvSpPr>
              <p:nvPr/>
            </p:nvSpPr>
            <p:spPr bwMode="auto">
              <a:xfrm>
                <a:off x="2454" y="3371"/>
                <a:ext cx="38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193" name="Rectangle 254"/>
              <p:cNvSpPr>
                <a:spLocks noChangeArrowheads="1"/>
              </p:cNvSpPr>
              <p:nvPr/>
            </p:nvSpPr>
            <p:spPr bwMode="auto">
              <a:xfrm>
                <a:off x="2432" y="3391"/>
                <a:ext cx="382"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94" name="Line 255"/>
              <p:cNvSpPr>
                <a:spLocks noChangeShapeType="1"/>
              </p:cNvSpPr>
              <p:nvPr/>
            </p:nvSpPr>
            <p:spPr bwMode="auto">
              <a:xfrm>
                <a:off x="278" y="3546"/>
                <a:ext cx="130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195" name="Rectangle 256"/>
              <p:cNvSpPr>
                <a:spLocks noChangeArrowheads="1"/>
              </p:cNvSpPr>
              <p:nvPr/>
            </p:nvSpPr>
            <p:spPr bwMode="auto">
              <a:xfrm>
                <a:off x="278" y="3546"/>
                <a:ext cx="130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96" name="Line 257"/>
              <p:cNvSpPr>
                <a:spLocks noChangeShapeType="1"/>
              </p:cNvSpPr>
              <p:nvPr/>
            </p:nvSpPr>
            <p:spPr bwMode="auto">
              <a:xfrm>
                <a:off x="1587" y="3546"/>
                <a:ext cx="4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197" name="Rectangle 258"/>
              <p:cNvSpPr>
                <a:spLocks noChangeArrowheads="1"/>
              </p:cNvSpPr>
              <p:nvPr/>
            </p:nvSpPr>
            <p:spPr bwMode="auto">
              <a:xfrm>
                <a:off x="1587" y="3546"/>
                <a:ext cx="41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98" name="Line 259"/>
              <p:cNvSpPr>
                <a:spLocks noChangeShapeType="1"/>
              </p:cNvSpPr>
              <p:nvPr/>
            </p:nvSpPr>
            <p:spPr bwMode="auto">
              <a:xfrm>
                <a:off x="2004" y="3546"/>
                <a:ext cx="42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199" name="Rectangle 260"/>
              <p:cNvSpPr>
                <a:spLocks noChangeArrowheads="1"/>
              </p:cNvSpPr>
              <p:nvPr/>
            </p:nvSpPr>
            <p:spPr bwMode="auto">
              <a:xfrm>
                <a:off x="2004" y="3546"/>
                <a:ext cx="42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00" name="Line 261"/>
              <p:cNvSpPr>
                <a:spLocks noChangeShapeType="1"/>
              </p:cNvSpPr>
              <p:nvPr/>
            </p:nvSpPr>
            <p:spPr bwMode="auto">
              <a:xfrm>
                <a:off x="2432" y="3546"/>
                <a:ext cx="38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01" name="Rectangle 262"/>
              <p:cNvSpPr>
                <a:spLocks noChangeArrowheads="1"/>
              </p:cNvSpPr>
              <p:nvPr/>
            </p:nvSpPr>
            <p:spPr bwMode="auto">
              <a:xfrm>
                <a:off x="2432" y="3546"/>
                <a:ext cx="382"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02" name="Line 263"/>
              <p:cNvSpPr>
                <a:spLocks noChangeShapeType="1"/>
              </p:cNvSpPr>
              <p:nvPr/>
            </p:nvSpPr>
            <p:spPr bwMode="auto">
              <a:xfrm>
                <a:off x="278" y="3700"/>
                <a:ext cx="130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03" name="Rectangle 264"/>
              <p:cNvSpPr>
                <a:spLocks noChangeArrowheads="1"/>
              </p:cNvSpPr>
              <p:nvPr/>
            </p:nvSpPr>
            <p:spPr bwMode="auto">
              <a:xfrm>
                <a:off x="278" y="3700"/>
                <a:ext cx="130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04" name="Line 265"/>
              <p:cNvSpPr>
                <a:spLocks noChangeShapeType="1"/>
              </p:cNvSpPr>
              <p:nvPr/>
            </p:nvSpPr>
            <p:spPr bwMode="auto">
              <a:xfrm>
                <a:off x="1587" y="3700"/>
                <a:ext cx="4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05" name="Rectangle 266"/>
              <p:cNvSpPr>
                <a:spLocks noChangeArrowheads="1"/>
              </p:cNvSpPr>
              <p:nvPr/>
            </p:nvSpPr>
            <p:spPr bwMode="auto">
              <a:xfrm>
                <a:off x="1587" y="3700"/>
                <a:ext cx="41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06" name="Line 267"/>
              <p:cNvSpPr>
                <a:spLocks noChangeShapeType="1"/>
              </p:cNvSpPr>
              <p:nvPr/>
            </p:nvSpPr>
            <p:spPr bwMode="auto">
              <a:xfrm>
                <a:off x="2004" y="3700"/>
                <a:ext cx="42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07" name="Rectangle 268"/>
              <p:cNvSpPr>
                <a:spLocks noChangeArrowheads="1"/>
              </p:cNvSpPr>
              <p:nvPr/>
            </p:nvSpPr>
            <p:spPr bwMode="auto">
              <a:xfrm>
                <a:off x="2004" y="3700"/>
                <a:ext cx="42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08" name="Line 269"/>
              <p:cNvSpPr>
                <a:spLocks noChangeShapeType="1"/>
              </p:cNvSpPr>
              <p:nvPr/>
            </p:nvSpPr>
            <p:spPr bwMode="auto">
              <a:xfrm>
                <a:off x="2432" y="3700"/>
                <a:ext cx="38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09" name="Rectangle 270"/>
              <p:cNvSpPr>
                <a:spLocks noChangeArrowheads="1"/>
              </p:cNvSpPr>
              <p:nvPr/>
            </p:nvSpPr>
            <p:spPr bwMode="auto">
              <a:xfrm>
                <a:off x="2432" y="3700"/>
                <a:ext cx="382"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10" name="Line 271"/>
              <p:cNvSpPr>
                <a:spLocks noChangeShapeType="1"/>
              </p:cNvSpPr>
              <p:nvPr/>
            </p:nvSpPr>
            <p:spPr bwMode="auto">
              <a:xfrm>
                <a:off x="278" y="3855"/>
                <a:ext cx="130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11" name="Rectangle 272"/>
              <p:cNvSpPr>
                <a:spLocks noChangeArrowheads="1"/>
              </p:cNvSpPr>
              <p:nvPr/>
            </p:nvSpPr>
            <p:spPr bwMode="auto">
              <a:xfrm>
                <a:off x="278" y="3855"/>
                <a:ext cx="130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12" name="Line 273"/>
              <p:cNvSpPr>
                <a:spLocks noChangeShapeType="1"/>
              </p:cNvSpPr>
              <p:nvPr/>
            </p:nvSpPr>
            <p:spPr bwMode="auto">
              <a:xfrm>
                <a:off x="1587" y="3855"/>
                <a:ext cx="4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13" name="Rectangle 274"/>
              <p:cNvSpPr>
                <a:spLocks noChangeArrowheads="1"/>
              </p:cNvSpPr>
              <p:nvPr/>
            </p:nvSpPr>
            <p:spPr bwMode="auto">
              <a:xfrm>
                <a:off x="1587" y="3855"/>
                <a:ext cx="41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14" name="Line 275"/>
              <p:cNvSpPr>
                <a:spLocks noChangeShapeType="1"/>
              </p:cNvSpPr>
              <p:nvPr/>
            </p:nvSpPr>
            <p:spPr bwMode="auto">
              <a:xfrm>
                <a:off x="2004" y="3855"/>
                <a:ext cx="42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15" name="Rectangle 276"/>
              <p:cNvSpPr>
                <a:spLocks noChangeArrowheads="1"/>
              </p:cNvSpPr>
              <p:nvPr/>
            </p:nvSpPr>
            <p:spPr bwMode="auto">
              <a:xfrm>
                <a:off x="2004" y="3855"/>
                <a:ext cx="42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16" name="Line 277"/>
              <p:cNvSpPr>
                <a:spLocks noChangeShapeType="1"/>
              </p:cNvSpPr>
              <p:nvPr/>
            </p:nvSpPr>
            <p:spPr bwMode="auto">
              <a:xfrm>
                <a:off x="2432" y="3855"/>
                <a:ext cx="38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17" name="Rectangle 278"/>
              <p:cNvSpPr>
                <a:spLocks noChangeArrowheads="1"/>
              </p:cNvSpPr>
              <p:nvPr/>
            </p:nvSpPr>
            <p:spPr bwMode="auto">
              <a:xfrm>
                <a:off x="2432" y="3855"/>
                <a:ext cx="382"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18" name="Line 279"/>
              <p:cNvSpPr>
                <a:spLocks noChangeShapeType="1"/>
              </p:cNvSpPr>
              <p:nvPr/>
            </p:nvSpPr>
            <p:spPr bwMode="auto">
              <a:xfrm>
                <a:off x="278" y="4009"/>
                <a:ext cx="130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19" name="Rectangle 280"/>
              <p:cNvSpPr>
                <a:spLocks noChangeArrowheads="1"/>
              </p:cNvSpPr>
              <p:nvPr/>
            </p:nvSpPr>
            <p:spPr bwMode="auto">
              <a:xfrm>
                <a:off x="278" y="4009"/>
                <a:ext cx="130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20" name="Line 281"/>
              <p:cNvSpPr>
                <a:spLocks noChangeShapeType="1"/>
              </p:cNvSpPr>
              <p:nvPr/>
            </p:nvSpPr>
            <p:spPr bwMode="auto">
              <a:xfrm>
                <a:off x="1587" y="4009"/>
                <a:ext cx="4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21" name="Rectangle 282"/>
              <p:cNvSpPr>
                <a:spLocks noChangeArrowheads="1"/>
              </p:cNvSpPr>
              <p:nvPr/>
            </p:nvSpPr>
            <p:spPr bwMode="auto">
              <a:xfrm>
                <a:off x="1587" y="4009"/>
                <a:ext cx="41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22" name="Line 283"/>
              <p:cNvSpPr>
                <a:spLocks noChangeShapeType="1"/>
              </p:cNvSpPr>
              <p:nvPr/>
            </p:nvSpPr>
            <p:spPr bwMode="auto">
              <a:xfrm>
                <a:off x="2004" y="4009"/>
                <a:ext cx="42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23" name="Rectangle 284"/>
              <p:cNvSpPr>
                <a:spLocks noChangeArrowheads="1"/>
              </p:cNvSpPr>
              <p:nvPr/>
            </p:nvSpPr>
            <p:spPr bwMode="auto">
              <a:xfrm>
                <a:off x="2004" y="4009"/>
                <a:ext cx="42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24" name="Line 285"/>
              <p:cNvSpPr>
                <a:spLocks noChangeShapeType="1"/>
              </p:cNvSpPr>
              <p:nvPr/>
            </p:nvSpPr>
            <p:spPr bwMode="auto">
              <a:xfrm>
                <a:off x="2432" y="4009"/>
                <a:ext cx="38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25" name="Rectangle 286"/>
              <p:cNvSpPr>
                <a:spLocks noChangeArrowheads="1"/>
              </p:cNvSpPr>
              <p:nvPr/>
            </p:nvSpPr>
            <p:spPr bwMode="auto">
              <a:xfrm>
                <a:off x="2432" y="4009"/>
                <a:ext cx="382"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26" name="Line 287"/>
              <p:cNvSpPr>
                <a:spLocks noChangeShapeType="1"/>
              </p:cNvSpPr>
              <p:nvPr/>
            </p:nvSpPr>
            <p:spPr bwMode="auto">
              <a:xfrm>
                <a:off x="2428" y="2623"/>
                <a:ext cx="0" cy="153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27" name="Rectangle 288"/>
              <p:cNvSpPr>
                <a:spLocks noChangeArrowheads="1"/>
              </p:cNvSpPr>
              <p:nvPr/>
            </p:nvSpPr>
            <p:spPr bwMode="auto">
              <a:xfrm>
                <a:off x="2428" y="2623"/>
                <a:ext cx="4" cy="15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28" name="Line 289"/>
              <p:cNvSpPr>
                <a:spLocks noChangeShapeType="1"/>
              </p:cNvSpPr>
              <p:nvPr/>
            </p:nvSpPr>
            <p:spPr bwMode="auto">
              <a:xfrm>
                <a:off x="2814" y="2623"/>
                <a:ext cx="0" cy="153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29" name="Rectangle 290"/>
              <p:cNvSpPr>
                <a:spLocks noChangeArrowheads="1"/>
              </p:cNvSpPr>
              <p:nvPr/>
            </p:nvSpPr>
            <p:spPr bwMode="auto">
              <a:xfrm>
                <a:off x="2795" y="2623"/>
                <a:ext cx="4" cy="15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30" name="Line 291"/>
              <p:cNvSpPr>
                <a:spLocks noChangeShapeType="1"/>
              </p:cNvSpPr>
              <p:nvPr/>
            </p:nvSpPr>
            <p:spPr bwMode="auto">
              <a:xfrm>
                <a:off x="3262" y="2623"/>
                <a:ext cx="0" cy="153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31" name="Rectangle 292"/>
              <p:cNvSpPr>
                <a:spLocks noChangeArrowheads="1"/>
              </p:cNvSpPr>
              <p:nvPr/>
            </p:nvSpPr>
            <p:spPr bwMode="auto">
              <a:xfrm>
                <a:off x="3262" y="2623"/>
                <a:ext cx="4" cy="15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32" name="Rectangle 293"/>
              <p:cNvSpPr>
                <a:spLocks noChangeArrowheads="1"/>
              </p:cNvSpPr>
              <p:nvPr/>
            </p:nvSpPr>
            <p:spPr bwMode="auto">
              <a:xfrm>
                <a:off x="2432" y="4314"/>
                <a:ext cx="386"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33" name="Line 294"/>
              <p:cNvSpPr>
                <a:spLocks noChangeShapeType="1"/>
              </p:cNvSpPr>
              <p:nvPr/>
            </p:nvSpPr>
            <p:spPr bwMode="auto">
              <a:xfrm>
                <a:off x="1579" y="4438"/>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34" name="Rectangle 295"/>
              <p:cNvSpPr>
                <a:spLocks noChangeArrowheads="1"/>
              </p:cNvSpPr>
              <p:nvPr/>
            </p:nvSpPr>
            <p:spPr bwMode="auto">
              <a:xfrm>
                <a:off x="1579" y="4438"/>
                <a:ext cx="11"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35" name="Line 296"/>
              <p:cNvSpPr>
                <a:spLocks noChangeShapeType="1"/>
              </p:cNvSpPr>
              <p:nvPr/>
            </p:nvSpPr>
            <p:spPr bwMode="auto">
              <a:xfrm>
                <a:off x="1587" y="4445"/>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36" name="Rectangle 297"/>
              <p:cNvSpPr>
                <a:spLocks noChangeArrowheads="1"/>
              </p:cNvSpPr>
              <p:nvPr/>
            </p:nvSpPr>
            <p:spPr bwMode="auto">
              <a:xfrm>
                <a:off x="1587" y="4445"/>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37" name="Line 298"/>
              <p:cNvSpPr>
                <a:spLocks noChangeShapeType="1"/>
              </p:cNvSpPr>
              <p:nvPr/>
            </p:nvSpPr>
            <p:spPr bwMode="auto">
              <a:xfrm>
                <a:off x="2849" y="4445"/>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38" name="Rectangle 299"/>
              <p:cNvSpPr>
                <a:spLocks noChangeArrowheads="1"/>
              </p:cNvSpPr>
              <p:nvPr/>
            </p:nvSpPr>
            <p:spPr bwMode="auto">
              <a:xfrm>
                <a:off x="2849" y="4445"/>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39" name="Line 300"/>
              <p:cNvSpPr>
                <a:spLocks noChangeShapeType="1"/>
              </p:cNvSpPr>
              <p:nvPr/>
            </p:nvSpPr>
            <p:spPr bwMode="auto">
              <a:xfrm>
                <a:off x="1590" y="4438"/>
                <a:ext cx="125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40" name="Rectangle 301"/>
              <p:cNvSpPr>
                <a:spLocks noChangeArrowheads="1"/>
              </p:cNvSpPr>
              <p:nvPr/>
            </p:nvSpPr>
            <p:spPr bwMode="auto">
              <a:xfrm>
                <a:off x="1590" y="4438"/>
                <a:ext cx="125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41" name="Line 302"/>
              <p:cNvSpPr>
                <a:spLocks noChangeShapeType="1"/>
              </p:cNvSpPr>
              <p:nvPr/>
            </p:nvSpPr>
            <p:spPr bwMode="auto">
              <a:xfrm>
                <a:off x="1590" y="4445"/>
                <a:ext cx="125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42" name="Rectangle 303"/>
              <p:cNvSpPr>
                <a:spLocks noChangeArrowheads="1"/>
              </p:cNvSpPr>
              <p:nvPr/>
            </p:nvSpPr>
            <p:spPr bwMode="auto">
              <a:xfrm>
                <a:off x="1590" y="4445"/>
                <a:ext cx="1259"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43" name="Line 304"/>
              <p:cNvSpPr>
                <a:spLocks noChangeShapeType="1"/>
              </p:cNvSpPr>
              <p:nvPr/>
            </p:nvSpPr>
            <p:spPr bwMode="auto">
              <a:xfrm>
                <a:off x="2849" y="4438"/>
                <a:ext cx="1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44" name="Rectangle 305"/>
              <p:cNvSpPr>
                <a:spLocks noChangeArrowheads="1"/>
              </p:cNvSpPr>
              <p:nvPr/>
            </p:nvSpPr>
            <p:spPr bwMode="auto">
              <a:xfrm>
                <a:off x="2849" y="4438"/>
                <a:ext cx="12"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45" name="Line 306"/>
              <p:cNvSpPr>
                <a:spLocks noChangeShapeType="1"/>
              </p:cNvSpPr>
              <p:nvPr/>
            </p:nvSpPr>
            <p:spPr bwMode="auto">
              <a:xfrm>
                <a:off x="2857" y="4445"/>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46" name="Rectangle 307"/>
              <p:cNvSpPr>
                <a:spLocks noChangeArrowheads="1"/>
              </p:cNvSpPr>
              <p:nvPr/>
            </p:nvSpPr>
            <p:spPr bwMode="auto">
              <a:xfrm>
                <a:off x="2857" y="4445"/>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47" name="Line 308"/>
              <p:cNvSpPr>
                <a:spLocks noChangeShapeType="1"/>
              </p:cNvSpPr>
              <p:nvPr/>
            </p:nvSpPr>
            <p:spPr bwMode="auto">
              <a:xfrm>
                <a:off x="1583" y="2623"/>
                <a:ext cx="0" cy="153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48" name="Rectangle 309"/>
              <p:cNvSpPr>
                <a:spLocks noChangeArrowheads="1"/>
              </p:cNvSpPr>
              <p:nvPr/>
            </p:nvSpPr>
            <p:spPr bwMode="auto">
              <a:xfrm>
                <a:off x="1583" y="2623"/>
                <a:ext cx="4" cy="15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49" name="Line 310"/>
              <p:cNvSpPr>
                <a:spLocks noChangeShapeType="1"/>
              </p:cNvSpPr>
              <p:nvPr/>
            </p:nvSpPr>
            <p:spPr bwMode="auto">
              <a:xfrm>
                <a:off x="1579" y="4438"/>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50" name="Rectangle 311"/>
              <p:cNvSpPr>
                <a:spLocks noChangeArrowheads="1"/>
              </p:cNvSpPr>
              <p:nvPr/>
            </p:nvSpPr>
            <p:spPr bwMode="auto">
              <a:xfrm>
                <a:off x="1579" y="4438"/>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51" name="Line 312"/>
              <p:cNvSpPr>
                <a:spLocks noChangeShapeType="1"/>
              </p:cNvSpPr>
              <p:nvPr/>
            </p:nvSpPr>
            <p:spPr bwMode="auto">
              <a:xfrm>
                <a:off x="1587" y="4445"/>
                <a:ext cx="0" cy="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52" name="Rectangle 313"/>
              <p:cNvSpPr>
                <a:spLocks noChangeArrowheads="1"/>
              </p:cNvSpPr>
              <p:nvPr/>
            </p:nvSpPr>
            <p:spPr bwMode="auto">
              <a:xfrm>
                <a:off x="1587" y="4445"/>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53" name="Rectangle 314"/>
              <p:cNvSpPr>
                <a:spLocks noChangeArrowheads="1"/>
              </p:cNvSpPr>
              <p:nvPr/>
            </p:nvSpPr>
            <p:spPr bwMode="auto">
              <a:xfrm>
                <a:off x="278" y="4638"/>
                <a:ext cx="1301"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54" name="Rectangle 315"/>
              <p:cNvSpPr>
                <a:spLocks noChangeArrowheads="1"/>
              </p:cNvSpPr>
              <p:nvPr/>
            </p:nvSpPr>
            <p:spPr bwMode="auto">
              <a:xfrm>
                <a:off x="2424" y="4167"/>
                <a:ext cx="8" cy="15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55" name="Line 316"/>
              <p:cNvSpPr>
                <a:spLocks noChangeShapeType="1"/>
              </p:cNvSpPr>
              <p:nvPr/>
            </p:nvSpPr>
            <p:spPr bwMode="auto">
              <a:xfrm>
                <a:off x="1587" y="4638"/>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56" name="Rectangle 317"/>
              <p:cNvSpPr>
                <a:spLocks noChangeArrowheads="1"/>
              </p:cNvSpPr>
              <p:nvPr/>
            </p:nvSpPr>
            <p:spPr bwMode="auto">
              <a:xfrm>
                <a:off x="1587" y="4638"/>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57" name="Line 318"/>
              <p:cNvSpPr>
                <a:spLocks noChangeShapeType="1"/>
              </p:cNvSpPr>
              <p:nvPr/>
            </p:nvSpPr>
            <p:spPr bwMode="auto">
              <a:xfrm>
                <a:off x="1579" y="4646"/>
                <a:ext cx="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58" name="Rectangle 319"/>
              <p:cNvSpPr>
                <a:spLocks noChangeArrowheads="1"/>
              </p:cNvSpPr>
              <p:nvPr/>
            </p:nvSpPr>
            <p:spPr bwMode="auto">
              <a:xfrm>
                <a:off x="1579" y="4646"/>
                <a:ext cx="11"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59" name="Line 320"/>
              <p:cNvSpPr>
                <a:spLocks noChangeShapeType="1"/>
              </p:cNvSpPr>
              <p:nvPr/>
            </p:nvSpPr>
            <p:spPr bwMode="auto">
              <a:xfrm>
                <a:off x="2849" y="4638"/>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60" name="Rectangle 321"/>
              <p:cNvSpPr>
                <a:spLocks noChangeArrowheads="1"/>
              </p:cNvSpPr>
              <p:nvPr/>
            </p:nvSpPr>
            <p:spPr bwMode="auto">
              <a:xfrm>
                <a:off x="2849" y="4638"/>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61" name="Rectangle 322"/>
              <p:cNvSpPr>
                <a:spLocks noChangeArrowheads="1"/>
              </p:cNvSpPr>
              <p:nvPr/>
            </p:nvSpPr>
            <p:spPr bwMode="auto">
              <a:xfrm>
                <a:off x="2849" y="4167"/>
                <a:ext cx="8" cy="15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62" name="Line 323"/>
              <p:cNvSpPr>
                <a:spLocks noChangeShapeType="1"/>
              </p:cNvSpPr>
              <p:nvPr/>
            </p:nvSpPr>
            <p:spPr bwMode="auto">
              <a:xfrm>
                <a:off x="2849" y="4445"/>
                <a:ext cx="0" cy="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63" name="Rectangle 324"/>
              <p:cNvSpPr>
                <a:spLocks noChangeArrowheads="1"/>
              </p:cNvSpPr>
              <p:nvPr/>
            </p:nvSpPr>
            <p:spPr bwMode="auto">
              <a:xfrm>
                <a:off x="2849" y="4445"/>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64" name="Line 325"/>
              <p:cNvSpPr>
                <a:spLocks noChangeShapeType="1"/>
              </p:cNvSpPr>
              <p:nvPr/>
            </p:nvSpPr>
            <p:spPr bwMode="auto">
              <a:xfrm>
                <a:off x="2857" y="4445"/>
                <a:ext cx="0" cy="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65" name="Rectangle 326"/>
              <p:cNvSpPr>
                <a:spLocks noChangeArrowheads="1"/>
              </p:cNvSpPr>
              <p:nvPr/>
            </p:nvSpPr>
            <p:spPr bwMode="auto">
              <a:xfrm>
                <a:off x="2857" y="4445"/>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66" name="Line 327"/>
              <p:cNvSpPr>
                <a:spLocks noChangeShapeType="1"/>
              </p:cNvSpPr>
              <p:nvPr/>
            </p:nvSpPr>
            <p:spPr bwMode="auto">
              <a:xfrm>
                <a:off x="1590" y="4638"/>
                <a:ext cx="125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67" name="Rectangle 328"/>
              <p:cNvSpPr>
                <a:spLocks noChangeArrowheads="1"/>
              </p:cNvSpPr>
              <p:nvPr/>
            </p:nvSpPr>
            <p:spPr bwMode="auto">
              <a:xfrm>
                <a:off x="1590" y="4638"/>
                <a:ext cx="1259"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68" name="Line 329"/>
              <p:cNvSpPr>
                <a:spLocks noChangeShapeType="1"/>
              </p:cNvSpPr>
              <p:nvPr/>
            </p:nvSpPr>
            <p:spPr bwMode="auto">
              <a:xfrm>
                <a:off x="1590" y="4646"/>
                <a:ext cx="125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69" name="Rectangle 330"/>
              <p:cNvSpPr>
                <a:spLocks noChangeArrowheads="1"/>
              </p:cNvSpPr>
              <p:nvPr/>
            </p:nvSpPr>
            <p:spPr bwMode="auto">
              <a:xfrm>
                <a:off x="1590" y="4646"/>
                <a:ext cx="1259"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70" name="Line 331"/>
              <p:cNvSpPr>
                <a:spLocks noChangeShapeType="1"/>
              </p:cNvSpPr>
              <p:nvPr/>
            </p:nvSpPr>
            <p:spPr bwMode="auto">
              <a:xfrm>
                <a:off x="2857" y="4638"/>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71" name="Rectangle 332"/>
              <p:cNvSpPr>
                <a:spLocks noChangeArrowheads="1"/>
              </p:cNvSpPr>
              <p:nvPr/>
            </p:nvSpPr>
            <p:spPr bwMode="auto">
              <a:xfrm>
                <a:off x="2857" y="4638"/>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72" name="Line 333"/>
              <p:cNvSpPr>
                <a:spLocks noChangeShapeType="1"/>
              </p:cNvSpPr>
              <p:nvPr/>
            </p:nvSpPr>
            <p:spPr bwMode="auto">
              <a:xfrm>
                <a:off x="2849" y="4646"/>
                <a:ext cx="1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73" name="Rectangle 334"/>
              <p:cNvSpPr>
                <a:spLocks noChangeArrowheads="1"/>
              </p:cNvSpPr>
              <p:nvPr/>
            </p:nvSpPr>
            <p:spPr bwMode="auto">
              <a:xfrm>
                <a:off x="2849" y="4646"/>
                <a:ext cx="12"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74" name="Rectangle 335"/>
              <p:cNvSpPr>
                <a:spLocks noChangeArrowheads="1"/>
              </p:cNvSpPr>
              <p:nvPr/>
            </p:nvSpPr>
            <p:spPr bwMode="auto">
              <a:xfrm>
                <a:off x="3258" y="4167"/>
                <a:ext cx="8" cy="15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75" name="Line 336"/>
              <p:cNvSpPr>
                <a:spLocks noChangeShapeType="1"/>
              </p:cNvSpPr>
              <p:nvPr/>
            </p:nvSpPr>
            <p:spPr bwMode="auto">
              <a:xfrm>
                <a:off x="3258" y="4445"/>
                <a:ext cx="0" cy="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76" name="Rectangle 337"/>
              <p:cNvSpPr>
                <a:spLocks noChangeArrowheads="1"/>
              </p:cNvSpPr>
              <p:nvPr/>
            </p:nvSpPr>
            <p:spPr bwMode="auto">
              <a:xfrm>
                <a:off x="3258" y="4445"/>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77" name="Line 338"/>
              <p:cNvSpPr>
                <a:spLocks noChangeShapeType="1"/>
              </p:cNvSpPr>
              <p:nvPr/>
            </p:nvSpPr>
            <p:spPr bwMode="auto">
              <a:xfrm>
                <a:off x="3266" y="4438"/>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78" name="Rectangle 339"/>
              <p:cNvSpPr>
                <a:spLocks noChangeArrowheads="1"/>
              </p:cNvSpPr>
              <p:nvPr/>
            </p:nvSpPr>
            <p:spPr bwMode="auto">
              <a:xfrm>
                <a:off x="3266" y="4438"/>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79" name="Line 340"/>
              <p:cNvSpPr>
                <a:spLocks noChangeShapeType="1"/>
              </p:cNvSpPr>
              <p:nvPr/>
            </p:nvSpPr>
            <p:spPr bwMode="auto">
              <a:xfrm>
                <a:off x="2861" y="4638"/>
                <a:ext cx="39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80" name="Rectangle 341"/>
              <p:cNvSpPr>
                <a:spLocks noChangeArrowheads="1"/>
              </p:cNvSpPr>
              <p:nvPr/>
            </p:nvSpPr>
            <p:spPr bwMode="auto">
              <a:xfrm>
                <a:off x="2861" y="4638"/>
                <a:ext cx="397"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81" name="Line 342"/>
              <p:cNvSpPr>
                <a:spLocks noChangeShapeType="1"/>
              </p:cNvSpPr>
              <p:nvPr/>
            </p:nvSpPr>
            <p:spPr bwMode="auto">
              <a:xfrm>
                <a:off x="2861" y="4646"/>
                <a:ext cx="39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82" name="Rectangle 343"/>
              <p:cNvSpPr>
                <a:spLocks noChangeArrowheads="1"/>
              </p:cNvSpPr>
              <p:nvPr/>
            </p:nvSpPr>
            <p:spPr bwMode="auto">
              <a:xfrm>
                <a:off x="2861" y="4646"/>
                <a:ext cx="397"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83" name="Rectangle 344"/>
              <p:cNvSpPr>
                <a:spLocks noChangeArrowheads="1"/>
              </p:cNvSpPr>
              <p:nvPr/>
            </p:nvSpPr>
            <p:spPr bwMode="auto">
              <a:xfrm>
                <a:off x="270" y="2125"/>
                <a:ext cx="8" cy="252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84" name="Line 345"/>
              <p:cNvSpPr>
                <a:spLocks noChangeShapeType="1"/>
              </p:cNvSpPr>
              <p:nvPr/>
            </p:nvSpPr>
            <p:spPr bwMode="auto">
              <a:xfrm>
                <a:off x="1004" y="2623"/>
                <a:ext cx="0" cy="153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85" name="Rectangle 346"/>
              <p:cNvSpPr>
                <a:spLocks noChangeArrowheads="1"/>
              </p:cNvSpPr>
              <p:nvPr/>
            </p:nvSpPr>
            <p:spPr bwMode="auto">
              <a:xfrm>
                <a:off x="1004" y="2623"/>
                <a:ext cx="3" cy="15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86" name="Line 347"/>
              <p:cNvSpPr>
                <a:spLocks noChangeShapeType="1"/>
              </p:cNvSpPr>
              <p:nvPr/>
            </p:nvSpPr>
            <p:spPr bwMode="auto">
              <a:xfrm>
                <a:off x="2000" y="2623"/>
                <a:ext cx="0" cy="153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87" name="Rectangle 348"/>
              <p:cNvSpPr>
                <a:spLocks noChangeArrowheads="1"/>
              </p:cNvSpPr>
              <p:nvPr/>
            </p:nvSpPr>
            <p:spPr bwMode="auto">
              <a:xfrm>
                <a:off x="2000" y="2623"/>
                <a:ext cx="4" cy="15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88" name="Line 349"/>
              <p:cNvSpPr>
                <a:spLocks noChangeShapeType="1"/>
              </p:cNvSpPr>
              <p:nvPr/>
            </p:nvSpPr>
            <p:spPr bwMode="auto">
              <a:xfrm>
                <a:off x="1579" y="4449"/>
                <a:ext cx="0" cy="18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89" name="Rectangle 350"/>
              <p:cNvSpPr>
                <a:spLocks noChangeArrowheads="1"/>
              </p:cNvSpPr>
              <p:nvPr/>
            </p:nvSpPr>
            <p:spPr bwMode="auto">
              <a:xfrm>
                <a:off x="1579" y="4449"/>
                <a:ext cx="4" cy="18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90" name="Line 351"/>
              <p:cNvSpPr>
                <a:spLocks noChangeShapeType="1"/>
              </p:cNvSpPr>
              <p:nvPr/>
            </p:nvSpPr>
            <p:spPr bwMode="auto">
              <a:xfrm>
                <a:off x="1587" y="4449"/>
                <a:ext cx="0" cy="18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91" name="Rectangle 352"/>
              <p:cNvSpPr>
                <a:spLocks noChangeArrowheads="1"/>
              </p:cNvSpPr>
              <p:nvPr/>
            </p:nvSpPr>
            <p:spPr bwMode="auto">
              <a:xfrm>
                <a:off x="1587" y="4449"/>
                <a:ext cx="3" cy="18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92" name="Rectangle 353"/>
              <p:cNvSpPr>
                <a:spLocks noChangeArrowheads="1"/>
              </p:cNvSpPr>
              <p:nvPr/>
            </p:nvSpPr>
            <p:spPr bwMode="auto">
              <a:xfrm>
                <a:off x="2428" y="4449"/>
                <a:ext cx="4" cy="18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93" name="Rectangle 354"/>
              <p:cNvSpPr>
                <a:spLocks noChangeArrowheads="1"/>
              </p:cNvSpPr>
              <p:nvPr/>
            </p:nvSpPr>
            <p:spPr bwMode="auto">
              <a:xfrm>
                <a:off x="2811" y="4167"/>
                <a:ext cx="7" cy="15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94" name="Line 355"/>
              <p:cNvSpPr>
                <a:spLocks noChangeShapeType="1"/>
              </p:cNvSpPr>
              <p:nvPr/>
            </p:nvSpPr>
            <p:spPr bwMode="auto">
              <a:xfrm>
                <a:off x="3258" y="4449"/>
                <a:ext cx="0" cy="18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95" name="Rectangle 356"/>
              <p:cNvSpPr>
                <a:spLocks noChangeArrowheads="1"/>
              </p:cNvSpPr>
              <p:nvPr/>
            </p:nvSpPr>
            <p:spPr bwMode="auto">
              <a:xfrm>
                <a:off x="3258" y="4449"/>
                <a:ext cx="4" cy="18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96" name="Line 357"/>
              <p:cNvSpPr>
                <a:spLocks noChangeShapeType="1"/>
              </p:cNvSpPr>
              <p:nvPr/>
            </p:nvSpPr>
            <p:spPr bwMode="auto">
              <a:xfrm>
                <a:off x="3266" y="4449"/>
                <a:ext cx="0" cy="18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97" name="Rectangle 358"/>
              <p:cNvSpPr>
                <a:spLocks noChangeArrowheads="1"/>
              </p:cNvSpPr>
              <p:nvPr/>
            </p:nvSpPr>
            <p:spPr bwMode="auto">
              <a:xfrm>
                <a:off x="3266" y="4449"/>
                <a:ext cx="4" cy="18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98" name="Line 359"/>
              <p:cNvSpPr>
                <a:spLocks noChangeShapeType="1"/>
              </p:cNvSpPr>
              <p:nvPr/>
            </p:nvSpPr>
            <p:spPr bwMode="auto">
              <a:xfrm>
                <a:off x="3679" y="2623"/>
                <a:ext cx="0" cy="153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99" name="Rectangle 360"/>
              <p:cNvSpPr>
                <a:spLocks noChangeArrowheads="1"/>
              </p:cNvSpPr>
              <p:nvPr/>
            </p:nvSpPr>
            <p:spPr bwMode="auto">
              <a:xfrm>
                <a:off x="3679" y="2623"/>
                <a:ext cx="4" cy="15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00" name="Rectangle 361"/>
              <p:cNvSpPr>
                <a:spLocks noChangeArrowheads="1"/>
              </p:cNvSpPr>
              <p:nvPr/>
            </p:nvSpPr>
            <p:spPr bwMode="auto">
              <a:xfrm>
                <a:off x="4123" y="2132"/>
                <a:ext cx="8" cy="25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01" name="Line 362"/>
              <p:cNvSpPr>
                <a:spLocks noChangeShapeType="1"/>
              </p:cNvSpPr>
              <p:nvPr/>
            </p:nvSpPr>
            <p:spPr bwMode="auto">
              <a:xfrm>
                <a:off x="2849" y="4449"/>
                <a:ext cx="0" cy="18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302" name="Rectangle 363"/>
              <p:cNvSpPr>
                <a:spLocks noChangeArrowheads="1"/>
              </p:cNvSpPr>
              <p:nvPr/>
            </p:nvSpPr>
            <p:spPr bwMode="auto">
              <a:xfrm>
                <a:off x="2849" y="4449"/>
                <a:ext cx="4" cy="18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03" name="Line 364"/>
              <p:cNvSpPr>
                <a:spLocks noChangeShapeType="1"/>
              </p:cNvSpPr>
              <p:nvPr/>
            </p:nvSpPr>
            <p:spPr bwMode="auto">
              <a:xfrm>
                <a:off x="2857" y="4449"/>
                <a:ext cx="0" cy="18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304" name="Rectangle 365"/>
              <p:cNvSpPr>
                <a:spLocks noChangeArrowheads="1"/>
              </p:cNvSpPr>
              <p:nvPr/>
            </p:nvSpPr>
            <p:spPr bwMode="auto">
              <a:xfrm>
                <a:off x="2857" y="4449"/>
                <a:ext cx="4" cy="18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05" name="Line 366"/>
              <p:cNvSpPr>
                <a:spLocks noChangeShapeType="1"/>
              </p:cNvSpPr>
              <p:nvPr/>
            </p:nvSpPr>
            <p:spPr bwMode="auto">
              <a:xfrm>
                <a:off x="1587" y="4638"/>
                <a:ext cx="0" cy="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306" name="Rectangle 367"/>
              <p:cNvSpPr>
                <a:spLocks noChangeArrowheads="1"/>
              </p:cNvSpPr>
              <p:nvPr/>
            </p:nvSpPr>
            <p:spPr bwMode="auto">
              <a:xfrm>
                <a:off x="1587" y="4638"/>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07" name="Line 368"/>
              <p:cNvSpPr>
                <a:spLocks noChangeShapeType="1"/>
              </p:cNvSpPr>
              <p:nvPr/>
            </p:nvSpPr>
            <p:spPr bwMode="auto">
              <a:xfrm>
                <a:off x="1579" y="4638"/>
                <a:ext cx="0" cy="1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308" name="Rectangle 369"/>
              <p:cNvSpPr>
                <a:spLocks noChangeArrowheads="1"/>
              </p:cNvSpPr>
              <p:nvPr/>
            </p:nvSpPr>
            <p:spPr bwMode="auto">
              <a:xfrm>
                <a:off x="1579" y="4638"/>
                <a:ext cx="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09" name="Line 370"/>
              <p:cNvSpPr>
                <a:spLocks noChangeShapeType="1"/>
              </p:cNvSpPr>
              <p:nvPr/>
            </p:nvSpPr>
            <p:spPr bwMode="auto">
              <a:xfrm>
                <a:off x="2857" y="4638"/>
                <a:ext cx="0" cy="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310" name="Rectangle 371"/>
              <p:cNvSpPr>
                <a:spLocks noChangeArrowheads="1"/>
              </p:cNvSpPr>
              <p:nvPr/>
            </p:nvSpPr>
            <p:spPr bwMode="auto">
              <a:xfrm>
                <a:off x="2857" y="4638"/>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11" name="Line 372"/>
              <p:cNvSpPr>
                <a:spLocks noChangeShapeType="1"/>
              </p:cNvSpPr>
              <p:nvPr/>
            </p:nvSpPr>
            <p:spPr bwMode="auto">
              <a:xfrm>
                <a:off x="2849" y="4638"/>
                <a:ext cx="0" cy="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312" name="Rectangle 373"/>
              <p:cNvSpPr>
                <a:spLocks noChangeArrowheads="1"/>
              </p:cNvSpPr>
              <p:nvPr/>
            </p:nvSpPr>
            <p:spPr bwMode="auto">
              <a:xfrm>
                <a:off x="2849" y="4638"/>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13" name="Line 374"/>
              <p:cNvSpPr>
                <a:spLocks noChangeShapeType="1"/>
              </p:cNvSpPr>
              <p:nvPr/>
            </p:nvSpPr>
            <p:spPr bwMode="auto">
              <a:xfrm>
                <a:off x="3266" y="4638"/>
                <a:ext cx="0" cy="1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314" name="Rectangle 375"/>
              <p:cNvSpPr>
                <a:spLocks noChangeArrowheads="1"/>
              </p:cNvSpPr>
              <p:nvPr/>
            </p:nvSpPr>
            <p:spPr bwMode="auto">
              <a:xfrm>
                <a:off x="3266" y="4638"/>
                <a:ext cx="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15" name="Line 376"/>
              <p:cNvSpPr>
                <a:spLocks noChangeShapeType="1"/>
              </p:cNvSpPr>
              <p:nvPr/>
            </p:nvSpPr>
            <p:spPr bwMode="auto">
              <a:xfrm>
                <a:off x="3258" y="4638"/>
                <a:ext cx="0" cy="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316" name="Rectangle 377"/>
              <p:cNvSpPr>
                <a:spLocks noChangeArrowheads="1"/>
              </p:cNvSpPr>
              <p:nvPr/>
            </p:nvSpPr>
            <p:spPr bwMode="auto">
              <a:xfrm>
                <a:off x="3258" y="4638"/>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17" name="Line 378"/>
              <p:cNvSpPr>
                <a:spLocks noChangeShapeType="1"/>
              </p:cNvSpPr>
              <p:nvPr/>
            </p:nvSpPr>
            <p:spPr bwMode="auto">
              <a:xfrm>
                <a:off x="278" y="638"/>
                <a:ext cx="172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318" name="Rectangle 379"/>
              <p:cNvSpPr>
                <a:spLocks noChangeArrowheads="1"/>
              </p:cNvSpPr>
              <p:nvPr/>
            </p:nvSpPr>
            <p:spPr bwMode="auto">
              <a:xfrm>
                <a:off x="278" y="638"/>
                <a:ext cx="172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19" name="Line 380"/>
              <p:cNvSpPr>
                <a:spLocks noChangeShapeType="1"/>
              </p:cNvSpPr>
              <p:nvPr/>
            </p:nvSpPr>
            <p:spPr bwMode="auto">
              <a:xfrm>
                <a:off x="278" y="823"/>
                <a:ext cx="172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320" name="Rectangle 381"/>
              <p:cNvSpPr>
                <a:spLocks noChangeArrowheads="1"/>
              </p:cNvSpPr>
              <p:nvPr/>
            </p:nvSpPr>
            <p:spPr bwMode="auto">
              <a:xfrm>
                <a:off x="278" y="823"/>
                <a:ext cx="172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21" name="Line 382"/>
              <p:cNvSpPr>
                <a:spLocks noChangeShapeType="1"/>
              </p:cNvSpPr>
              <p:nvPr/>
            </p:nvSpPr>
            <p:spPr bwMode="auto">
              <a:xfrm>
                <a:off x="278" y="1044"/>
                <a:ext cx="172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322" name="Rectangle 383"/>
              <p:cNvSpPr>
                <a:spLocks noChangeArrowheads="1"/>
              </p:cNvSpPr>
              <p:nvPr/>
            </p:nvSpPr>
            <p:spPr bwMode="auto">
              <a:xfrm>
                <a:off x="278" y="1044"/>
                <a:ext cx="172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23" name="Line 384"/>
              <p:cNvSpPr>
                <a:spLocks noChangeShapeType="1"/>
              </p:cNvSpPr>
              <p:nvPr/>
            </p:nvSpPr>
            <p:spPr bwMode="auto">
              <a:xfrm>
                <a:off x="278" y="1221"/>
                <a:ext cx="172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324" name="Rectangle 385"/>
              <p:cNvSpPr>
                <a:spLocks noChangeArrowheads="1"/>
              </p:cNvSpPr>
              <p:nvPr/>
            </p:nvSpPr>
            <p:spPr bwMode="auto">
              <a:xfrm>
                <a:off x="278" y="1221"/>
                <a:ext cx="172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25" name="Line 386"/>
              <p:cNvSpPr>
                <a:spLocks noChangeShapeType="1"/>
              </p:cNvSpPr>
              <p:nvPr/>
            </p:nvSpPr>
            <p:spPr bwMode="auto">
              <a:xfrm>
                <a:off x="278" y="1418"/>
                <a:ext cx="172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326" name="Rectangle 387"/>
              <p:cNvSpPr>
                <a:spLocks noChangeArrowheads="1"/>
              </p:cNvSpPr>
              <p:nvPr/>
            </p:nvSpPr>
            <p:spPr bwMode="auto">
              <a:xfrm>
                <a:off x="278" y="1418"/>
                <a:ext cx="172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27" name="Line 388"/>
              <p:cNvSpPr>
                <a:spLocks noChangeShapeType="1"/>
              </p:cNvSpPr>
              <p:nvPr/>
            </p:nvSpPr>
            <p:spPr bwMode="auto">
              <a:xfrm>
                <a:off x="278" y="1611"/>
                <a:ext cx="172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328" name="Rectangle 389"/>
              <p:cNvSpPr>
                <a:spLocks noChangeArrowheads="1"/>
              </p:cNvSpPr>
              <p:nvPr/>
            </p:nvSpPr>
            <p:spPr bwMode="auto">
              <a:xfrm>
                <a:off x="278" y="1611"/>
                <a:ext cx="172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29" name="Rectangle 390"/>
              <p:cNvSpPr>
                <a:spLocks noChangeArrowheads="1"/>
              </p:cNvSpPr>
              <p:nvPr/>
            </p:nvSpPr>
            <p:spPr bwMode="auto">
              <a:xfrm>
                <a:off x="278" y="2125"/>
                <a:ext cx="3853"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30" name="Rectangle 391"/>
              <p:cNvSpPr>
                <a:spLocks noChangeArrowheads="1"/>
              </p:cNvSpPr>
              <p:nvPr/>
            </p:nvSpPr>
            <p:spPr bwMode="auto">
              <a:xfrm>
                <a:off x="278" y="2615"/>
                <a:ext cx="3853"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31" name="Line 392"/>
              <p:cNvSpPr>
                <a:spLocks noChangeShapeType="1"/>
              </p:cNvSpPr>
              <p:nvPr/>
            </p:nvSpPr>
            <p:spPr bwMode="auto">
              <a:xfrm>
                <a:off x="2818" y="2773"/>
                <a:ext cx="130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332" name="Rectangle 393"/>
              <p:cNvSpPr>
                <a:spLocks noChangeArrowheads="1"/>
              </p:cNvSpPr>
              <p:nvPr/>
            </p:nvSpPr>
            <p:spPr bwMode="auto">
              <a:xfrm>
                <a:off x="2818" y="2773"/>
                <a:ext cx="130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33" name="Line 394"/>
              <p:cNvSpPr>
                <a:spLocks noChangeShapeType="1"/>
              </p:cNvSpPr>
              <p:nvPr/>
            </p:nvSpPr>
            <p:spPr bwMode="auto">
              <a:xfrm>
                <a:off x="2818" y="2928"/>
                <a:ext cx="130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334" name="Rectangle 395"/>
              <p:cNvSpPr>
                <a:spLocks noChangeArrowheads="1"/>
              </p:cNvSpPr>
              <p:nvPr/>
            </p:nvSpPr>
            <p:spPr bwMode="auto">
              <a:xfrm>
                <a:off x="2818" y="2928"/>
                <a:ext cx="130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35" name="Line 396"/>
              <p:cNvSpPr>
                <a:spLocks noChangeShapeType="1"/>
              </p:cNvSpPr>
              <p:nvPr/>
            </p:nvSpPr>
            <p:spPr bwMode="auto">
              <a:xfrm>
                <a:off x="2818" y="3082"/>
                <a:ext cx="130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336" name="Rectangle 397"/>
              <p:cNvSpPr>
                <a:spLocks noChangeArrowheads="1"/>
              </p:cNvSpPr>
              <p:nvPr/>
            </p:nvSpPr>
            <p:spPr bwMode="auto">
              <a:xfrm>
                <a:off x="2818" y="3082"/>
                <a:ext cx="130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37" name="Line 398"/>
              <p:cNvSpPr>
                <a:spLocks noChangeShapeType="1"/>
              </p:cNvSpPr>
              <p:nvPr/>
            </p:nvSpPr>
            <p:spPr bwMode="auto">
              <a:xfrm>
                <a:off x="2818" y="3237"/>
                <a:ext cx="130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338" name="Rectangle 399"/>
              <p:cNvSpPr>
                <a:spLocks noChangeArrowheads="1"/>
              </p:cNvSpPr>
              <p:nvPr/>
            </p:nvSpPr>
            <p:spPr bwMode="auto">
              <a:xfrm>
                <a:off x="2818" y="3237"/>
                <a:ext cx="130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39" name="Line 400"/>
              <p:cNvSpPr>
                <a:spLocks noChangeShapeType="1"/>
              </p:cNvSpPr>
              <p:nvPr/>
            </p:nvSpPr>
            <p:spPr bwMode="auto">
              <a:xfrm>
                <a:off x="2818" y="3391"/>
                <a:ext cx="130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340" name="Rectangle 401"/>
              <p:cNvSpPr>
                <a:spLocks noChangeArrowheads="1"/>
              </p:cNvSpPr>
              <p:nvPr/>
            </p:nvSpPr>
            <p:spPr bwMode="auto">
              <a:xfrm>
                <a:off x="2818" y="3391"/>
                <a:ext cx="130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41" name="Line 402"/>
              <p:cNvSpPr>
                <a:spLocks noChangeShapeType="1"/>
              </p:cNvSpPr>
              <p:nvPr/>
            </p:nvSpPr>
            <p:spPr bwMode="auto">
              <a:xfrm>
                <a:off x="2818" y="3546"/>
                <a:ext cx="130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342" name="Rectangle 403"/>
              <p:cNvSpPr>
                <a:spLocks noChangeArrowheads="1"/>
              </p:cNvSpPr>
              <p:nvPr/>
            </p:nvSpPr>
            <p:spPr bwMode="auto">
              <a:xfrm>
                <a:off x="2818" y="3546"/>
                <a:ext cx="130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43" name="Line 404"/>
              <p:cNvSpPr>
                <a:spLocks noChangeShapeType="1"/>
              </p:cNvSpPr>
              <p:nvPr/>
            </p:nvSpPr>
            <p:spPr bwMode="auto">
              <a:xfrm>
                <a:off x="2818" y="3700"/>
                <a:ext cx="130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344" name="Rectangle 405"/>
              <p:cNvSpPr>
                <a:spLocks noChangeArrowheads="1"/>
              </p:cNvSpPr>
              <p:nvPr/>
            </p:nvSpPr>
            <p:spPr bwMode="auto">
              <a:xfrm>
                <a:off x="2818" y="3700"/>
                <a:ext cx="130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19" name="Line 407"/>
            <p:cNvSpPr>
              <a:spLocks noChangeShapeType="1"/>
            </p:cNvSpPr>
            <p:nvPr/>
          </p:nvSpPr>
          <p:spPr bwMode="auto">
            <a:xfrm>
              <a:off x="2818" y="3855"/>
              <a:ext cx="130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 name="Rectangle 408"/>
            <p:cNvSpPr>
              <a:spLocks noChangeArrowheads="1"/>
            </p:cNvSpPr>
            <p:nvPr/>
          </p:nvSpPr>
          <p:spPr bwMode="auto">
            <a:xfrm>
              <a:off x="2818" y="3855"/>
              <a:ext cx="130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 name="Line 409"/>
            <p:cNvSpPr>
              <a:spLocks noChangeShapeType="1"/>
            </p:cNvSpPr>
            <p:nvPr/>
          </p:nvSpPr>
          <p:spPr bwMode="auto">
            <a:xfrm>
              <a:off x="2818" y="4009"/>
              <a:ext cx="130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 name="Rectangle 410"/>
            <p:cNvSpPr>
              <a:spLocks noChangeArrowheads="1"/>
            </p:cNvSpPr>
            <p:nvPr/>
          </p:nvSpPr>
          <p:spPr bwMode="auto">
            <a:xfrm>
              <a:off x="2818" y="4009"/>
              <a:ext cx="130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 name="Rectangle 411"/>
            <p:cNvSpPr>
              <a:spLocks noChangeArrowheads="1"/>
            </p:cNvSpPr>
            <p:nvPr/>
          </p:nvSpPr>
          <p:spPr bwMode="auto">
            <a:xfrm>
              <a:off x="278" y="4160"/>
              <a:ext cx="3853"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 name="Rectangle 412"/>
            <p:cNvSpPr>
              <a:spLocks noChangeArrowheads="1"/>
            </p:cNvSpPr>
            <p:nvPr/>
          </p:nvSpPr>
          <p:spPr bwMode="auto">
            <a:xfrm>
              <a:off x="2857" y="4314"/>
              <a:ext cx="409"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 name="Line 413"/>
            <p:cNvSpPr>
              <a:spLocks noChangeShapeType="1"/>
            </p:cNvSpPr>
            <p:nvPr/>
          </p:nvSpPr>
          <p:spPr bwMode="auto">
            <a:xfrm>
              <a:off x="3258" y="4445"/>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6" name="Rectangle 414"/>
            <p:cNvSpPr>
              <a:spLocks noChangeArrowheads="1"/>
            </p:cNvSpPr>
            <p:nvPr/>
          </p:nvSpPr>
          <p:spPr bwMode="auto">
            <a:xfrm>
              <a:off x="3258" y="4445"/>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7" name="Line 415"/>
            <p:cNvSpPr>
              <a:spLocks noChangeShapeType="1"/>
            </p:cNvSpPr>
            <p:nvPr/>
          </p:nvSpPr>
          <p:spPr bwMode="auto">
            <a:xfrm>
              <a:off x="3258" y="4438"/>
              <a:ext cx="1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8" name="Rectangle 416"/>
            <p:cNvSpPr>
              <a:spLocks noChangeArrowheads="1"/>
            </p:cNvSpPr>
            <p:nvPr/>
          </p:nvSpPr>
          <p:spPr bwMode="auto">
            <a:xfrm>
              <a:off x="3258" y="4438"/>
              <a:ext cx="12"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9" name="Line 417"/>
            <p:cNvSpPr>
              <a:spLocks noChangeShapeType="1"/>
            </p:cNvSpPr>
            <p:nvPr/>
          </p:nvSpPr>
          <p:spPr bwMode="auto">
            <a:xfrm>
              <a:off x="2861" y="4438"/>
              <a:ext cx="39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0" name="Rectangle 418"/>
            <p:cNvSpPr>
              <a:spLocks noChangeArrowheads="1"/>
            </p:cNvSpPr>
            <p:nvPr/>
          </p:nvSpPr>
          <p:spPr bwMode="auto">
            <a:xfrm>
              <a:off x="2861" y="4438"/>
              <a:ext cx="397"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1" name="Line 419"/>
            <p:cNvSpPr>
              <a:spLocks noChangeShapeType="1"/>
            </p:cNvSpPr>
            <p:nvPr/>
          </p:nvSpPr>
          <p:spPr bwMode="auto">
            <a:xfrm>
              <a:off x="2861" y="4445"/>
              <a:ext cx="39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129" name="Rectangle 420"/>
            <p:cNvSpPr>
              <a:spLocks noChangeArrowheads="1"/>
            </p:cNvSpPr>
            <p:nvPr/>
          </p:nvSpPr>
          <p:spPr bwMode="auto">
            <a:xfrm>
              <a:off x="2861" y="4445"/>
              <a:ext cx="397"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30" name="Rectangle 421"/>
            <p:cNvSpPr>
              <a:spLocks noChangeArrowheads="1"/>
            </p:cNvSpPr>
            <p:nvPr/>
          </p:nvSpPr>
          <p:spPr bwMode="auto">
            <a:xfrm>
              <a:off x="3270" y="4638"/>
              <a:ext cx="861"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31" name="Line 422"/>
            <p:cNvSpPr>
              <a:spLocks noChangeShapeType="1"/>
            </p:cNvSpPr>
            <p:nvPr/>
          </p:nvSpPr>
          <p:spPr bwMode="auto">
            <a:xfrm>
              <a:off x="3258" y="4646"/>
              <a:ext cx="1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132" name="Rectangle 423"/>
            <p:cNvSpPr>
              <a:spLocks noChangeArrowheads="1"/>
            </p:cNvSpPr>
            <p:nvPr/>
          </p:nvSpPr>
          <p:spPr bwMode="auto">
            <a:xfrm>
              <a:off x="3258" y="4646"/>
              <a:ext cx="12"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33" name="Line 424"/>
            <p:cNvSpPr>
              <a:spLocks noChangeShapeType="1"/>
            </p:cNvSpPr>
            <p:nvPr/>
          </p:nvSpPr>
          <p:spPr bwMode="auto">
            <a:xfrm>
              <a:off x="3258" y="4638"/>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134" name="Rectangle 425"/>
            <p:cNvSpPr>
              <a:spLocks noChangeArrowheads="1"/>
            </p:cNvSpPr>
            <p:nvPr/>
          </p:nvSpPr>
          <p:spPr bwMode="auto">
            <a:xfrm>
              <a:off x="3258" y="4638"/>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35" name="Freeform 426"/>
            <p:cNvSpPr>
              <a:spLocks/>
            </p:cNvSpPr>
            <p:nvPr/>
          </p:nvSpPr>
          <p:spPr bwMode="auto">
            <a:xfrm>
              <a:off x="1224" y="1781"/>
              <a:ext cx="1119" cy="375"/>
            </a:xfrm>
            <a:custGeom>
              <a:avLst/>
              <a:gdLst>
                <a:gd name="T0" fmla="*/ 0 w 1119"/>
                <a:gd name="T1" fmla="*/ 0 h 375"/>
                <a:gd name="T2" fmla="*/ 1119 w 1119"/>
                <a:gd name="T3" fmla="*/ 0 h 375"/>
                <a:gd name="T4" fmla="*/ 1119 w 1119"/>
                <a:gd name="T5" fmla="*/ 276 h 375"/>
                <a:gd name="T6" fmla="*/ 575 w 1119"/>
                <a:gd name="T7" fmla="*/ 276 h 375"/>
                <a:gd name="T8" fmla="*/ 575 w 1119"/>
                <a:gd name="T9" fmla="*/ 311 h 375"/>
                <a:gd name="T10" fmla="*/ 632 w 1119"/>
                <a:gd name="T11" fmla="*/ 311 h 375"/>
                <a:gd name="T12" fmla="*/ 559 w 1119"/>
                <a:gd name="T13" fmla="*/ 375 h 375"/>
                <a:gd name="T14" fmla="*/ 487 w 1119"/>
                <a:gd name="T15" fmla="*/ 311 h 375"/>
                <a:gd name="T16" fmla="*/ 544 w 1119"/>
                <a:gd name="T17" fmla="*/ 311 h 375"/>
                <a:gd name="T18" fmla="*/ 544 w 1119"/>
                <a:gd name="T19" fmla="*/ 276 h 375"/>
                <a:gd name="T20" fmla="*/ 0 w 1119"/>
                <a:gd name="T21" fmla="*/ 276 h 375"/>
                <a:gd name="T22" fmla="*/ 0 w 1119"/>
                <a:gd name="T23"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19" h="375">
                  <a:moveTo>
                    <a:pt x="0" y="0"/>
                  </a:moveTo>
                  <a:lnTo>
                    <a:pt x="1119" y="0"/>
                  </a:lnTo>
                  <a:lnTo>
                    <a:pt x="1119" y="276"/>
                  </a:lnTo>
                  <a:lnTo>
                    <a:pt x="575" y="276"/>
                  </a:lnTo>
                  <a:lnTo>
                    <a:pt x="575" y="311"/>
                  </a:lnTo>
                  <a:lnTo>
                    <a:pt x="632" y="311"/>
                  </a:lnTo>
                  <a:lnTo>
                    <a:pt x="559" y="375"/>
                  </a:lnTo>
                  <a:lnTo>
                    <a:pt x="487" y="311"/>
                  </a:lnTo>
                  <a:lnTo>
                    <a:pt x="544" y="311"/>
                  </a:lnTo>
                  <a:lnTo>
                    <a:pt x="544" y="276"/>
                  </a:lnTo>
                  <a:lnTo>
                    <a:pt x="0" y="276"/>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36" name="Freeform 427"/>
            <p:cNvSpPr>
              <a:spLocks/>
            </p:cNvSpPr>
            <p:nvPr/>
          </p:nvSpPr>
          <p:spPr bwMode="auto">
            <a:xfrm>
              <a:off x="1224" y="1781"/>
              <a:ext cx="1119" cy="375"/>
            </a:xfrm>
            <a:custGeom>
              <a:avLst/>
              <a:gdLst>
                <a:gd name="T0" fmla="*/ 0 w 1119"/>
                <a:gd name="T1" fmla="*/ 0 h 375"/>
                <a:gd name="T2" fmla="*/ 1119 w 1119"/>
                <a:gd name="T3" fmla="*/ 0 h 375"/>
                <a:gd name="T4" fmla="*/ 1119 w 1119"/>
                <a:gd name="T5" fmla="*/ 276 h 375"/>
                <a:gd name="T6" fmla="*/ 575 w 1119"/>
                <a:gd name="T7" fmla="*/ 276 h 375"/>
                <a:gd name="T8" fmla="*/ 575 w 1119"/>
                <a:gd name="T9" fmla="*/ 311 h 375"/>
                <a:gd name="T10" fmla="*/ 632 w 1119"/>
                <a:gd name="T11" fmla="*/ 311 h 375"/>
                <a:gd name="T12" fmla="*/ 559 w 1119"/>
                <a:gd name="T13" fmla="*/ 375 h 375"/>
                <a:gd name="T14" fmla="*/ 487 w 1119"/>
                <a:gd name="T15" fmla="*/ 311 h 375"/>
                <a:gd name="T16" fmla="*/ 544 w 1119"/>
                <a:gd name="T17" fmla="*/ 311 h 375"/>
                <a:gd name="T18" fmla="*/ 544 w 1119"/>
                <a:gd name="T19" fmla="*/ 276 h 375"/>
                <a:gd name="T20" fmla="*/ 0 w 1119"/>
                <a:gd name="T21" fmla="*/ 276 h 375"/>
                <a:gd name="T22" fmla="*/ 0 w 1119"/>
                <a:gd name="T23"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19" h="375">
                  <a:moveTo>
                    <a:pt x="0" y="0"/>
                  </a:moveTo>
                  <a:lnTo>
                    <a:pt x="1119" y="0"/>
                  </a:lnTo>
                  <a:lnTo>
                    <a:pt x="1119" y="276"/>
                  </a:lnTo>
                  <a:lnTo>
                    <a:pt x="575" y="276"/>
                  </a:lnTo>
                  <a:lnTo>
                    <a:pt x="575" y="311"/>
                  </a:lnTo>
                  <a:lnTo>
                    <a:pt x="632" y="311"/>
                  </a:lnTo>
                  <a:lnTo>
                    <a:pt x="559" y="375"/>
                  </a:lnTo>
                  <a:lnTo>
                    <a:pt x="487" y="311"/>
                  </a:lnTo>
                  <a:lnTo>
                    <a:pt x="544" y="311"/>
                  </a:lnTo>
                  <a:lnTo>
                    <a:pt x="544" y="276"/>
                  </a:lnTo>
                  <a:lnTo>
                    <a:pt x="0" y="276"/>
                  </a:lnTo>
                  <a:lnTo>
                    <a:pt x="0" y="0"/>
                  </a:lnTo>
                  <a:close/>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137" name="Rectangle 428"/>
            <p:cNvSpPr>
              <a:spLocks noChangeArrowheads="1"/>
            </p:cNvSpPr>
            <p:nvPr/>
          </p:nvSpPr>
          <p:spPr bwMode="auto">
            <a:xfrm>
              <a:off x="1316" y="1883"/>
              <a:ext cx="532" cy="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「「移動支援事業明細書」から転記</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138" name="Freeform 429"/>
            <p:cNvSpPr>
              <a:spLocks/>
            </p:cNvSpPr>
            <p:nvPr/>
          </p:nvSpPr>
          <p:spPr bwMode="auto">
            <a:xfrm>
              <a:off x="2521" y="1777"/>
              <a:ext cx="1070" cy="379"/>
            </a:xfrm>
            <a:custGeom>
              <a:avLst/>
              <a:gdLst>
                <a:gd name="T0" fmla="*/ 0 w 1070"/>
                <a:gd name="T1" fmla="*/ 0 h 379"/>
                <a:gd name="T2" fmla="*/ 1070 w 1070"/>
                <a:gd name="T3" fmla="*/ 0 h 379"/>
                <a:gd name="T4" fmla="*/ 1070 w 1070"/>
                <a:gd name="T5" fmla="*/ 279 h 379"/>
                <a:gd name="T6" fmla="*/ 550 w 1070"/>
                <a:gd name="T7" fmla="*/ 279 h 379"/>
                <a:gd name="T8" fmla="*/ 550 w 1070"/>
                <a:gd name="T9" fmla="*/ 314 h 379"/>
                <a:gd name="T10" fmla="*/ 599 w 1070"/>
                <a:gd name="T11" fmla="*/ 314 h 379"/>
                <a:gd name="T12" fmla="*/ 535 w 1070"/>
                <a:gd name="T13" fmla="*/ 379 h 379"/>
                <a:gd name="T14" fmla="*/ 471 w 1070"/>
                <a:gd name="T15" fmla="*/ 314 h 379"/>
                <a:gd name="T16" fmla="*/ 520 w 1070"/>
                <a:gd name="T17" fmla="*/ 314 h 379"/>
                <a:gd name="T18" fmla="*/ 520 w 1070"/>
                <a:gd name="T19" fmla="*/ 279 h 379"/>
                <a:gd name="T20" fmla="*/ 0 w 1070"/>
                <a:gd name="T21" fmla="*/ 279 h 379"/>
                <a:gd name="T22" fmla="*/ 0 w 1070"/>
                <a:gd name="T23" fmla="*/ 0 h 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0" h="379">
                  <a:moveTo>
                    <a:pt x="0" y="0"/>
                  </a:moveTo>
                  <a:lnTo>
                    <a:pt x="1070" y="0"/>
                  </a:lnTo>
                  <a:lnTo>
                    <a:pt x="1070" y="279"/>
                  </a:lnTo>
                  <a:lnTo>
                    <a:pt x="550" y="279"/>
                  </a:lnTo>
                  <a:lnTo>
                    <a:pt x="550" y="314"/>
                  </a:lnTo>
                  <a:lnTo>
                    <a:pt x="599" y="314"/>
                  </a:lnTo>
                  <a:lnTo>
                    <a:pt x="535" y="379"/>
                  </a:lnTo>
                  <a:lnTo>
                    <a:pt x="471" y="314"/>
                  </a:lnTo>
                  <a:lnTo>
                    <a:pt x="520" y="314"/>
                  </a:lnTo>
                  <a:lnTo>
                    <a:pt x="520" y="279"/>
                  </a:lnTo>
                  <a:lnTo>
                    <a:pt x="0" y="27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39" name="Freeform 430"/>
            <p:cNvSpPr>
              <a:spLocks/>
            </p:cNvSpPr>
            <p:nvPr/>
          </p:nvSpPr>
          <p:spPr bwMode="auto">
            <a:xfrm>
              <a:off x="2521" y="1777"/>
              <a:ext cx="1070" cy="379"/>
            </a:xfrm>
            <a:custGeom>
              <a:avLst/>
              <a:gdLst>
                <a:gd name="T0" fmla="*/ 0 w 1070"/>
                <a:gd name="T1" fmla="*/ 0 h 379"/>
                <a:gd name="T2" fmla="*/ 1070 w 1070"/>
                <a:gd name="T3" fmla="*/ 0 h 379"/>
                <a:gd name="T4" fmla="*/ 1070 w 1070"/>
                <a:gd name="T5" fmla="*/ 279 h 379"/>
                <a:gd name="T6" fmla="*/ 550 w 1070"/>
                <a:gd name="T7" fmla="*/ 279 h 379"/>
                <a:gd name="T8" fmla="*/ 550 w 1070"/>
                <a:gd name="T9" fmla="*/ 314 h 379"/>
                <a:gd name="T10" fmla="*/ 599 w 1070"/>
                <a:gd name="T11" fmla="*/ 314 h 379"/>
                <a:gd name="T12" fmla="*/ 535 w 1070"/>
                <a:gd name="T13" fmla="*/ 379 h 379"/>
                <a:gd name="T14" fmla="*/ 471 w 1070"/>
                <a:gd name="T15" fmla="*/ 314 h 379"/>
                <a:gd name="T16" fmla="*/ 520 w 1070"/>
                <a:gd name="T17" fmla="*/ 314 h 379"/>
                <a:gd name="T18" fmla="*/ 520 w 1070"/>
                <a:gd name="T19" fmla="*/ 279 h 379"/>
                <a:gd name="T20" fmla="*/ 0 w 1070"/>
                <a:gd name="T21" fmla="*/ 279 h 379"/>
                <a:gd name="T22" fmla="*/ 0 w 1070"/>
                <a:gd name="T23" fmla="*/ 0 h 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0" h="379">
                  <a:moveTo>
                    <a:pt x="0" y="0"/>
                  </a:moveTo>
                  <a:lnTo>
                    <a:pt x="1070" y="0"/>
                  </a:lnTo>
                  <a:lnTo>
                    <a:pt x="1070" y="279"/>
                  </a:lnTo>
                  <a:lnTo>
                    <a:pt x="550" y="279"/>
                  </a:lnTo>
                  <a:lnTo>
                    <a:pt x="550" y="314"/>
                  </a:lnTo>
                  <a:lnTo>
                    <a:pt x="599" y="314"/>
                  </a:lnTo>
                  <a:lnTo>
                    <a:pt x="535" y="379"/>
                  </a:lnTo>
                  <a:lnTo>
                    <a:pt x="471" y="314"/>
                  </a:lnTo>
                  <a:lnTo>
                    <a:pt x="520" y="314"/>
                  </a:lnTo>
                  <a:lnTo>
                    <a:pt x="520" y="279"/>
                  </a:lnTo>
                  <a:lnTo>
                    <a:pt x="0" y="279"/>
                  </a:lnTo>
                  <a:lnTo>
                    <a:pt x="0" y="0"/>
                  </a:lnTo>
                  <a:close/>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140" name="Rectangle 431"/>
            <p:cNvSpPr>
              <a:spLocks noChangeArrowheads="1"/>
            </p:cNvSpPr>
            <p:nvPr/>
          </p:nvSpPr>
          <p:spPr bwMode="auto">
            <a:xfrm>
              <a:off x="2606" y="1880"/>
              <a:ext cx="533" cy="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「移動支援事業明細書」から転記</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142" name="Rectangle 433"/>
            <p:cNvSpPr>
              <a:spLocks noChangeArrowheads="1"/>
            </p:cNvSpPr>
            <p:nvPr/>
          </p:nvSpPr>
          <p:spPr bwMode="auto">
            <a:xfrm>
              <a:off x="1888" y="198"/>
              <a:ext cx="104"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300" b="1" i="0" u="none" strike="noStrike" cap="none" normalizeH="0" baseline="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rPr>
                <a:t>≪</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143" name="Rectangle 434"/>
            <p:cNvSpPr>
              <a:spLocks noChangeArrowheads="1"/>
            </p:cNvSpPr>
            <p:nvPr/>
          </p:nvSpPr>
          <p:spPr bwMode="auto">
            <a:xfrm>
              <a:off x="1996" y="198"/>
              <a:ext cx="208"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300" b="1" i="0" u="none" strike="noStrike" cap="none" normalizeH="0" baseline="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rPr>
                <a:t>記入例</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144" name="Rectangle 435"/>
            <p:cNvSpPr>
              <a:spLocks noChangeArrowheads="1"/>
            </p:cNvSpPr>
            <p:nvPr/>
          </p:nvSpPr>
          <p:spPr bwMode="auto">
            <a:xfrm>
              <a:off x="2312" y="198"/>
              <a:ext cx="104"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300" b="1" i="0" u="none" strike="noStrike" cap="none" normalizeH="0" baseline="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rPr>
                <a:t>≫</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grpSp>
      <p:sp>
        <p:nvSpPr>
          <p:cNvPr id="5" name="円/楕円 4"/>
          <p:cNvSpPr/>
          <p:nvPr/>
        </p:nvSpPr>
        <p:spPr>
          <a:xfrm>
            <a:off x="4851519" y="467544"/>
            <a:ext cx="1296144" cy="432048"/>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6" name="円/楕円 5"/>
          <p:cNvSpPr/>
          <p:nvPr/>
        </p:nvSpPr>
        <p:spPr>
          <a:xfrm>
            <a:off x="1700808" y="971600"/>
            <a:ext cx="1368152" cy="1598842"/>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7" name="円/楕円 6"/>
          <p:cNvSpPr/>
          <p:nvPr/>
        </p:nvSpPr>
        <p:spPr>
          <a:xfrm>
            <a:off x="2544717" y="4049727"/>
            <a:ext cx="785678" cy="535139"/>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8" name="円/楕円 7"/>
          <p:cNvSpPr/>
          <p:nvPr/>
        </p:nvSpPr>
        <p:spPr>
          <a:xfrm>
            <a:off x="5141232" y="3867877"/>
            <a:ext cx="1551668" cy="662849"/>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9" name="四角形吹き出し 8"/>
          <p:cNvSpPr/>
          <p:nvPr/>
        </p:nvSpPr>
        <p:spPr>
          <a:xfrm>
            <a:off x="5629027" y="4756030"/>
            <a:ext cx="864096" cy="897058"/>
          </a:xfrm>
          <a:prstGeom prst="wedgeRectCallout">
            <a:avLst>
              <a:gd name="adj1" fmla="val 15646"/>
              <a:gd name="adj2" fmla="val -7136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100" dirty="0" smtClean="0"/>
              <a:t>この欄の値を明細書に転記したか。</a:t>
            </a:r>
            <a:endParaRPr kumimoji="1" lang="ja-JP" altLang="en-US" sz="1100" dirty="0"/>
          </a:p>
        </p:txBody>
      </p:sp>
      <p:sp>
        <p:nvSpPr>
          <p:cNvPr id="10" name="四角形吹き出し 9"/>
          <p:cNvSpPr/>
          <p:nvPr/>
        </p:nvSpPr>
        <p:spPr>
          <a:xfrm>
            <a:off x="377361" y="5188977"/>
            <a:ext cx="2304256" cy="360040"/>
          </a:xfrm>
          <a:prstGeom prst="wedgeRectCallout">
            <a:avLst>
              <a:gd name="adj1" fmla="val 52680"/>
              <a:gd name="adj2" fmla="val -202304"/>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50" dirty="0" smtClean="0"/>
              <a:t>明細書の「総費用額」を転記したか。</a:t>
            </a:r>
            <a:endParaRPr kumimoji="1" lang="en-US" altLang="ja-JP" sz="1050" dirty="0" smtClean="0"/>
          </a:p>
          <a:p>
            <a:pPr algn="ctr"/>
            <a:r>
              <a:rPr lang="en-US" altLang="ja-JP" sz="1050" dirty="0" smtClean="0"/>
              <a:t>※</a:t>
            </a:r>
            <a:r>
              <a:rPr lang="ja-JP" altLang="en-US" sz="1050" dirty="0" smtClean="0"/>
              <a:t>給付率に基づく請求額ではない</a:t>
            </a:r>
            <a:endParaRPr kumimoji="1" lang="ja-JP" altLang="en-US" sz="1050" dirty="0"/>
          </a:p>
        </p:txBody>
      </p:sp>
      <p:sp>
        <p:nvSpPr>
          <p:cNvPr id="11" name="円/楕円 10"/>
          <p:cNvSpPr/>
          <p:nvPr/>
        </p:nvSpPr>
        <p:spPr>
          <a:xfrm>
            <a:off x="3933055" y="6580030"/>
            <a:ext cx="648072" cy="360040"/>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2" name="角丸四角形吹き出し 11"/>
          <p:cNvSpPr/>
          <p:nvPr/>
        </p:nvSpPr>
        <p:spPr>
          <a:xfrm>
            <a:off x="3701010" y="6171242"/>
            <a:ext cx="2736303" cy="288032"/>
          </a:xfrm>
          <a:prstGeom prst="wedgeRoundRectCallout">
            <a:avLst>
              <a:gd name="adj1" fmla="val 7282"/>
              <a:gd name="adj2" fmla="val 274774"/>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smtClean="0"/>
              <a:t>実際に利用者が負担する金額</a:t>
            </a:r>
            <a:endParaRPr kumimoji="1" lang="ja-JP" altLang="en-US" sz="1400" dirty="0"/>
          </a:p>
        </p:txBody>
      </p:sp>
      <p:sp>
        <p:nvSpPr>
          <p:cNvPr id="14" name="テキスト ボックス 13"/>
          <p:cNvSpPr txBox="1"/>
          <p:nvPr/>
        </p:nvSpPr>
        <p:spPr>
          <a:xfrm>
            <a:off x="2497899" y="7564398"/>
            <a:ext cx="4243469" cy="400110"/>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r>
              <a:rPr kumimoji="1" lang="ja-JP" altLang="en-US" sz="1000" dirty="0" smtClean="0"/>
              <a:t>この票によって、決定利用者負担額（</a:t>
            </a:r>
            <a:r>
              <a:rPr lang="en-US" altLang="ja-JP" sz="1000" dirty="0" smtClean="0"/>
              <a:t>4,058</a:t>
            </a:r>
            <a:r>
              <a:rPr kumimoji="1" lang="ja-JP" altLang="en-US" sz="1000" dirty="0" smtClean="0"/>
              <a:t>円）から、</a:t>
            </a:r>
            <a:endParaRPr kumimoji="1" lang="en-US" altLang="ja-JP" sz="1000" dirty="0" smtClean="0"/>
          </a:p>
          <a:p>
            <a:r>
              <a:rPr lang="ja-JP" altLang="en-US" sz="1000" dirty="0" smtClean="0"/>
              <a:t>自治体助成額（</a:t>
            </a:r>
            <a:r>
              <a:rPr lang="en-US" altLang="ja-JP" sz="1000" dirty="0" smtClean="0"/>
              <a:t>2,841</a:t>
            </a:r>
            <a:r>
              <a:rPr lang="ja-JP" altLang="en-US" sz="1000" dirty="0" smtClean="0"/>
              <a:t>円）を除いたものが利用者負担確定額（</a:t>
            </a:r>
            <a:r>
              <a:rPr lang="en-US" altLang="ja-JP" sz="1000" dirty="0" smtClean="0"/>
              <a:t>1,217</a:t>
            </a:r>
            <a:r>
              <a:rPr lang="ja-JP" altLang="en-US" sz="1000" dirty="0" smtClean="0"/>
              <a:t>円）となる</a:t>
            </a:r>
            <a:endParaRPr kumimoji="1" lang="ja-JP" altLang="en-US" sz="1000" dirty="0"/>
          </a:p>
        </p:txBody>
      </p:sp>
      <p:sp>
        <p:nvSpPr>
          <p:cNvPr id="15" name="円/楕円 14"/>
          <p:cNvSpPr/>
          <p:nvPr/>
        </p:nvSpPr>
        <p:spPr>
          <a:xfrm>
            <a:off x="571357" y="8086944"/>
            <a:ext cx="5915306" cy="576064"/>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6" name="線吹き出し 1 (枠付き) 15"/>
          <p:cNvSpPr/>
          <p:nvPr/>
        </p:nvSpPr>
        <p:spPr>
          <a:xfrm>
            <a:off x="589498" y="8827224"/>
            <a:ext cx="5929829" cy="306324"/>
          </a:xfrm>
          <a:prstGeom prst="borderCallout1">
            <a:avLst>
              <a:gd name="adj1" fmla="val -2166"/>
              <a:gd name="adj2" fmla="val 73646"/>
              <a:gd name="adj3" fmla="val -67496"/>
              <a:gd name="adj4" fmla="val 46174"/>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000" dirty="0" smtClean="0"/>
              <a:t>利用者負担が減額されたことと確定した金額を利用者に確認してもらい、署名をもらったか。</a:t>
            </a:r>
            <a:endParaRPr kumimoji="1" lang="ja-JP" altLang="en-US" sz="1000" dirty="0"/>
          </a:p>
        </p:txBody>
      </p:sp>
      <p:sp>
        <p:nvSpPr>
          <p:cNvPr id="17" name="角丸四角形吹き出し 16"/>
          <p:cNvSpPr/>
          <p:nvPr/>
        </p:nvSpPr>
        <p:spPr>
          <a:xfrm>
            <a:off x="3602853" y="1115616"/>
            <a:ext cx="2892653" cy="360040"/>
          </a:xfrm>
          <a:prstGeom prst="wedgeRoundRectCallout">
            <a:avLst>
              <a:gd name="adj1" fmla="val 6007"/>
              <a:gd name="adj2" fmla="val -98559"/>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smtClean="0"/>
              <a:t>サービス提供月を記入しているか</a:t>
            </a:r>
            <a:endParaRPr kumimoji="1" lang="ja-JP" altLang="en-US" sz="1400" dirty="0"/>
          </a:p>
        </p:txBody>
      </p:sp>
      <p:sp>
        <p:nvSpPr>
          <p:cNvPr id="18" name="角丸四角形吹き出し 17"/>
          <p:cNvSpPr/>
          <p:nvPr/>
        </p:nvSpPr>
        <p:spPr>
          <a:xfrm>
            <a:off x="3278574" y="1907704"/>
            <a:ext cx="3462794" cy="662738"/>
          </a:xfrm>
          <a:prstGeom prst="wedgeRoundRectCallout">
            <a:avLst>
              <a:gd name="adj1" fmla="val -60951"/>
              <a:gd name="adj2" fmla="val -8336"/>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t>受給者証の内容を転記したか。</a:t>
            </a:r>
            <a:endParaRPr kumimoji="1" lang="en-US" altLang="ja-JP" sz="1200" dirty="0" smtClean="0"/>
          </a:p>
          <a:p>
            <a:r>
              <a:rPr lang="ja-JP" altLang="en-US" sz="1200" dirty="0" smtClean="0"/>
              <a:t>利用者負担額は</a:t>
            </a:r>
            <a:r>
              <a:rPr lang="en-US" altLang="ja-JP" sz="1200" dirty="0" smtClean="0"/>
              <a:t>9,300</a:t>
            </a:r>
            <a:r>
              <a:rPr lang="ja-JP" altLang="en-US" sz="1200" dirty="0" err="1" smtClean="0"/>
              <a:t>、</a:t>
            </a:r>
            <a:r>
              <a:rPr lang="en-US" altLang="ja-JP" sz="1200" dirty="0"/>
              <a:t>4,600</a:t>
            </a:r>
            <a:r>
              <a:rPr lang="ja-JP" altLang="en-US" sz="1200" dirty="0" smtClean="0"/>
              <a:t>のどちらか。</a:t>
            </a:r>
            <a:endParaRPr lang="en-US" altLang="ja-JP" sz="1200" dirty="0" smtClean="0"/>
          </a:p>
          <a:p>
            <a:r>
              <a:rPr lang="en-US" altLang="ja-JP" sz="1200" dirty="0" smtClean="0"/>
              <a:t>0</a:t>
            </a:r>
            <a:r>
              <a:rPr lang="ja-JP" altLang="en-US" sz="1200" dirty="0"/>
              <a:t>、</a:t>
            </a:r>
            <a:r>
              <a:rPr lang="en-US" altLang="ja-JP" sz="1200" dirty="0" smtClean="0"/>
              <a:t>37,200</a:t>
            </a:r>
            <a:r>
              <a:rPr lang="ja-JP" altLang="en-US" sz="1200" dirty="0" smtClean="0"/>
              <a:t>の利用者は不要。</a:t>
            </a:r>
            <a:endParaRPr kumimoji="1" lang="en-US" altLang="ja-JP" sz="1200" dirty="0" smtClean="0"/>
          </a:p>
        </p:txBody>
      </p:sp>
      <p:sp>
        <p:nvSpPr>
          <p:cNvPr id="446" name="Rectangle 73"/>
          <p:cNvSpPr>
            <a:spLocks noChangeArrowheads="1"/>
          </p:cNvSpPr>
          <p:nvPr/>
        </p:nvSpPr>
        <p:spPr bwMode="auto">
          <a:xfrm>
            <a:off x="4369254" y="4446477"/>
            <a:ext cx="5715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rgbClr val="0000FF"/>
                </a:solidFill>
                <a:effectLst/>
                <a:latin typeface="ＭＳ Ｐ明朝" pitchFamily="18" charset="-128"/>
                <a:ea typeface="ＭＳ Ｐ明朝" pitchFamily="18" charset="-128"/>
                <a:cs typeface="ＭＳ Ｐゴシック" pitchFamily="50" charset="-128"/>
              </a:rPr>
              <a:t>0</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4" name="円/楕円 10"/>
          <p:cNvSpPr/>
          <p:nvPr/>
        </p:nvSpPr>
        <p:spPr>
          <a:xfrm>
            <a:off x="4621046" y="7051947"/>
            <a:ext cx="648072" cy="360040"/>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568555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08" name="Picture 3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4494" y="349208"/>
            <a:ext cx="5659542" cy="8627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円/楕円 4"/>
          <p:cNvSpPr/>
          <p:nvPr/>
        </p:nvSpPr>
        <p:spPr>
          <a:xfrm>
            <a:off x="533689" y="277629"/>
            <a:ext cx="1080120" cy="360040"/>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6" name="円/楕円 5"/>
          <p:cNvSpPr/>
          <p:nvPr/>
        </p:nvSpPr>
        <p:spPr>
          <a:xfrm>
            <a:off x="368660" y="863588"/>
            <a:ext cx="5508612" cy="335857"/>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7" name="線吹き出し 1 (枠付き) 6"/>
          <p:cNvSpPr/>
          <p:nvPr/>
        </p:nvSpPr>
        <p:spPr>
          <a:xfrm>
            <a:off x="391462" y="22865"/>
            <a:ext cx="2376264" cy="216604"/>
          </a:xfrm>
          <a:prstGeom prst="borderCallout1">
            <a:avLst>
              <a:gd name="adj1" fmla="val 97904"/>
              <a:gd name="adj2" fmla="val 17012"/>
              <a:gd name="adj3" fmla="val 169039"/>
              <a:gd name="adj4" fmla="val 2549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t>サービス提供月の記載があるか</a:t>
            </a:r>
            <a:endParaRPr kumimoji="1" lang="ja-JP" altLang="en-US" sz="1200" dirty="0"/>
          </a:p>
        </p:txBody>
      </p:sp>
      <p:sp>
        <p:nvSpPr>
          <p:cNvPr id="8" name="線吹き出し 1 (枠付き) 7"/>
          <p:cNvSpPr/>
          <p:nvPr/>
        </p:nvSpPr>
        <p:spPr>
          <a:xfrm>
            <a:off x="2786534" y="33922"/>
            <a:ext cx="3024336" cy="216604"/>
          </a:xfrm>
          <a:prstGeom prst="borderCallout1">
            <a:avLst>
              <a:gd name="adj1" fmla="val 97903"/>
              <a:gd name="adj2" fmla="val 728"/>
              <a:gd name="adj3" fmla="val 376957"/>
              <a:gd name="adj4" fmla="val -2257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t>受給者証の内容と一致しているか</a:t>
            </a:r>
            <a:endParaRPr kumimoji="1" lang="ja-JP" altLang="en-US" sz="1200" dirty="0"/>
          </a:p>
        </p:txBody>
      </p:sp>
      <p:sp>
        <p:nvSpPr>
          <p:cNvPr id="15" name="角丸四角形 14"/>
          <p:cNvSpPr/>
          <p:nvPr/>
        </p:nvSpPr>
        <p:spPr>
          <a:xfrm>
            <a:off x="4964373" y="1703214"/>
            <a:ext cx="1080120" cy="2232248"/>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9" name="円/楕円 8"/>
          <p:cNvSpPr/>
          <p:nvPr/>
        </p:nvSpPr>
        <p:spPr>
          <a:xfrm>
            <a:off x="4964373" y="2677657"/>
            <a:ext cx="778396" cy="1152128"/>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0" name="線吹き出し 1 (枠付き) 9"/>
          <p:cNvSpPr/>
          <p:nvPr/>
        </p:nvSpPr>
        <p:spPr>
          <a:xfrm>
            <a:off x="5164385" y="1703214"/>
            <a:ext cx="1609328" cy="936451"/>
          </a:xfrm>
          <a:prstGeom prst="borderCallout1">
            <a:avLst>
              <a:gd name="adj1" fmla="val 46213"/>
              <a:gd name="adj2" fmla="val -47"/>
              <a:gd name="adj3" fmla="val 113337"/>
              <a:gd name="adj4" fmla="val -470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100" dirty="0" smtClean="0"/>
              <a:t>短時間派遣加算該当の実績やグループ支援実施の実績は、この欄に記載があるか</a:t>
            </a:r>
            <a:endParaRPr kumimoji="1" lang="ja-JP" altLang="en-US" sz="1100" dirty="0"/>
          </a:p>
        </p:txBody>
      </p:sp>
      <p:sp>
        <p:nvSpPr>
          <p:cNvPr id="11" name="角丸四角形 10"/>
          <p:cNvSpPr/>
          <p:nvPr/>
        </p:nvSpPr>
        <p:spPr>
          <a:xfrm>
            <a:off x="3501182" y="1656461"/>
            <a:ext cx="1331800" cy="2292007"/>
          </a:xfrm>
          <a:prstGeom prst="roundRect">
            <a:avLst>
              <a:gd name="adj" fmla="val 8589"/>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2" name="線吹き出し 1 (枠付き) 11"/>
          <p:cNvSpPr/>
          <p:nvPr/>
        </p:nvSpPr>
        <p:spPr>
          <a:xfrm>
            <a:off x="260648" y="3923928"/>
            <a:ext cx="2664295" cy="936451"/>
          </a:xfrm>
          <a:prstGeom prst="borderCallout1">
            <a:avLst>
              <a:gd name="adj1" fmla="val 49264"/>
              <a:gd name="adj2" fmla="val 100935"/>
              <a:gd name="adj3" fmla="val 3665"/>
              <a:gd name="adj4" fmla="val 113398"/>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100" dirty="0" smtClean="0"/>
              <a:t>行先・派遣時の様子等については可能な限り詳細に記入してあるか。</a:t>
            </a:r>
            <a:endParaRPr kumimoji="1" lang="en-US" altLang="ja-JP" sz="1100" dirty="0" smtClean="0"/>
          </a:p>
          <a:p>
            <a:r>
              <a:rPr lang="ja-JP" altLang="en-US" sz="1100" dirty="0"/>
              <a:t>算定</a:t>
            </a:r>
            <a:r>
              <a:rPr lang="ja-JP" altLang="en-US" sz="1100" dirty="0" smtClean="0"/>
              <a:t>時間との合理性に疑義がある場合はお問い合わせする場合があります。</a:t>
            </a:r>
            <a:endParaRPr kumimoji="1" lang="ja-JP" altLang="en-US" sz="1100" dirty="0"/>
          </a:p>
        </p:txBody>
      </p:sp>
      <p:sp>
        <p:nvSpPr>
          <p:cNvPr id="13" name="円/楕円 12"/>
          <p:cNvSpPr/>
          <p:nvPr/>
        </p:nvSpPr>
        <p:spPr>
          <a:xfrm>
            <a:off x="1826821" y="7409565"/>
            <a:ext cx="2196244" cy="1512168"/>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4" name="角丸四角形吹き出し 13"/>
          <p:cNvSpPr/>
          <p:nvPr/>
        </p:nvSpPr>
        <p:spPr>
          <a:xfrm>
            <a:off x="3933056" y="7380312"/>
            <a:ext cx="1944216" cy="432048"/>
          </a:xfrm>
          <a:prstGeom prst="wedgeRoundRectCallout">
            <a:avLst>
              <a:gd name="adj1" fmla="val -61652"/>
              <a:gd name="adj2" fmla="val 23595"/>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t>算定時間の記載があるか。</a:t>
            </a:r>
            <a:endParaRPr kumimoji="1" lang="ja-JP" altLang="en-US" sz="1200" dirty="0"/>
          </a:p>
        </p:txBody>
      </p:sp>
      <p:sp>
        <p:nvSpPr>
          <p:cNvPr id="16" name="線吹き出し 2 (枠付き) 15"/>
          <p:cNvSpPr/>
          <p:nvPr/>
        </p:nvSpPr>
        <p:spPr>
          <a:xfrm>
            <a:off x="3292177" y="4067944"/>
            <a:ext cx="2945135" cy="1080120"/>
          </a:xfrm>
          <a:prstGeom prst="borderCallout2">
            <a:avLst>
              <a:gd name="adj1" fmla="val 51299"/>
              <a:gd name="adj2" fmla="val 99636"/>
              <a:gd name="adj3" fmla="val -52450"/>
              <a:gd name="adj4" fmla="val 112461"/>
              <a:gd name="adj5" fmla="val -74653"/>
              <a:gd name="adj6" fmla="val 82564"/>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100" dirty="0" smtClean="0"/>
              <a:t>利用計画から大きく利用内容が変わった場合にその理由が特記事項欄に記載があるか。</a:t>
            </a:r>
            <a:endParaRPr kumimoji="1" lang="en-US" altLang="ja-JP" sz="1100" dirty="0" smtClean="0"/>
          </a:p>
          <a:p>
            <a:endParaRPr kumimoji="1" lang="en-US" altLang="ja-JP" sz="1100" dirty="0" smtClean="0"/>
          </a:p>
          <a:p>
            <a:r>
              <a:rPr lang="ja-JP" altLang="en-US" sz="1050" dirty="0" smtClean="0"/>
              <a:t>例）散歩コースが工事中で大きく経路を変更した。</a:t>
            </a:r>
            <a:endParaRPr lang="en-US" altLang="ja-JP" sz="1050" dirty="0" smtClean="0"/>
          </a:p>
          <a:p>
            <a:r>
              <a:rPr kumimoji="1" lang="ja-JP" altLang="en-US" sz="1050" dirty="0" smtClean="0"/>
              <a:t>例）外出中に気分が優れず早めに帰宅した。</a:t>
            </a:r>
            <a:endParaRPr kumimoji="1" lang="ja-JP" altLang="en-US" sz="1050" dirty="0"/>
          </a:p>
        </p:txBody>
      </p:sp>
      <p:sp>
        <p:nvSpPr>
          <p:cNvPr id="17" name="テキスト ボックス 16"/>
          <p:cNvSpPr txBox="1"/>
          <p:nvPr/>
        </p:nvSpPr>
        <p:spPr>
          <a:xfrm>
            <a:off x="116632" y="5292080"/>
            <a:ext cx="6585073" cy="1631216"/>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ja-JP" altLang="en-US" sz="1600" dirty="0" smtClean="0"/>
              <a:t>実績記入例</a:t>
            </a:r>
            <a:r>
              <a:rPr kumimoji="1" lang="ja-JP" altLang="en-US" sz="1600" dirty="0" smtClean="0"/>
              <a:t>のコードを選定（判定チャートを参照）</a:t>
            </a:r>
            <a:endParaRPr kumimoji="1" lang="en-US" altLang="ja-JP" sz="1600" dirty="0" smtClean="0"/>
          </a:p>
          <a:p>
            <a:r>
              <a:rPr lang="en-US" altLang="ja-JP" sz="1200" dirty="0"/>
              <a:t>2</a:t>
            </a:r>
            <a:r>
              <a:rPr lang="ja-JP" altLang="en-US" sz="1200" dirty="0" smtClean="0"/>
              <a:t>日　時間帯を跨がない利用　　</a:t>
            </a:r>
            <a:r>
              <a:rPr lang="ja-JP" altLang="en-US" sz="1200" b="1" u="sng" dirty="0" smtClean="0"/>
              <a:t>日中２．０</a:t>
            </a:r>
            <a:endParaRPr lang="en-US" altLang="ja-JP" sz="1200" b="1" u="sng" dirty="0" smtClean="0"/>
          </a:p>
          <a:p>
            <a:r>
              <a:rPr lang="en-US" altLang="ja-JP" sz="1200" dirty="0"/>
              <a:t>6</a:t>
            </a:r>
            <a:r>
              <a:rPr lang="ja-JP" altLang="en-US" sz="1200" dirty="0" smtClean="0"/>
              <a:t>日　時間帯を跨ぐ利用で合成コードが無い利用　　</a:t>
            </a:r>
            <a:r>
              <a:rPr lang="ja-JP" altLang="en-US" sz="1200" b="1" u="sng" dirty="0" smtClean="0"/>
              <a:t>早朝２．０＋日中増９．０</a:t>
            </a:r>
            <a:endParaRPr lang="en-US" altLang="ja-JP" sz="1200" b="1" u="sng" dirty="0" smtClean="0"/>
          </a:p>
          <a:p>
            <a:r>
              <a:rPr kumimoji="1" lang="en-US" altLang="ja-JP" sz="1200" dirty="0" smtClean="0"/>
              <a:t>15</a:t>
            </a:r>
            <a:r>
              <a:rPr kumimoji="1" lang="ja-JP" altLang="en-US" sz="1200" dirty="0" smtClean="0"/>
              <a:t>日 時間帯を跨ぐ利用で合成コードが有り、上限時間に収まらない利用　</a:t>
            </a:r>
            <a:endParaRPr kumimoji="1" lang="en-US" altLang="ja-JP" sz="1200" dirty="0" smtClean="0"/>
          </a:p>
          <a:p>
            <a:pPr algn="r"/>
            <a:r>
              <a:rPr kumimoji="1" lang="ja-JP" altLang="en-US" sz="1200" b="1" u="sng" dirty="0" smtClean="0"/>
              <a:t>日中１．０＋夜間０．５　、　夜間</a:t>
            </a:r>
            <a:r>
              <a:rPr lang="ja-JP" altLang="en-US" sz="1200" b="1" u="sng" dirty="0" smtClean="0"/>
              <a:t>増１．５</a:t>
            </a:r>
            <a:endParaRPr kumimoji="1" lang="en-US" altLang="ja-JP" sz="1200" b="1" u="sng" dirty="0" smtClean="0"/>
          </a:p>
          <a:p>
            <a:r>
              <a:rPr kumimoji="1" lang="en-US" altLang="ja-JP" sz="1200" dirty="0" smtClean="0"/>
              <a:t>18</a:t>
            </a:r>
            <a:r>
              <a:rPr kumimoji="1" lang="ja-JP" altLang="en-US" sz="1200" dirty="0" smtClean="0"/>
              <a:t>日・</a:t>
            </a:r>
            <a:r>
              <a:rPr kumimoji="1" lang="en-US" altLang="ja-JP" sz="1200" dirty="0" smtClean="0"/>
              <a:t>25</a:t>
            </a:r>
            <a:r>
              <a:rPr kumimoji="1" lang="ja-JP" altLang="en-US" sz="1200" dirty="0" smtClean="0"/>
              <a:t>日　時間帯を跨がない利用で短時間派遣加算対象の利用　　</a:t>
            </a:r>
            <a:r>
              <a:rPr kumimoji="1" lang="ja-JP" altLang="en-US" sz="1200" b="1" u="sng" dirty="0" smtClean="0"/>
              <a:t>日中１．０　短時間派遣加算</a:t>
            </a:r>
            <a:endParaRPr kumimoji="1" lang="en-US" altLang="ja-JP" sz="1200" b="1" u="sng" dirty="0" smtClean="0"/>
          </a:p>
          <a:p>
            <a:r>
              <a:rPr lang="en-US" altLang="ja-JP" sz="1200" dirty="0"/>
              <a:t>29</a:t>
            </a:r>
            <a:r>
              <a:rPr lang="ja-JP" altLang="en-US" sz="1200" dirty="0" smtClean="0"/>
              <a:t>日 時間帯を跨がない利用でグループ支援を実施した利用　　</a:t>
            </a:r>
            <a:r>
              <a:rPr lang="ja-JP" altLang="en-US" sz="1200" b="1" u="sng" dirty="0" smtClean="0"/>
              <a:t>日中５．０　グループ支援</a:t>
            </a:r>
            <a:endParaRPr kumimoji="1" lang="en-US" altLang="ja-JP" sz="1200" b="1" u="sng" dirty="0" smtClean="0"/>
          </a:p>
          <a:p>
            <a:endParaRPr kumimoji="1" lang="ja-JP" altLang="en-US" sz="1200" dirty="0"/>
          </a:p>
        </p:txBody>
      </p:sp>
      <p:sp>
        <p:nvSpPr>
          <p:cNvPr id="2" name="円/楕円 1"/>
          <p:cNvSpPr/>
          <p:nvPr/>
        </p:nvSpPr>
        <p:spPr>
          <a:xfrm>
            <a:off x="4484507" y="8733180"/>
            <a:ext cx="1819969" cy="360040"/>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8" name="角丸四角形吹き出し 17"/>
          <p:cNvSpPr/>
          <p:nvPr/>
        </p:nvSpPr>
        <p:spPr>
          <a:xfrm>
            <a:off x="4005064" y="7992380"/>
            <a:ext cx="2520279" cy="432048"/>
          </a:xfrm>
          <a:prstGeom prst="wedgeRoundRectCallout">
            <a:avLst>
              <a:gd name="adj1" fmla="val 1154"/>
              <a:gd name="adj2" fmla="val 93529"/>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dirty="0"/>
              <a:t>実績</a:t>
            </a:r>
            <a:r>
              <a:rPr lang="ja-JP" altLang="en-US" sz="1200" dirty="0" smtClean="0"/>
              <a:t>記録票の枚数の記載があるか。</a:t>
            </a:r>
            <a:endParaRPr kumimoji="1" lang="en-US" altLang="ja-JP" sz="1200" dirty="0" smtClean="0"/>
          </a:p>
        </p:txBody>
      </p:sp>
      <p:sp>
        <p:nvSpPr>
          <p:cNvPr id="19" name="角丸四角形 18"/>
          <p:cNvSpPr/>
          <p:nvPr/>
        </p:nvSpPr>
        <p:spPr>
          <a:xfrm>
            <a:off x="2729992" y="1656461"/>
            <a:ext cx="688032" cy="2232248"/>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0" name="線吹き出し 1 (枠付き) 19"/>
          <p:cNvSpPr/>
          <p:nvPr/>
        </p:nvSpPr>
        <p:spPr>
          <a:xfrm>
            <a:off x="4523587" y="330603"/>
            <a:ext cx="2255080" cy="202985"/>
          </a:xfrm>
          <a:prstGeom prst="borderCallout1">
            <a:avLst>
              <a:gd name="adj1" fmla="val 106699"/>
              <a:gd name="adj2" fmla="val 98"/>
              <a:gd name="adj3" fmla="val 621373"/>
              <a:gd name="adj4" fmla="val -54165"/>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t>利用者・従業者の</a:t>
            </a:r>
            <a:r>
              <a:rPr lang="ja-JP" altLang="en-US" sz="1200" dirty="0"/>
              <a:t>確認</a:t>
            </a:r>
            <a:r>
              <a:rPr kumimoji="1" lang="ja-JP" altLang="en-US" sz="1200" dirty="0" smtClean="0"/>
              <a:t>があるか</a:t>
            </a:r>
            <a:endParaRPr kumimoji="1" lang="ja-JP" altLang="en-US" sz="1200" dirty="0"/>
          </a:p>
        </p:txBody>
      </p:sp>
      <p:sp>
        <p:nvSpPr>
          <p:cNvPr id="3" name="正方形/長方形 2"/>
          <p:cNvSpPr/>
          <p:nvPr/>
        </p:nvSpPr>
        <p:spPr>
          <a:xfrm>
            <a:off x="650619" y="406572"/>
            <a:ext cx="762157" cy="12063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524494" y="362092"/>
            <a:ext cx="965329" cy="261610"/>
          </a:xfrm>
          <a:prstGeom prst="rect">
            <a:avLst/>
          </a:prstGeom>
          <a:noFill/>
        </p:spPr>
        <p:txBody>
          <a:bodyPr wrap="none" rtlCol="0">
            <a:spAutoFit/>
          </a:bodyPr>
          <a:lstStyle/>
          <a:p>
            <a:r>
              <a:rPr kumimoji="1" lang="ja-JP" altLang="en-US" sz="1100" dirty="0" smtClean="0"/>
              <a:t>令和</a:t>
            </a:r>
            <a:r>
              <a:rPr kumimoji="1" lang="en-US" altLang="ja-JP" sz="1100" dirty="0" smtClean="0"/>
              <a:t>3</a:t>
            </a:r>
            <a:r>
              <a:rPr kumimoji="1" lang="ja-JP" altLang="en-US" sz="1100" dirty="0" smtClean="0"/>
              <a:t>年</a:t>
            </a:r>
            <a:r>
              <a:rPr kumimoji="1" lang="en-US" altLang="ja-JP" sz="1100" dirty="0" smtClean="0"/>
              <a:t>10</a:t>
            </a:r>
            <a:r>
              <a:rPr kumimoji="1" lang="ja-JP" altLang="en-US" sz="1100" dirty="0" smtClean="0"/>
              <a:t>月</a:t>
            </a:r>
            <a:endParaRPr kumimoji="1" lang="ja-JP" altLang="en-US" sz="1100" dirty="0"/>
          </a:p>
        </p:txBody>
      </p:sp>
    </p:spTree>
    <p:extLst>
      <p:ext uri="{BB962C8B-B14F-4D97-AF65-F5344CB8AC3E}">
        <p14:creationId xmlns:p14="http://schemas.microsoft.com/office/powerpoint/2010/main" val="4070320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1594</TotalTime>
  <Words>3886</Words>
  <Application>Microsoft Office PowerPoint</Application>
  <PresentationFormat>画面に合わせる (4:3)</PresentationFormat>
  <Paragraphs>2745</Paragraphs>
  <Slides>5</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5</vt:i4>
      </vt:variant>
    </vt:vector>
  </HeadingPairs>
  <TitlesOfParts>
    <vt:vector size="13" baseType="lpstr">
      <vt:lpstr>HGP創英角ﾎﾟｯﾌﾟ体</vt:lpstr>
      <vt:lpstr>ＭＳ Ｐゴシック</vt:lpstr>
      <vt:lpstr>ＭＳ Ｐ明朝</vt:lpstr>
      <vt:lpstr>ＭＳ ゴシック</vt:lpstr>
      <vt:lpstr>ＭＳ 明朝</vt:lpstr>
      <vt:lpstr>Arial</vt:lpstr>
      <vt:lpstr>Calibri</vt:lpstr>
      <vt:lpstr>Office ​​テーマ</vt:lpstr>
      <vt:lpstr>移動支援請求書類の 作成にあたって</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請求書の作成にあたって</dc:title>
  <dc:creator>北原　千尋</dc:creator>
  <cp:lastModifiedBy>菊田　修平</cp:lastModifiedBy>
  <cp:revision>100</cp:revision>
  <cp:lastPrinted>2022-04-18T03:54:33Z</cp:lastPrinted>
  <dcterms:created xsi:type="dcterms:W3CDTF">2018-01-19T00:37:42Z</dcterms:created>
  <dcterms:modified xsi:type="dcterms:W3CDTF">2022-04-20T01:51:48Z</dcterms:modified>
</cp:coreProperties>
</file>