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handoutMasterIdLst>
    <p:handoutMasterId r:id="rId31"/>
  </p:handoutMasterIdLst>
  <p:sldIdLst>
    <p:sldId id="256" r:id="rId2"/>
    <p:sldId id="257" r:id="rId3"/>
    <p:sldId id="276" r:id="rId4"/>
    <p:sldId id="258" r:id="rId5"/>
    <p:sldId id="259" r:id="rId6"/>
    <p:sldId id="260" r:id="rId7"/>
    <p:sldId id="275" r:id="rId8"/>
    <p:sldId id="262" r:id="rId9"/>
    <p:sldId id="263" r:id="rId10"/>
    <p:sldId id="264" r:id="rId11"/>
    <p:sldId id="265" r:id="rId12"/>
    <p:sldId id="279" r:id="rId13"/>
    <p:sldId id="266" r:id="rId14"/>
    <p:sldId id="267" r:id="rId15"/>
    <p:sldId id="268" r:id="rId16"/>
    <p:sldId id="269" r:id="rId17"/>
    <p:sldId id="270" r:id="rId18"/>
    <p:sldId id="271" r:id="rId19"/>
    <p:sldId id="272" r:id="rId20"/>
    <p:sldId id="273" r:id="rId21"/>
    <p:sldId id="274" r:id="rId22"/>
    <p:sldId id="277" r:id="rId23"/>
    <p:sldId id="281" r:id="rId24"/>
    <p:sldId id="282" r:id="rId25"/>
    <p:sldId id="283" r:id="rId26"/>
    <p:sldId id="284" r:id="rId27"/>
    <p:sldId id="280" r:id="rId28"/>
    <p:sldId id="278" r:id="rId2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calAdmin" initials="L" lastIdx="1" clrIdx="0">
    <p:extLst>
      <p:ext uri="{19B8F6BF-5375-455C-9EA6-DF929625EA0E}">
        <p15:presenceInfo xmlns:p15="http://schemas.microsoft.com/office/powerpoint/2012/main" userId="Local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69" autoAdjust="0"/>
    <p:restoredTop sz="94660"/>
  </p:normalViewPr>
  <p:slideViewPr>
    <p:cSldViewPr>
      <p:cViewPr varScale="1">
        <p:scale>
          <a:sx n="69" d="100"/>
          <a:sy n="69" d="100"/>
        </p:scale>
        <p:origin x="133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7" cy="496967"/>
          </a:xfrm>
          <a:prstGeom prst="rect">
            <a:avLst/>
          </a:prstGeom>
        </p:spPr>
        <p:txBody>
          <a:bodyPr vert="horz" lIns="91440" tIns="45720" rIns="91440" bIns="45720" rtlCol="0"/>
          <a:lstStyle>
            <a:lvl1pPr algn="r">
              <a:defRPr sz="1200"/>
            </a:lvl1pPr>
          </a:lstStyle>
          <a:p>
            <a:fld id="{FBDE56F0-E40A-4677-BC3A-B69C00F7D9EB}" type="datetimeFigureOut">
              <a:rPr kumimoji="1" lang="ja-JP" altLang="en-US" smtClean="0"/>
              <a:t>2024/10/25</a:t>
            </a:fld>
            <a:endParaRPr kumimoji="1" lang="ja-JP" altLang="en-US"/>
          </a:p>
        </p:txBody>
      </p:sp>
      <p:sp>
        <p:nvSpPr>
          <p:cNvPr id="4" name="フッター プレースホルダー 3"/>
          <p:cNvSpPr>
            <a:spLocks noGrp="1"/>
          </p:cNvSpPr>
          <p:nvPr>
            <p:ph type="ftr" sz="quarter" idx="2"/>
          </p:nvPr>
        </p:nvSpPr>
        <p:spPr>
          <a:xfrm>
            <a:off x="1"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6967"/>
          </a:xfrm>
          <a:prstGeom prst="rect">
            <a:avLst/>
          </a:prstGeom>
        </p:spPr>
        <p:txBody>
          <a:bodyPr vert="horz" lIns="91440" tIns="45720" rIns="91440" bIns="45720" rtlCol="0" anchor="b"/>
          <a:lstStyle>
            <a:lvl1pPr algn="r">
              <a:defRPr sz="1200"/>
            </a:lvl1pPr>
          </a:lstStyle>
          <a:p>
            <a:fld id="{F9E56ED2-F858-4E02-B615-1046CDCB4BF1}" type="slidenum">
              <a:rPr kumimoji="1" lang="ja-JP" altLang="en-US" smtClean="0"/>
              <a:t>‹#›</a:t>
            </a:fld>
            <a:endParaRPr kumimoji="1" lang="ja-JP" altLang="en-US"/>
          </a:p>
        </p:txBody>
      </p:sp>
    </p:spTree>
    <p:extLst>
      <p:ext uri="{BB962C8B-B14F-4D97-AF65-F5344CB8AC3E}">
        <p14:creationId xmlns:p14="http://schemas.microsoft.com/office/powerpoint/2010/main" val="830438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40" tIns="45720" rIns="91440" bIns="45720" rtlCol="0"/>
          <a:lstStyle>
            <a:lvl1pPr algn="r">
              <a:defRPr sz="1200"/>
            </a:lvl1pPr>
          </a:lstStyle>
          <a:p>
            <a:fld id="{6F7DE290-5517-43A2-9B55-BB0588BE5BD2}" type="datetimeFigureOut">
              <a:rPr kumimoji="1" lang="ja-JP" altLang="en-US" smtClean="0"/>
              <a:t>2024/10/25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5"/>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5" cy="496887"/>
          </a:xfrm>
          <a:prstGeom prst="rect">
            <a:avLst/>
          </a:prstGeom>
        </p:spPr>
        <p:txBody>
          <a:bodyPr vert="horz" lIns="91440" tIns="45720" rIns="91440" bIns="45720" rtlCol="0" anchor="b"/>
          <a:lstStyle>
            <a:lvl1pPr algn="r">
              <a:defRPr sz="1200"/>
            </a:lvl1pPr>
          </a:lstStyle>
          <a:p>
            <a:fld id="{09F8BCDC-137B-46D1-B069-2B00B6A57041}" type="slidenum">
              <a:rPr kumimoji="1" lang="ja-JP" altLang="en-US" smtClean="0"/>
              <a:t>‹#›</a:t>
            </a:fld>
            <a:endParaRPr kumimoji="1" lang="ja-JP" altLang="en-US"/>
          </a:p>
        </p:txBody>
      </p:sp>
    </p:spTree>
    <p:extLst>
      <p:ext uri="{BB962C8B-B14F-4D97-AF65-F5344CB8AC3E}">
        <p14:creationId xmlns:p14="http://schemas.microsoft.com/office/powerpoint/2010/main" val="2257007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a:t>
            </a:fld>
            <a:endParaRPr kumimoji="1" lang="ja-JP" altLang="en-US"/>
          </a:p>
        </p:txBody>
      </p:sp>
    </p:spTree>
    <p:extLst>
      <p:ext uri="{BB962C8B-B14F-4D97-AF65-F5344CB8AC3E}">
        <p14:creationId xmlns:p14="http://schemas.microsoft.com/office/powerpoint/2010/main" val="294388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10</a:t>
            </a:fld>
            <a:endParaRPr kumimoji="1" lang="ja-JP" altLang="en-US"/>
          </a:p>
        </p:txBody>
      </p:sp>
    </p:spTree>
    <p:extLst>
      <p:ext uri="{BB962C8B-B14F-4D97-AF65-F5344CB8AC3E}">
        <p14:creationId xmlns:p14="http://schemas.microsoft.com/office/powerpoint/2010/main" val="1944337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11</a:t>
            </a:fld>
            <a:endParaRPr kumimoji="1" lang="ja-JP" altLang="en-US"/>
          </a:p>
        </p:txBody>
      </p:sp>
    </p:spTree>
    <p:extLst>
      <p:ext uri="{BB962C8B-B14F-4D97-AF65-F5344CB8AC3E}">
        <p14:creationId xmlns:p14="http://schemas.microsoft.com/office/powerpoint/2010/main" val="2140169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12</a:t>
            </a:fld>
            <a:endParaRPr kumimoji="1" lang="ja-JP" altLang="en-US"/>
          </a:p>
        </p:txBody>
      </p:sp>
    </p:spTree>
    <p:extLst>
      <p:ext uri="{BB962C8B-B14F-4D97-AF65-F5344CB8AC3E}">
        <p14:creationId xmlns:p14="http://schemas.microsoft.com/office/powerpoint/2010/main" val="15873813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13</a:t>
            </a:fld>
            <a:endParaRPr kumimoji="1" lang="ja-JP" altLang="en-US"/>
          </a:p>
        </p:txBody>
      </p:sp>
    </p:spTree>
    <p:extLst>
      <p:ext uri="{BB962C8B-B14F-4D97-AF65-F5344CB8AC3E}">
        <p14:creationId xmlns:p14="http://schemas.microsoft.com/office/powerpoint/2010/main" val="3280791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14</a:t>
            </a:fld>
            <a:endParaRPr kumimoji="1" lang="ja-JP" altLang="en-US"/>
          </a:p>
        </p:txBody>
      </p:sp>
    </p:spTree>
    <p:extLst>
      <p:ext uri="{BB962C8B-B14F-4D97-AF65-F5344CB8AC3E}">
        <p14:creationId xmlns:p14="http://schemas.microsoft.com/office/powerpoint/2010/main" val="2638623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15</a:t>
            </a:fld>
            <a:endParaRPr kumimoji="1" lang="ja-JP" altLang="en-US"/>
          </a:p>
        </p:txBody>
      </p:sp>
    </p:spTree>
    <p:extLst>
      <p:ext uri="{BB962C8B-B14F-4D97-AF65-F5344CB8AC3E}">
        <p14:creationId xmlns:p14="http://schemas.microsoft.com/office/powerpoint/2010/main" val="2155619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16</a:t>
            </a:fld>
            <a:endParaRPr kumimoji="1" lang="ja-JP" altLang="en-US"/>
          </a:p>
        </p:txBody>
      </p:sp>
    </p:spTree>
    <p:extLst>
      <p:ext uri="{BB962C8B-B14F-4D97-AF65-F5344CB8AC3E}">
        <p14:creationId xmlns:p14="http://schemas.microsoft.com/office/powerpoint/2010/main" val="2837939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17</a:t>
            </a:fld>
            <a:endParaRPr kumimoji="1" lang="ja-JP" altLang="en-US"/>
          </a:p>
        </p:txBody>
      </p:sp>
    </p:spTree>
    <p:extLst>
      <p:ext uri="{BB962C8B-B14F-4D97-AF65-F5344CB8AC3E}">
        <p14:creationId xmlns:p14="http://schemas.microsoft.com/office/powerpoint/2010/main" val="1445795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18</a:t>
            </a:fld>
            <a:endParaRPr kumimoji="1" lang="ja-JP" altLang="en-US"/>
          </a:p>
        </p:txBody>
      </p:sp>
    </p:spTree>
    <p:extLst>
      <p:ext uri="{BB962C8B-B14F-4D97-AF65-F5344CB8AC3E}">
        <p14:creationId xmlns:p14="http://schemas.microsoft.com/office/powerpoint/2010/main" val="345834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19</a:t>
            </a:fld>
            <a:endParaRPr kumimoji="1" lang="ja-JP" altLang="en-US"/>
          </a:p>
        </p:txBody>
      </p:sp>
    </p:spTree>
    <p:extLst>
      <p:ext uri="{BB962C8B-B14F-4D97-AF65-F5344CB8AC3E}">
        <p14:creationId xmlns:p14="http://schemas.microsoft.com/office/powerpoint/2010/main" val="1564803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a:t>
            </a:fld>
            <a:endParaRPr kumimoji="1" lang="ja-JP" altLang="en-US"/>
          </a:p>
        </p:txBody>
      </p:sp>
    </p:spTree>
    <p:extLst>
      <p:ext uri="{BB962C8B-B14F-4D97-AF65-F5344CB8AC3E}">
        <p14:creationId xmlns:p14="http://schemas.microsoft.com/office/powerpoint/2010/main" val="1025416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20</a:t>
            </a:fld>
            <a:endParaRPr kumimoji="1" lang="ja-JP" altLang="en-US"/>
          </a:p>
        </p:txBody>
      </p:sp>
    </p:spTree>
    <p:extLst>
      <p:ext uri="{BB962C8B-B14F-4D97-AF65-F5344CB8AC3E}">
        <p14:creationId xmlns:p14="http://schemas.microsoft.com/office/powerpoint/2010/main" val="23912073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21</a:t>
            </a:fld>
            <a:endParaRPr kumimoji="1" lang="ja-JP" altLang="en-US"/>
          </a:p>
        </p:txBody>
      </p:sp>
    </p:spTree>
    <p:extLst>
      <p:ext uri="{BB962C8B-B14F-4D97-AF65-F5344CB8AC3E}">
        <p14:creationId xmlns:p14="http://schemas.microsoft.com/office/powerpoint/2010/main" val="855626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22</a:t>
            </a:fld>
            <a:endParaRPr kumimoji="1" lang="ja-JP" altLang="en-US"/>
          </a:p>
        </p:txBody>
      </p:sp>
    </p:spTree>
    <p:extLst>
      <p:ext uri="{BB962C8B-B14F-4D97-AF65-F5344CB8AC3E}">
        <p14:creationId xmlns:p14="http://schemas.microsoft.com/office/powerpoint/2010/main" val="412350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23</a:t>
            </a:fld>
            <a:endParaRPr kumimoji="1" lang="ja-JP" altLang="en-US"/>
          </a:p>
        </p:txBody>
      </p:sp>
    </p:spTree>
    <p:extLst>
      <p:ext uri="{BB962C8B-B14F-4D97-AF65-F5344CB8AC3E}">
        <p14:creationId xmlns:p14="http://schemas.microsoft.com/office/powerpoint/2010/main" val="1786030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24</a:t>
            </a:fld>
            <a:endParaRPr kumimoji="1" lang="ja-JP" altLang="en-US"/>
          </a:p>
        </p:txBody>
      </p:sp>
    </p:spTree>
    <p:extLst>
      <p:ext uri="{BB962C8B-B14F-4D97-AF65-F5344CB8AC3E}">
        <p14:creationId xmlns:p14="http://schemas.microsoft.com/office/powerpoint/2010/main" val="43427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27</a:t>
            </a:fld>
            <a:endParaRPr kumimoji="1" lang="ja-JP" altLang="en-US"/>
          </a:p>
        </p:txBody>
      </p:sp>
    </p:spTree>
    <p:extLst>
      <p:ext uri="{BB962C8B-B14F-4D97-AF65-F5344CB8AC3E}">
        <p14:creationId xmlns:p14="http://schemas.microsoft.com/office/powerpoint/2010/main" val="2518449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28</a:t>
            </a:fld>
            <a:endParaRPr kumimoji="1" lang="ja-JP" altLang="en-US"/>
          </a:p>
        </p:txBody>
      </p:sp>
    </p:spTree>
    <p:extLst>
      <p:ext uri="{BB962C8B-B14F-4D97-AF65-F5344CB8AC3E}">
        <p14:creationId xmlns:p14="http://schemas.microsoft.com/office/powerpoint/2010/main" val="1043211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3</a:t>
            </a:fld>
            <a:endParaRPr kumimoji="1" lang="ja-JP" altLang="en-US"/>
          </a:p>
        </p:txBody>
      </p:sp>
    </p:spTree>
    <p:extLst>
      <p:ext uri="{BB962C8B-B14F-4D97-AF65-F5344CB8AC3E}">
        <p14:creationId xmlns:p14="http://schemas.microsoft.com/office/powerpoint/2010/main" val="24084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4</a:t>
            </a:fld>
            <a:endParaRPr kumimoji="1" lang="ja-JP" altLang="en-US"/>
          </a:p>
        </p:txBody>
      </p:sp>
    </p:spTree>
    <p:extLst>
      <p:ext uri="{BB962C8B-B14F-4D97-AF65-F5344CB8AC3E}">
        <p14:creationId xmlns:p14="http://schemas.microsoft.com/office/powerpoint/2010/main" val="2148442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5</a:t>
            </a:fld>
            <a:endParaRPr kumimoji="1" lang="ja-JP" altLang="en-US"/>
          </a:p>
        </p:txBody>
      </p:sp>
    </p:spTree>
    <p:extLst>
      <p:ext uri="{BB962C8B-B14F-4D97-AF65-F5344CB8AC3E}">
        <p14:creationId xmlns:p14="http://schemas.microsoft.com/office/powerpoint/2010/main" val="3762287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6</a:t>
            </a:fld>
            <a:endParaRPr kumimoji="1" lang="ja-JP" altLang="en-US"/>
          </a:p>
        </p:txBody>
      </p:sp>
    </p:spTree>
    <p:extLst>
      <p:ext uri="{BB962C8B-B14F-4D97-AF65-F5344CB8AC3E}">
        <p14:creationId xmlns:p14="http://schemas.microsoft.com/office/powerpoint/2010/main" val="3107741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7</a:t>
            </a:fld>
            <a:endParaRPr kumimoji="1" lang="ja-JP" altLang="en-US"/>
          </a:p>
        </p:txBody>
      </p:sp>
    </p:spTree>
    <p:extLst>
      <p:ext uri="{BB962C8B-B14F-4D97-AF65-F5344CB8AC3E}">
        <p14:creationId xmlns:p14="http://schemas.microsoft.com/office/powerpoint/2010/main" val="4206180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8</a:t>
            </a:fld>
            <a:endParaRPr kumimoji="1" lang="ja-JP" altLang="en-US"/>
          </a:p>
        </p:txBody>
      </p:sp>
    </p:spTree>
    <p:extLst>
      <p:ext uri="{BB962C8B-B14F-4D97-AF65-F5344CB8AC3E}">
        <p14:creationId xmlns:p14="http://schemas.microsoft.com/office/powerpoint/2010/main" val="302458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F8BCDC-137B-46D1-B069-2B00B6A57041}" type="slidenum">
              <a:rPr kumimoji="1" lang="ja-JP" altLang="en-US" smtClean="0"/>
              <a:t>9</a:t>
            </a:fld>
            <a:endParaRPr kumimoji="1" lang="ja-JP" altLang="en-US"/>
          </a:p>
        </p:txBody>
      </p:sp>
    </p:spTree>
    <p:extLst>
      <p:ext uri="{BB962C8B-B14F-4D97-AF65-F5344CB8AC3E}">
        <p14:creationId xmlns:p14="http://schemas.microsoft.com/office/powerpoint/2010/main" val="3979461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36D7651-9BCC-4048-9C79-E69CD106B51E}" type="datetime1">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13EE463-88DE-4CD6-802C-1AE4D6AF2880}" type="datetime1">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A4FB9DA-5286-4566-8373-A040DA1782A1}" type="datetime1">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524CEC15-E692-4E3B-B590-BCA0DC8FBC8A}" type="datetime1">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46D59-5BAD-45D7-B72D-A0094541284D}" type="datetime1">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E7694E2-289E-4FA8-BF34-4FD065AF81E6}" type="datetime1">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EFD3A65-B1EF-4DA7-8BA1-F4BBA8FF606C}" type="datetime1">
              <a:rPr kumimoji="1" lang="ja-JP" altLang="en-US" smtClean="0"/>
              <a:t>2024/10/25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1C9DB2F1-53A1-47BC-84D1-9A70E13D5117}" type="datetime1">
              <a:rPr kumimoji="1" lang="ja-JP" altLang="en-US" smtClean="0"/>
              <a:t>2024/10/25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4CB4D-20F9-46C4-9F3F-A5ACF303E9B4}" type="datetime1">
              <a:rPr kumimoji="1" lang="ja-JP" altLang="en-US" smtClean="0"/>
              <a:t>2024/10/25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113930E-BA54-4F7A-BD75-007F5E478A74}" type="datetime1">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0F9212-B905-4261-86E7-BD42564D6786}" type="slidenum">
              <a:rPr kumimoji="1" lang="ja-JP" altLang="en-US" smtClean="0"/>
              <a:t>‹#›</a:t>
            </a:fld>
            <a:endParaRPr kumimoji="1" lang="ja-JP" altLang="en-US"/>
          </a:p>
        </p:txBody>
      </p:sp>
      <p:sp>
        <p:nvSpPr>
          <p:cNvPr id="9" name="Content Placeholder 8"/>
          <p:cNvSpPr>
            <a:spLocks noGrp="1"/>
          </p:cNvSpPr>
          <p:nvPr>
            <p:ph sz="quarter" idx="13"/>
          </p:nvPr>
        </p:nvSpPr>
        <p:spPr>
          <a:xfrm>
            <a:off x="304800" y="381000"/>
            <a:ext cx="7772400" cy="494284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fld id="{EA65BFB3-3928-4619-839E-7A243EC28E88}" type="datetime1">
              <a:rPr kumimoji="1" lang="ja-JP" altLang="en-US" smtClean="0"/>
              <a:t>2024/10/25</a:t>
            </a:fld>
            <a:endParaRPr kumimoji="1" lang="ja-JP" altLang="en-US"/>
          </a:p>
        </p:txBody>
      </p:sp>
      <p:sp>
        <p:nvSpPr>
          <p:cNvPr id="9" name="Slide Number Placeholder 8"/>
          <p:cNvSpPr>
            <a:spLocks noGrp="1"/>
          </p:cNvSpPr>
          <p:nvPr>
            <p:ph type="sldNum" sz="quarter" idx="11"/>
          </p:nvPr>
        </p:nvSpPr>
        <p:spPr/>
        <p:txBody>
          <a:bodyPr/>
          <a:lstStyle/>
          <a:p>
            <a:fld id="{600F9212-B905-4261-86E7-BD42564D6786}" type="slidenum">
              <a:rPr kumimoji="1" lang="ja-JP" altLang="en-US" smtClean="0"/>
              <a:t>‹#›</a:t>
            </a:fld>
            <a:endParaRPr kumimoji="1" lang="ja-JP" altLang="en-US"/>
          </a:p>
        </p:txBody>
      </p:sp>
      <p:sp>
        <p:nvSpPr>
          <p:cNvPr id="10" name="Footer Placeholder 9"/>
          <p:cNvSpPr>
            <a:spLocks noGrp="1"/>
          </p:cNvSpPr>
          <p:nvPr>
            <p:ph type="ftr" sz="quarter" idx="12"/>
          </p:nvPr>
        </p:nvSpPr>
        <p:spPr/>
        <p:txBody>
          <a:body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00F9212-B905-4261-86E7-BD42564D6786}" type="slidenum">
              <a:rPr kumimoji="1" lang="ja-JP" altLang="en-US" smtClean="0"/>
              <a:t>‹#›</a:t>
            </a:fld>
            <a:endParaRPr kumimoji="1" lang="ja-JP" alt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kumimoji="1" lang="ja-JP" alt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CAEAA80-FC0A-4786-9DD5-55A02A876CF3}" type="datetime1">
              <a:rPr kumimoji="1" lang="ja-JP" altLang="en-US" smtClean="0"/>
              <a:t>2024/10/25</a:t>
            </a:fld>
            <a:endParaRPr kumimoji="1" lang="ja-JP"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spcBef>
          <a:spcPct val="0"/>
        </a:spcBef>
        <a:buNone/>
        <a:defRPr kumimoji="1"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kumimoji="1"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kumimoji="1"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kumimoji="1"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kumimoji="1"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kumimoji="1"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kumimoji="1"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kumimoji="1"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kumimoji="1"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移動支援事業の</a:t>
            </a:r>
            <a:r>
              <a:rPr kumimoji="1" lang="en-US" altLang="ja-JP" dirty="0" smtClean="0"/>
              <a:t/>
            </a:r>
            <a:br>
              <a:rPr kumimoji="1" lang="en-US" altLang="ja-JP" dirty="0" smtClean="0"/>
            </a:br>
            <a:r>
              <a:rPr kumimoji="1" lang="ja-JP" altLang="en-US" dirty="0" smtClean="0"/>
              <a:t>請求について</a:t>
            </a:r>
            <a:endParaRPr kumimoji="1" lang="ja-JP" altLang="en-US" dirty="0"/>
          </a:p>
        </p:txBody>
      </p:sp>
      <p:sp>
        <p:nvSpPr>
          <p:cNvPr id="3" name="サブタイトル 2"/>
          <p:cNvSpPr>
            <a:spLocks noGrp="1"/>
          </p:cNvSpPr>
          <p:nvPr>
            <p:ph type="subTitle" idx="1"/>
          </p:nvPr>
        </p:nvSpPr>
        <p:spPr/>
        <p:txBody>
          <a:bodyPr>
            <a:normAutofit lnSpcReduction="10000"/>
          </a:bodyPr>
          <a:lstStyle/>
          <a:p>
            <a:endParaRPr kumimoji="1" lang="en-US" altLang="ja-JP" dirty="0" smtClean="0"/>
          </a:p>
          <a:p>
            <a:r>
              <a:rPr kumimoji="1" lang="ja-JP" altLang="en-US" dirty="0" smtClean="0"/>
              <a:t>品川区　福祉部　</a:t>
            </a:r>
            <a:endParaRPr kumimoji="1" lang="en-US" altLang="ja-JP" dirty="0" smtClean="0"/>
          </a:p>
          <a:p>
            <a:r>
              <a:rPr kumimoji="1" lang="ja-JP" altLang="en-US" dirty="0" smtClean="0"/>
              <a:t>障害者</a:t>
            </a:r>
            <a:r>
              <a:rPr lang="ja-JP" altLang="en-US" dirty="0"/>
              <a:t>支援</a:t>
            </a:r>
            <a:r>
              <a:rPr kumimoji="1" lang="ja-JP" altLang="en-US" dirty="0" smtClean="0"/>
              <a:t>課　障害給付事務係</a:t>
            </a: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1</a:t>
            </a:fld>
            <a:endParaRPr kumimoji="1" lang="ja-JP" altLang="en-US"/>
          </a:p>
        </p:txBody>
      </p:sp>
    </p:spTree>
    <p:extLst>
      <p:ext uri="{BB962C8B-B14F-4D97-AF65-F5344CB8AC3E}">
        <p14:creationId xmlns:p14="http://schemas.microsoft.com/office/powerpoint/2010/main" val="3638807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⒉算定方法について</a:t>
            </a:r>
            <a:endParaRPr kumimoji="1" lang="ja-JP" altLang="en-US" dirty="0"/>
          </a:p>
        </p:txBody>
      </p:sp>
      <p:sp>
        <p:nvSpPr>
          <p:cNvPr id="3" name="コンテンツ プレースホルダー 2"/>
          <p:cNvSpPr>
            <a:spLocks noGrp="1"/>
          </p:cNvSpPr>
          <p:nvPr>
            <p:ph idx="1"/>
          </p:nvPr>
        </p:nvSpPr>
        <p:spPr/>
        <p:txBody>
          <a:bodyPr>
            <a:normAutofit/>
          </a:bodyPr>
          <a:lstStyle/>
          <a:p>
            <a:pPr marL="114300" indent="0">
              <a:buNone/>
            </a:pPr>
            <a:r>
              <a:rPr lang="ja-JP" altLang="en-US" sz="2400" dirty="0" smtClean="0"/>
              <a:t>　 </a:t>
            </a:r>
            <a:r>
              <a:rPr lang="ja-JP" altLang="en-US" sz="1600" dirty="0" smtClean="0"/>
              <a:t>○</a:t>
            </a:r>
            <a:r>
              <a:rPr lang="ja-JP" altLang="en-US" sz="1600" dirty="0"/>
              <a:t>サービスコードについて・・・・・・・・・・（１１）</a:t>
            </a:r>
            <a:endParaRPr lang="en-US" altLang="ja-JP" sz="1600" dirty="0"/>
          </a:p>
          <a:p>
            <a:pPr marL="114300" indent="0">
              <a:buNone/>
            </a:pPr>
            <a:r>
              <a:rPr lang="ja-JP" altLang="en-US" sz="1600" dirty="0"/>
              <a:t>　　○移動支援の時間帯区分・・・・・・・・・・・（１３）</a:t>
            </a:r>
            <a:endParaRPr lang="en-US" altLang="ja-JP" sz="1600" dirty="0"/>
          </a:p>
          <a:p>
            <a:pPr marL="114300" indent="0">
              <a:buNone/>
            </a:pPr>
            <a:r>
              <a:rPr lang="ja-JP" altLang="en-US" sz="1600" dirty="0"/>
              <a:t>　　○基本時間について・・・・・・・・・・・・・（１４）</a:t>
            </a:r>
            <a:endParaRPr lang="en-US" altLang="ja-JP" sz="1600" dirty="0"/>
          </a:p>
          <a:p>
            <a:pPr marL="114300" indent="0">
              <a:buNone/>
            </a:pPr>
            <a:r>
              <a:rPr lang="ja-JP" altLang="en-US" sz="1600" dirty="0"/>
              <a:t>　　○サービスコードの種類・・・・・・・・・・・（１５）</a:t>
            </a:r>
            <a:endParaRPr lang="en-US" altLang="ja-JP" sz="1600" dirty="0"/>
          </a:p>
          <a:p>
            <a:pPr marL="114300" indent="0">
              <a:buNone/>
            </a:pPr>
            <a:r>
              <a:rPr lang="ja-JP" altLang="en-US" sz="1600" dirty="0"/>
              <a:t>　　○単一コード・合成コード・増分コード・・・・（１６）～（１８）</a:t>
            </a:r>
            <a:endParaRPr lang="en-US" altLang="ja-JP" sz="1600" dirty="0"/>
          </a:p>
          <a:p>
            <a:pPr marL="114300" indent="0">
              <a:buNone/>
            </a:pPr>
            <a:r>
              <a:rPr lang="ja-JP" altLang="en-US" sz="1600" dirty="0"/>
              <a:t>　　○判断チャート・・・・・・・・・・・・・・・（１９）</a:t>
            </a:r>
            <a:endParaRPr lang="en-US" altLang="ja-JP" sz="1600" dirty="0"/>
          </a:p>
          <a:p>
            <a:pPr marL="114300" indent="0">
              <a:buNone/>
            </a:pPr>
            <a:r>
              <a:rPr lang="ja-JP" altLang="en-US" sz="1600" dirty="0"/>
              <a:t>　　○グループ支援・・・・・・・・・・・・・・・（２１）</a:t>
            </a:r>
            <a:endParaRPr lang="en-US" altLang="ja-JP" sz="1600" dirty="0"/>
          </a:p>
          <a:p>
            <a:pPr marL="114300" indent="0">
              <a:buNone/>
            </a:pPr>
            <a:r>
              <a:rPr lang="ja-JP" altLang="en-US" sz="1600" dirty="0"/>
              <a:t>　　○短時間派遣加算・・・・・・・・・・・・・・（２２） ～（２３）</a:t>
            </a:r>
            <a:endParaRPr lang="en-US" altLang="ja-JP" sz="1600" dirty="0"/>
          </a:p>
          <a:p>
            <a:pPr marL="114300" indent="0">
              <a:buNone/>
            </a:pPr>
            <a:r>
              <a:rPr lang="ja-JP" altLang="en-US" sz="1600" dirty="0"/>
              <a:t>　　○請求額算出の留意点・・・・・・・・・・・・（２４）</a:t>
            </a:r>
            <a:endParaRPr lang="en-US" altLang="ja-JP" sz="1600" dirty="0"/>
          </a:p>
          <a:p>
            <a:pPr marL="114300" indent="0">
              <a:buNone/>
            </a:pPr>
            <a:r>
              <a:rPr lang="ja-JP" altLang="en-US" sz="1600" dirty="0"/>
              <a:t>　　○よくある誤り・・・・・・・・・・・・・・・（２５） ～（２６）</a:t>
            </a:r>
            <a:endParaRPr lang="en-US" altLang="ja-JP" sz="1600" dirty="0"/>
          </a:p>
          <a:p>
            <a:pPr marL="114300" indent="0">
              <a:buNone/>
            </a:pPr>
            <a:r>
              <a:rPr lang="ja-JP" altLang="en-US" sz="1600" dirty="0"/>
              <a:t>　　○備考・・・・・・・・・・・・・・・・・・・（２７）</a:t>
            </a:r>
            <a:endParaRPr lang="en-US" altLang="ja-JP" sz="1600" dirty="0"/>
          </a:p>
          <a:p>
            <a:pPr marL="114300" indent="0">
              <a:buNone/>
            </a:pPr>
            <a:r>
              <a:rPr lang="ja-JP" altLang="en-US" sz="1600" dirty="0"/>
              <a:t>　　○お問い合わせ・・・・・・・・・・・・・・・（２８）</a:t>
            </a:r>
            <a:endParaRPr lang="en-US" altLang="ja-JP" sz="1400"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10</a:t>
            </a:fld>
            <a:endParaRPr kumimoji="1" lang="ja-JP" altLang="en-US"/>
          </a:p>
        </p:txBody>
      </p:sp>
    </p:spTree>
    <p:extLst>
      <p:ext uri="{BB962C8B-B14F-4D97-AF65-F5344CB8AC3E}">
        <p14:creationId xmlns:p14="http://schemas.microsoft.com/office/powerpoint/2010/main" val="3785243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サービスコードについて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b="1" dirty="0" smtClean="0"/>
              <a:t>移動支援事業の請求に</a:t>
            </a:r>
            <a:r>
              <a:rPr lang="ja-JP" altLang="en-US" b="1" dirty="0"/>
              <a:t>使用</a:t>
            </a:r>
            <a:r>
              <a:rPr lang="ja-JP" altLang="en-US" b="1" dirty="0" smtClean="0"/>
              <a:t>するサービスコードは、</a:t>
            </a:r>
            <a:endParaRPr lang="en-US" altLang="ja-JP" b="1" dirty="0" smtClean="0"/>
          </a:p>
          <a:p>
            <a:pPr marL="114300" indent="0">
              <a:buNone/>
            </a:pPr>
            <a:r>
              <a:rPr kumimoji="1" lang="ja-JP" altLang="en-US" b="1" dirty="0"/>
              <a:t>　</a:t>
            </a:r>
            <a:endParaRPr kumimoji="1" lang="en-US" altLang="ja-JP" b="1" dirty="0" smtClean="0"/>
          </a:p>
          <a:p>
            <a:pPr marL="114300" indent="0">
              <a:buNone/>
            </a:pPr>
            <a:r>
              <a:rPr lang="ja-JP" altLang="en-US" b="1" dirty="0"/>
              <a:t>　身体</a:t>
            </a:r>
            <a:r>
              <a:rPr lang="ja-JP" altLang="en-US" b="1" dirty="0" smtClean="0"/>
              <a:t>介護有りの場合、</a:t>
            </a:r>
            <a:endParaRPr lang="en-US" altLang="ja-JP" b="1" dirty="0" smtClean="0"/>
          </a:p>
          <a:p>
            <a:pPr marL="114300" indent="0">
              <a:buNone/>
            </a:pPr>
            <a:r>
              <a:rPr kumimoji="1" lang="ja-JP" altLang="en-US" b="1" dirty="0"/>
              <a:t>　</a:t>
            </a:r>
            <a:r>
              <a:rPr kumimoji="1" lang="en-US" altLang="ja-JP" b="1" dirty="0" smtClean="0"/>
              <a:t>【</a:t>
            </a:r>
            <a:r>
              <a:rPr kumimoji="1" lang="ja-JP" altLang="en-US" b="1" dirty="0" smtClean="0"/>
              <a:t>居宅介護－通院等介助（身体介護を伴う場合）</a:t>
            </a:r>
            <a:r>
              <a:rPr kumimoji="1" lang="en-US" altLang="ja-JP" b="1" dirty="0" smtClean="0"/>
              <a:t>】</a:t>
            </a:r>
          </a:p>
          <a:p>
            <a:pPr marL="114300" indent="0">
              <a:buNone/>
            </a:pPr>
            <a:endParaRPr lang="en-US" altLang="ja-JP" b="1" dirty="0"/>
          </a:p>
          <a:p>
            <a:pPr marL="114300" indent="0">
              <a:buNone/>
            </a:pPr>
            <a:r>
              <a:rPr kumimoji="1" lang="ja-JP" altLang="en-US" b="1" dirty="0" smtClean="0"/>
              <a:t>　身体介護無しの場合、</a:t>
            </a:r>
            <a:endParaRPr kumimoji="1" lang="en-US" altLang="ja-JP" b="1" dirty="0" smtClean="0"/>
          </a:p>
          <a:p>
            <a:pPr marL="114300" indent="0">
              <a:buNone/>
            </a:pPr>
            <a:r>
              <a:rPr lang="ja-JP" altLang="en-US" b="1" dirty="0"/>
              <a:t>　</a:t>
            </a:r>
            <a:r>
              <a:rPr lang="en-US" altLang="ja-JP" b="1" dirty="0"/>
              <a:t>【</a:t>
            </a:r>
            <a:r>
              <a:rPr lang="ja-JP" altLang="en-US" b="1" dirty="0"/>
              <a:t>居宅介護－通院等介助（身体介護を</a:t>
            </a:r>
            <a:r>
              <a:rPr lang="ja-JP" altLang="en-US" b="1" dirty="0" smtClean="0"/>
              <a:t>伴わない場合</a:t>
            </a:r>
            <a:r>
              <a:rPr lang="ja-JP" altLang="en-US" b="1" dirty="0"/>
              <a:t>）</a:t>
            </a:r>
            <a:r>
              <a:rPr lang="en-US" altLang="ja-JP" b="1" dirty="0" smtClean="0"/>
              <a:t>】</a:t>
            </a:r>
          </a:p>
          <a:p>
            <a:pPr marL="114300" indent="0">
              <a:buNone/>
            </a:pPr>
            <a:endParaRPr lang="en-US" altLang="ja-JP" b="1" dirty="0"/>
          </a:p>
          <a:p>
            <a:pPr marL="114300" indent="0" algn="r">
              <a:buNone/>
            </a:pPr>
            <a:r>
              <a:rPr lang="ja-JP" altLang="en-US" b="1" dirty="0" smtClean="0"/>
              <a:t>　の基本部分を使用してください。</a:t>
            </a:r>
            <a:endParaRPr lang="en-US" altLang="ja-JP" b="1" dirty="0"/>
          </a:p>
          <a:p>
            <a:pPr marL="114300" indent="0">
              <a:buNone/>
            </a:pPr>
            <a:endParaRPr kumimoji="1" lang="en-US" altLang="ja-JP" b="1" dirty="0" smtClean="0"/>
          </a:p>
          <a:p>
            <a:pPr marL="114300" indent="0">
              <a:buNone/>
            </a:pPr>
            <a:endParaRPr kumimoji="1" lang="ja-JP" altLang="en-US" b="1"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11</a:t>
            </a:fld>
            <a:endParaRPr kumimoji="1" lang="ja-JP" altLang="en-US"/>
          </a:p>
        </p:txBody>
      </p:sp>
    </p:spTree>
    <p:extLst>
      <p:ext uri="{BB962C8B-B14F-4D97-AF65-F5344CB8AC3E}">
        <p14:creationId xmlns:p14="http://schemas.microsoft.com/office/powerpoint/2010/main" val="1889333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273821" y="4607023"/>
            <a:ext cx="7888908" cy="1676545"/>
          </a:xfrm>
          <a:prstGeom prst="rect">
            <a:avLst/>
          </a:prstGeom>
        </p:spPr>
      </p:pic>
      <p:sp>
        <p:nvSpPr>
          <p:cNvPr id="2" name="タイトル 1"/>
          <p:cNvSpPr>
            <a:spLocks noGrp="1"/>
          </p:cNvSpPr>
          <p:nvPr>
            <p:ph type="title"/>
          </p:nvPr>
        </p:nvSpPr>
        <p:spPr/>
        <p:txBody>
          <a:bodyPr/>
          <a:lstStyle/>
          <a:p>
            <a:r>
              <a:rPr kumimoji="1" lang="ja-JP" altLang="en-US" dirty="0" smtClean="0"/>
              <a:t>サービスコードについて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b="1" dirty="0" smtClean="0"/>
              <a:t>請求サービスコードは、厚生労働省や各自治体のホームページに掲載されております。</a:t>
            </a:r>
            <a:endParaRPr lang="en-US" altLang="ja-JP" b="1" dirty="0"/>
          </a:p>
          <a:p>
            <a:r>
              <a:rPr kumimoji="1" lang="ja-JP" altLang="en-US" b="1" dirty="0" smtClean="0"/>
              <a:t>ダウンロード・印刷していただくと便利です。</a:t>
            </a:r>
            <a:endParaRPr kumimoji="1" lang="en-US" altLang="ja-JP" b="1" dirty="0" smtClean="0"/>
          </a:p>
          <a:p>
            <a:endParaRPr lang="en-US" altLang="ja-JP" dirty="0"/>
          </a:p>
        </p:txBody>
      </p:sp>
      <p:sp>
        <p:nvSpPr>
          <p:cNvPr id="5" name="角丸四角形 4"/>
          <p:cNvSpPr/>
          <p:nvPr/>
        </p:nvSpPr>
        <p:spPr>
          <a:xfrm>
            <a:off x="225004" y="4434578"/>
            <a:ext cx="2546795" cy="2073253"/>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線吹き出し 2 (枠付き) 5"/>
          <p:cNvSpPr/>
          <p:nvPr/>
        </p:nvSpPr>
        <p:spPr>
          <a:xfrm>
            <a:off x="2339752" y="2852936"/>
            <a:ext cx="5184576" cy="648072"/>
          </a:xfrm>
          <a:prstGeom prst="borderCallout2">
            <a:avLst>
              <a:gd name="adj1" fmla="val 49615"/>
              <a:gd name="adj2" fmla="val -110"/>
              <a:gd name="adj3" fmla="val 52077"/>
              <a:gd name="adj4" fmla="val -12394"/>
              <a:gd name="adj5" fmla="val 242289"/>
              <a:gd name="adj6" fmla="val -1194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t>サービス</a:t>
            </a:r>
            <a:r>
              <a:rPr kumimoji="1" lang="ja-JP" altLang="en-US" dirty="0" smtClean="0"/>
              <a:t>コード・内容はこの欄を</a:t>
            </a:r>
            <a:r>
              <a:rPr lang="ja-JP" altLang="en-US" dirty="0"/>
              <a:t>参照</a:t>
            </a:r>
            <a:r>
              <a:rPr lang="ja-JP" altLang="en-US" dirty="0" smtClean="0"/>
              <a:t>します。</a:t>
            </a:r>
            <a:endParaRPr lang="en-US" altLang="ja-JP" dirty="0" smtClean="0"/>
          </a:p>
          <a:p>
            <a:pPr algn="ctr"/>
            <a:endParaRPr lang="en-US" altLang="ja-JP" sz="1100" dirty="0" smtClean="0"/>
          </a:p>
        </p:txBody>
      </p:sp>
      <p:sp>
        <p:nvSpPr>
          <p:cNvPr id="7" name="線吹き出し 2 (枠付き) 6"/>
          <p:cNvSpPr/>
          <p:nvPr/>
        </p:nvSpPr>
        <p:spPr>
          <a:xfrm>
            <a:off x="2339752" y="3659220"/>
            <a:ext cx="4752528" cy="432048"/>
          </a:xfrm>
          <a:prstGeom prst="borderCallout2">
            <a:avLst>
              <a:gd name="adj1" fmla="val 46676"/>
              <a:gd name="adj2" fmla="val 100063"/>
              <a:gd name="adj3" fmla="val 81950"/>
              <a:gd name="adj4" fmla="val 109441"/>
              <a:gd name="adj5" fmla="val 218795"/>
              <a:gd name="adj6" fmla="val 10617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単位数はこの欄を参照します</a:t>
            </a:r>
            <a:endParaRPr kumimoji="1" lang="ja-JP" altLang="en-US" dirty="0"/>
          </a:p>
        </p:txBody>
      </p:sp>
      <p:sp>
        <p:nvSpPr>
          <p:cNvPr id="8" name="角丸四角形 7"/>
          <p:cNvSpPr/>
          <p:nvPr/>
        </p:nvSpPr>
        <p:spPr>
          <a:xfrm>
            <a:off x="7092280" y="4607022"/>
            <a:ext cx="792088" cy="1900809"/>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12</a:t>
            </a:fld>
            <a:endParaRPr kumimoji="1" lang="ja-JP" altLang="en-US"/>
          </a:p>
        </p:txBody>
      </p:sp>
      <p:sp>
        <p:nvSpPr>
          <p:cNvPr id="9" name="右矢印 8"/>
          <p:cNvSpPr/>
          <p:nvPr/>
        </p:nvSpPr>
        <p:spPr>
          <a:xfrm>
            <a:off x="6876256" y="5199479"/>
            <a:ext cx="288032" cy="2848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0" y="5229294"/>
            <a:ext cx="288032" cy="272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9401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移動支援の時間帯区分</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0557516"/>
              </p:ext>
            </p:extLst>
          </p:nvPr>
        </p:nvGraphicFramePr>
        <p:xfrm>
          <a:off x="323528" y="1628800"/>
          <a:ext cx="7848864" cy="2029787"/>
        </p:xfrm>
        <a:graphic>
          <a:graphicData uri="http://schemas.openxmlformats.org/drawingml/2006/table">
            <a:tbl>
              <a:tblPr firstRow="1" bandRow="1">
                <a:tableStyleId>{5940675A-B579-460E-94D1-54222C63F5DA}</a:tableStyleId>
              </a:tblPr>
              <a:tblGrid>
                <a:gridCol w="654072">
                  <a:extLst>
                    <a:ext uri="{9D8B030D-6E8A-4147-A177-3AD203B41FA5}">
                      <a16:colId xmlns:a16="http://schemas.microsoft.com/office/drawing/2014/main" val="20000"/>
                    </a:ext>
                  </a:extLst>
                </a:gridCol>
                <a:gridCol w="654072">
                  <a:extLst>
                    <a:ext uri="{9D8B030D-6E8A-4147-A177-3AD203B41FA5}">
                      <a16:colId xmlns:a16="http://schemas.microsoft.com/office/drawing/2014/main" val="20001"/>
                    </a:ext>
                  </a:extLst>
                </a:gridCol>
                <a:gridCol w="654072">
                  <a:extLst>
                    <a:ext uri="{9D8B030D-6E8A-4147-A177-3AD203B41FA5}">
                      <a16:colId xmlns:a16="http://schemas.microsoft.com/office/drawing/2014/main" val="20002"/>
                    </a:ext>
                  </a:extLst>
                </a:gridCol>
                <a:gridCol w="654072">
                  <a:extLst>
                    <a:ext uri="{9D8B030D-6E8A-4147-A177-3AD203B41FA5}">
                      <a16:colId xmlns:a16="http://schemas.microsoft.com/office/drawing/2014/main" val="20003"/>
                    </a:ext>
                  </a:extLst>
                </a:gridCol>
                <a:gridCol w="654072">
                  <a:extLst>
                    <a:ext uri="{9D8B030D-6E8A-4147-A177-3AD203B41FA5}">
                      <a16:colId xmlns:a16="http://schemas.microsoft.com/office/drawing/2014/main" val="20004"/>
                    </a:ext>
                  </a:extLst>
                </a:gridCol>
                <a:gridCol w="654072">
                  <a:extLst>
                    <a:ext uri="{9D8B030D-6E8A-4147-A177-3AD203B41FA5}">
                      <a16:colId xmlns:a16="http://schemas.microsoft.com/office/drawing/2014/main" val="20005"/>
                    </a:ext>
                  </a:extLst>
                </a:gridCol>
                <a:gridCol w="654072">
                  <a:extLst>
                    <a:ext uri="{9D8B030D-6E8A-4147-A177-3AD203B41FA5}">
                      <a16:colId xmlns:a16="http://schemas.microsoft.com/office/drawing/2014/main" val="20006"/>
                    </a:ext>
                  </a:extLst>
                </a:gridCol>
                <a:gridCol w="654072">
                  <a:extLst>
                    <a:ext uri="{9D8B030D-6E8A-4147-A177-3AD203B41FA5}">
                      <a16:colId xmlns:a16="http://schemas.microsoft.com/office/drawing/2014/main" val="20007"/>
                    </a:ext>
                  </a:extLst>
                </a:gridCol>
                <a:gridCol w="654072">
                  <a:extLst>
                    <a:ext uri="{9D8B030D-6E8A-4147-A177-3AD203B41FA5}">
                      <a16:colId xmlns:a16="http://schemas.microsoft.com/office/drawing/2014/main" val="20008"/>
                    </a:ext>
                  </a:extLst>
                </a:gridCol>
                <a:gridCol w="654072">
                  <a:extLst>
                    <a:ext uri="{9D8B030D-6E8A-4147-A177-3AD203B41FA5}">
                      <a16:colId xmlns:a16="http://schemas.microsoft.com/office/drawing/2014/main" val="20009"/>
                    </a:ext>
                  </a:extLst>
                </a:gridCol>
                <a:gridCol w="654072">
                  <a:extLst>
                    <a:ext uri="{9D8B030D-6E8A-4147-A177-3AD203B41FA5}">
                      <a16:colId xmlns:a16="http://schemas.microsoft.com/office/drawing/2014/main" val="20010"/>
                    </a:ext>
                  </a:extLst>
                </a:gridCol>
                <a:gridCol w="654072">
                  <a:extLst>
                    <a:ext uri="{9D8B030D-6E8A-4147-A177-3AD203B41FA5}">
                      <a16:colId xmlns:a16="http://schemas.microsoft.com/office/drawing/2014/main" val="20011"/>
                    </a:ext>
                  </a:extLst>
                </a:gridCol>
              </a:tblGrid>
              <a:tr h="1633787">
                <a:tc>
                  <a:txBody>
                    <a:bodyPr/>
                    <a:lstStyle/>
                    <a:p>
                      <a:endParaRPr kumimoji="1" lang="ja-JP" altLang="en-US" dirty="0"/>
                    </a:p>
                  </a:txBody>
                  <a:tcPr>
                    <a:pattFill prst="wdUpDiag">
                      <a:fgClr>
                        <a:schemeClr val="accent2">
                          <a:lumMod val="75000"/>
                        </a:schemeClr>
                      </a:fgClr>
                      <a:bgClr>
                        <a:schemeClr val="bg1"/>
                      </a:bgClr>
                    </a:pattFill>
                  </a:tcPr>
                </a:tc>
                <a:tc>
                  <a:txBody>
                    <a:bodyPr/>
                    <a:lstStyle/>
                    <a:p>
                      <a:endParaRPr kumimoji="1" lang="ja-JP" altLang="en-US" dirty="0"/>
                    </a:p>
                  </a:txBody>
                  <a:tcPr>
                    <a:pattFill prst="wdUpDiag">
                      <a:fgClr>
                        <a:schemeClr val="accent2">
                          <a:lumMod val="75000"/>
                        </a:schemeClr>
                      </a:fgClr>
                      <a:bgClr>
                        <a:schemeClr val="bg1"/>
                      </a:bgClr>
                    </a:pattFill>
                  </a:tcPr>
                </a:tc>
                <a:tc>
                  <a:txBody>
                    <a:bodyPr/>
                    <a:lstStyle/>
                    <a:p>
                      <a:endParaRPr kumimoji="1" lang="ja-JP" altLang="en-US" dirty="0"/>
                    </a:p>
                  </a:txBody>
                  <a:tcPr>
                    <a:pattFill prst="wdUpDiag">
                      <a:fgClr>
                        <a:schemeClr val="accent2">
                          <a:lumMod val="75000"/>
                        </a:schemeClr>
                      </a:fgClr>
                      <a:bgClr>
                        <a:schemeClr val="bg1"/>
                      </a:bgClr>
                    </a:pattFill>
                  </a:tcPr>
                </a:tc>
                <a:tc>
                  <a:txBody>
                    <a:bodyPr/>
                    <a:lstStyle/>
                    <a:p>
                      <a:endParaRPr kumimoji="1" lang="ja-JP" altLang="en-US" dirty="0"/>
                    </a:p>
                  </a:txBody>
                  <a:tcPr>
                    <a:solidFill>
                      <a:schemeClr val="accent2">
                        <a:lumMod val="75000"/>
                      </a:schemeClr>
                    </a:solidFill>
                  </a:tcPr>
                </a:tc>
                <a:tc>
                  <a:txBody>
                    <a:bodyPr/>
                    <a:lstStyle/>
                    <a:p>
                      <a:endParaRPr kumimoji="1" lang="ja-JP" altLang="en-US" dirty="0"/>
                    </a:p>
                  </a:txBody>
                  <a:tcPr>
                    <a:pattFill prst="lgCheck">
                      <a:fgClr>
                        <a:schemeClr val="accent2">
                          <a:lumMod val="75000"/>
                        </a:schemeClr>
                      </a:fgClr>
                      <a:bgClr>
                        <a:schemeClr val="bg1"/>
                      </a:bgClr>
                    </a:pattFill>
                  </a:tcPr>
                </a:tc>
                <a:tc>
                  <a:txBody>
                    <a:bodyPr/>
                    <a:lstStyle/>
                    <a:p>
                      <a:endParaRPr kumimoji="1" lang="ja-JP" altLang="en-US" dirty="0"/>
                    </a:p>
                  </a:txBody>
                  <a:tcPr>
                    <a:pattFill prst="lgCheck">
                      <a:fgClr>
                        <a:schemeClr val="accent2">
                          <a:lumMod val="75000"/>
                        </a:schemeClr>
                      </a:fgClr>
                      <a:bgClr>
                        <a:schemeClr val="bg1"/>
                      </a:bgClr>
                    </a:pattFill>
                  </a:tcPr>
                </a:tc>
                <a:tc>
                  <a:txBody>
                    <a:bodyPr/>
                    <a:lstStyle/>
                    <a:p>
                      <a:endParaRPr kumimoji="1" lang="ja-JP" altLang="en-US" dirty="0"/>
                    </a:p>
                  </a:txBody>
                  <a:tcPr>
                    <a:pattFill prst="lgCheck">
                      <a:fgClr>
                        <a:schemeClr val="accent2">
                          <a:lumMod val="75000"/>
                        </a:schemeClr>
                      </a:fgClr>
                      <a:bgClr>
                        <a:schemeClr val="bg1"/>
                      </a:bgClr>
                    </a:pattFill>
                  </a:tcPr>
                </a:tc>
                <a:tc>
                  <a:txBody>
                    <a:bodyPr/>
                    <a:lstStyle/>
                    <a:p>
                      <a:endParaRPr kumimoji="1" lang="ja-JP" altLang="en-US" dirty="0"/>
                    </a:p>
                  </a:txBody>
                  <a:tcPr>
                    <a:pattFill prst="lgCheck">
                      <a:fgClr>
                        <a:schemeClr val="accent2">
                          <a:lumMod val="75000"/>
                        </a:schemeClr>
                      </a:fgClr>
                      <a:bgClr>
                        <a:schemeClr val="bg1"/>
                      </a:bgClr>
                    </a:pattFill>
                  </a:tcPr>
                </a:tc>
                <a:tc>
                  <a:txBody>
                    <a:bodyPr/>
                    <a:lstStyle/>
                    <a:p>
                      <a:endParaRPr kumimoji="1" lang="ja-JP" altLang="en-US" dirty="0"/>
                    </a:p>
                  </a:txBody>
                  <a:tcPr>
                    <a:pattFill prst="lgCheck">
                      <a:fgClr>
                        <a:schemeClr val="accent2">
                          <a:lumMod val="75000"/>
                        </a:schemeClr>
                      </a:fgClr>
                      <a:bgClr>
                        <a:schemeClr val="bg1"/>
                      </a:bgClr>
                    </a:pattFill>
                  </a:tcPr>
                </a:tc>
                <a:tc>
                  <a:txBody>
                    <a:bodyPr/>
                    <a:lstStyle/>
                    <a:p>
                      <a:endParaRPr kumimoji="1" lang="ja-JP" altLang="en-US" dirty="0"/>
                    </a:p>
                  </a:txBody>
                  <a:tcPr>
                    <a:pattFill prst="dashHorz">
                      <a:fgClr>
                        <a:schemeClr val="accent2">
                          <a:lumMod val="75000"/>
                        </a:schemeClr>
                      </a:fgClr>
                      <a:bgClr>
                        <a:schemeClr val="bg1"/>
                      </a:bgClr>
                    </a:pattFill>
                  </a:tcPr>
                </a:tc>
                <a:tc>
                  <a:txBody>
                    <a:bodyPr/>
                    <a:lstStyle/>
                    <a:p>
                      <a:endParaRPr kumimoji="1" lang="ja-JP" altLang="en-US" dirty="0"/>
                    </a:p>
                  </a:txBody>
                  <a:tcPr>
                    <a:pattFill prst="dashHorz">
                      <a:fgClr>
                        <a:schemeClr val="accent2">
                          <a:lumMod val="75000"/>
                        </a:schemeClr>
                      </a:fgClr>
                      <a:bgClr>
                        <a:schemeClr val="bg1"/>
                      </a:bgClr>
                    </a:pattFill>
                  </a:tcPr>
                </a:tc>
                <a:tc>
                  <a:txBody>
                    <a:bodyPr/>
                    <a:lstStyle/>
                    <a:p>
                      <a:endParaRPr kumimoji="1" lang="ja-JP" altLang="en-US" dirty="0"/>
                    </a:p>
                  </a:txBody>
                  <a:tcPr>
                    <a:pattFill prst="wdUpDiag">
                      <a:fgClr>
                        <a:schemeClr val="accent2">
                          <a:lumMod val="75000"/>
                        </a:schemeClr>
                      </a:fgClr>
                      <a:bgClr>
                        <a:schemeClr val="bg1"/>
                      </a:bgClr>
                    </a:pattFill>
                  </a:tcPr>
                </a:tc>
                <a:extLst>
                  <a:ext uri="{0D108BD9-81ED-4DB2-BD59-A6C34878D82A}">
                    <a16:rowId xmlns:a16="http://schemas.microsoft.com/office/drawing/2014/main" val="10000"/>
                  </a:ext>
                </a:extLst>
              </a:tr>
              <a:tr h="396000">
                <a:tc gridSpan="3">
                  <a:txBody>
                    <a:bodyPr/>
                    <a:lstStyle/>
                    <a:p>
                      <a:pPr algn="ctr"/>
                      <a:r>
                        <a:rPr kumimoji="1" lang="ja-JP" altLang="en-US" dirty="0" smtClean="0"/>
                        <a:t>深夜</a:t>
                      </a:r>
                      <a:endParaRPr kumimoji="1" lang="ja-JP" altLang="en-US" dirty="0"/>
                    </a:p>
                  </a:txBody>
                  <a:tcPr anchor="ct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ja-JP" altLang="en-US" dirty="0" smtClean="0"/>
                        <a:t>早朝</a:t>
                      </a:r>
                      <a:endParaRPr kumimoji="1" lang="ja-JP" altLang="en-US" dirty="0"/>
                    </a:p>
                  </a:txBody>
                  <a:tcPr anchor="ctr"/>
                </a:tc>
                <a:tc gridSpan="5">
                  <a:txBody>
                    <a:bodyPr/>
                    <a:lstStyle/>
                    <a:p>
                      <a:pPr algn="ctr"/>
                      <a:r>
                        <a:rPr kumimoji="1" lang="ja-JP" altLang="en-US" dirty="0" smtClean="0"/>
                        <a:t>日中</a:t>
                      </a:r>
                      <a:endParaRPr kumimoji="1" lang="ja-JP" altLang="en-US"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2">
                  <a:txBody>
                    <a:bodyPr/>
                    <a:lstStyle/>
                    <a:p>
                      <a:pPr algn="ctr"/>
                      <a:r>
                        <a:rPr kumimoji="1" lang="ja-JP" altLang="en-US" dirty="0" smtClean="0"/>
                        <a:t>夜間</a:t>
                      </a:r>
                      <a:endParaRPr kumimoji="1" lang="ja-JP" altLang="en-US" dirty="0"/>
                    </a:p>
                  </a:txBody>
                  <a:tcPr anchor="ctr"/>
                </a:tc>
                <a:tc hMerge="1">
                  <a:txBody>
                    <a:bodyPr/>
                    <a:lstStyle/>
                    <a:p>
                      <a:endParaRPr kumimoji="1" lang="ja-JP" altLang="en-US" dirty="0"/>
                    </a:p>
                  </a:txBody>
                  <a:tcPr/>
                </a:tc>
                <a:tc>
                  <a:txBody>
                    <a:bodyPr/>
                    <a:lstStyle/>
                    <a:p>
                      <a:pPr algn="ctr"/>
                      <a:r>
                        <a:rPr kumimoji="1" lang="ja-JP" altLang="en-US" dirty="0" smtClean="0"/>
                        <a:t>深夜</a:t>
                      </a:r>
                      <a:endParaRPr kumimoji="1" lang="ja-JP" altLang="en-US" dirty="0"/>
                    </a:p>
                  </a:txBody>
                  <a:tcPr anchor="ctr"/>
                </a:tc>
                <a:extLst>
                  <a:ext uri="{0D108BD9-81ED-4DB2-BD59-A6C34878D82A}">
                    <a16:rowId xmlns:a16="http://schemas.microsoft.com/office/drawing/2014/main" val="10001"/>
                  </a:ext>
                </a:extLst>
              </a:tr>
            </a:tbl>
          </a:graphicData>
        </a:graphic>
      </p:graphicFrame>
      <p:grpSp>
        <p:nvGrpSpPr>
          <p:cNvPr id="29" name="グループ化 28"/>
          <p:cNvGrpSpPr/>
          <p:nvPr/>
        </p:nvGrpSpPr>
        <p:grpSpPr>
          <a:xfrm>
            <a:off x="80613" y="3789040"/>
            <a:ext cx="8361550" cy="402440"/>
            <a:chOff x="97062" y="4482759"/>
            <a:chExt cx="8361550" cy="402440"/>
          </a:xfrm>
        </p:grpSpPr>
        <p:sp>
          <p:nvSpPr>
            <p:cNvPr id="13" name="テキスト ボックス 12"/>
            <p:cNvSpPr txBox="1"/>
            <p:nvPr/>
          </p:nvSpPr>
          <p:spPr>
            <a:xfrm>
              <a:off x="1331640" y="4515867"/>
              <a:ext cx="532518" cy="369332"/>
            </a:xfrm>
            <a:prstGeom prst="rect">
              <a:avLst/>
            </a:prstGeom>
            <a:noFill/>
          </p:spPr>
          <p:txBody>
            <a:bodyPr wrap="none" rtlCol="0">
              <a:spAutoFit/>
            </a:bodyPr>
            <a:lstStyle/>
            <a:p>
              <a:r>
                <a:rPr lang="en-US" altLang="ja-JP" dirty="0"/>
                <a:t>4</a:t>
              </a:r>
              <a:r>
                <a:rPr kumimoji="1" lang="ja-JP" altLang="en-US" dirty="0" smtClean="0"/>
                <a:t>時</a:t>
              </a:r>
              <a:endParaRPr kumimoji="1" lang="ja-JP" altLang="en-US" dirty="0"/>
            </a:p>
          </p:txBody>
        </p:sp>
        <p:sp>
          <p:nvSpPr>
            <p:cNvPr id="14" name="テキスト ボックス 13"/>
            <p:cNvSpPr txBox="1"/>
            <p:nvPr/>
          </p:nvSpPr>
          <p:spPr>
            <a:xfrm>
              <a:off x="97062" y="4509120"/>
              <a:ext cx="532518" cy="369332"/>
            </a:xfrm>
            <a:prstGeom prst="rect">
              <a:avLst/>
            </a:prstGeom>
            <a:noFill/>
          </p:spPr>
          <p:txBody>
            <a:bodyPr wrap="none" rtlCol="0">
              <a:spAutoFit/>
            </a:bodyPr>
            <a:lstStyle/>
            <a:p>
              <a:r>
                <a:rPr kumimoji="1" lang="en-US" altLang="ja-JP" dirty="0" smtClean="0"/>
                <a:t>0</a:t>
              </a:r>
              <a:r>
                <a:rPr kumimoji="1" lang="ja-JP" altLang="en-US" dirty="0" smtClean="0"/>
                <a:t>時</a:t>
              </a:r>
              <a:endParaRPr kumimoji="1" lang="ja-JP" altLang="en-US" dirty="0"/>
            </a:p>
          </p:txBody>
        </p:sp>
        <p:sp>
          <p:nvSpPr>
            <p:cNvPr id="15" name="テキスト ボックス 14"/>
            <p:cNvSpPr txBox="1"/>
            <p:nvPr/>
          </p:nvSpPr>
          <p:spPr>
            <a:xfrm>
              <a:off x="661795" y="4501799"/>
              <a:ext cx="532518" cy="369332"/>
            </a:xfrm>
            <a:prstGeom prst="rect">
              <a:avLst/>
            </a:prstGeom>
            <a:noFill/>
          </p:spPr>
          <p:txBody>
            <a:bodyPr wrap="none" rtlCol="0">
              <a:spAutoFit/>
            </a:bodyPr>
            <a:lstStyle/>
            <a:p>
              <a:r>
                <a:rPr lang="en-US" altLang="ja-JP" dirty="0"/>
                <a:t>2</a:t>
              </a:r>
              <a:r>
                <a:rPr kumimoji="1" lang="ja-JP" altLang="en-US" dirty="0" smtClean="0"/>
                <a:t>時</a:t>
              </a:r>
              <a:endParaRPr kumimoji="1" lang="ja-JP" altLang="en-US" dirty="0"/>
            </a:p>
          </p:txBody>
        </p:sp>
        <p:sp>
          <p:nvSpPr>
            <p:cNvPr id="16" name="テキスト ボックス 15"/>
            <p:cNvSpPr txBox="1"/>
            <p:nvPr/>
          </p:nvSpPr>
          <p:spPr>
            <a:xfrm>
              <a:off x="1995645" y="4483601"/>
              <a:ext cx="532518" cy="369332"/>
            </a:xfrm>
            <a:prstGeom prst="rect">
              <a:avLst/>
            </a:prstGeom>
            <a:noFill/>
          </p:spPr>
          <p:txBody>
            <a:bodyPr wrap="none" rtlCol="0">
              <a:spAutoFit/>
            </a:bodyPr>
            <a:lstStyle/>
            <a:p>
              <a:r>
                <a:rPr lang="en-US" altLang="ja-JP" dirty="0" smtClean="0"/>
                <a:t>6</a:t>
              </a:r>
              <a:r>
                <a:rPr kumimoji="1" lang="ja-JP" altLang="en-US" dirty="0" smtClean="0"/>
                <a:t>時</a:t>
              </a:r>
              <a:endParaRPr kumimoji="1" lang="ja-JP" altLang="en-US" dirty="0"/>
            </a:p>
          </p:txBody>
        </p:sp>
        <p:sp>
          <p:nvSpPr>
            <p:cNvPr id="17" name="テキスト ボックス 16"/>
            <p:cNvSpPr txBox="1"/>
            <p:nvPr/>
          </p:nvSpPr>
          <p:spPr>
            <a:xfrm>
              <a:off x="2627784" y="4483601"/>
              <a:ext cx="532518" cy="369332"/>
            </a:xfrm>
            <a:prstGeom prst="rect">
              <a:avLst/>
            </a:prstGeom>
            <a:noFill/>
          </p:spPr>
          <p:txBody>
            <a:bodyPr wrap="none" rtlCol="0">
              <a:spAutoFit/>
            </a:bodyPr>
            <a:lstStyle/>
            <a:p>
              <a:r>
                <a:rPr lang="en-US" altLang="ja-JP" dirty="0"/>
                <a:t>8</a:t>
              </a:r>
              <a:r>
                <a:rPr kumimoji="1" lang="ja-JP" altLang="en-US" dirty="0" smtClean="0"/>
                <a:t>時</a:t>
              </a:r>
              <a:endParaRPr kumimoji="1" lang="ja-JP" altLang="en-US" dirty="0"/>
            </a:p>
          </p:txBody>
        </p:sp>
        <p:sp>
          <p:nvSpPr>
            <p:cNvPr id="18" name="テキスト ボックス 17"/>
            <p:cNvSpPr txBox="1"/>
            <p:nvPr/>
          </p:nvSpPr>
          <p:spPr>
            <a:xfrm>
              <a:off x="3250354" y="4483180"/>
              <a:ext cx="649537" cy="369332"/>
            </a:xfrm>
            <a:prstGeom prst="rect">
              <a:avLst/>
            </a:prstGeom>
            <a:noFill/>
          </p:spPr>
          <p:txBody>
            <a:bodyPr wrap="none" rtlCol="0">
              <a:spAutoFit/>
            </a:bodyPr>
            <a:lstStyle/>
            <a:p>
              <a:r>
                <a:rPr lang="en-US" altLang="ja-JP" dirty="0" smtClean="0"/>
                <a:t>10</a:t>
              </a:r>
              <a:r>
                <a:rPr kumimoji="1" lang="ja-JP" altLang="en-US" dirty="0" smtClean="0"/>
                <a:t>時</a:t>
              </a:r>
              <a:endParaRPr kumimoji="1" lang="ja-JP" altLang="en-US" dirty="0"/>
            </a:p>
          </p:txBody>
        </p:sp>
        <p:sp>
          <p:nvSpPr>
            <p:cNvPr id="19" name="テキスト ボックス 18"/>
            <p:cNvSpPr txBox="1"/>
            <p:nvPr/>
          </p:nvSpPr>
          <p:spPr>
            <a:xfrm>
              <a:off x="3899891" y="4483180"/>
              <a:ext cx="649537" cy="369332"/>
            </a:xfrm>
            <a:prstGeom prst="rect">
              <a:avLst/>
            </a:prstGeom>
            <a:noFill/>
          </p:spPr>
          <p:txBody>
            <a:bodyPr wrap="none" rtlCol="0">
              <a:spAutoFit/>
            </a:bodyPr>
            <a:lstStyle/>
            <a:p>
              <a:r>
                <a:rPr lang="en-US" altLang="ja-JP" dirty="0" smtClean="0"/>
                <a:t>12</a:t>
              </a:r>
              <a:r>
                <a:rPr kumimoji="1" lang="ja-JP" altLang="en-US" dirty="0" smtClean="0"/>
                <a:t>時</a:t>
              </a:r>
              <a:endParaRPr kumimoji="1" lang="ja-JP" altLang="en-US" dirty="0"/>
            </a:p>
          </p:txBody>
        </p:sp>
        <p:sp>
          <p:nvSpPr>
            <p:cNvPr id="20" name="テキスト ボックス 19"/>
            <p:cNvSpPr txBox="1"/>
            <p:nvPr/>
          </p:nvSpPr>
          <p:spPr>
            <a:xfrm>
              <a:off x="4562784" y="4483180"/>
              <a:ext cx="649537" cy="369332"/>
            </a:xfrm>
            <a:prstGeom prst="rect">
              <a:avLst/>
            </a:prstGeom>
            <a:noFill/>
          </p:spPr>
          <p:txBody>
            <a:bodyPr wrap="none" rtlCol="0">
              <a:spAutoFit/>
            </a:bodyPr>
            <a:lstStyle/>
            <a:p>
              <a:r>
                <a:rPr lang="en-US" altLang="ja-JP" dirty="0" smtClean="0"/>
                <a:t>14</a:t>
              </a:r>
              <a:r>
                <a:rPr kumimoji="1" lang="ja-JP" altLang="en-US" dirty="0" smtClean="0"/>
                <a:t>時</a:t>
              </a:r>
              <a:endParaRPr kumimoji="1" lang="ja-JP" altLang="en-US" dirty="0"/>
            </a:p>
          </p:txBody>
        </p:sp>
        <p:sp>
          <p:nvSpPr>
            <p:cNvPr id="21" name="テキスト ボックス 20"/>
            <p:cNvSpPr txBox="1"/>
            <p:nvPr/>
          </p:nvSpPr>
          <p:spPr>
            <a:xfrm>
              <a:off x="5224966" y="4483180"/>
              <a:ext cx="649537" cy="369332"/>
            </a:xfrm>
            <a:prstGeom prst="rect">
              <a:avLst/>
            </a:prstGeom>
            <a:noFill/>
          </p:spPr>
          <p:txBody>
            <a:bodyPr wrap="none" rtlCol="0">
              <a:spAutoFit/>
            </a:bodyPr>
            <a:lstStyle/>
            <a:p>
              <a:r>
                <a:rPr lang="en-US" altLang="ja-JP" dirty="0" smtClean="0"/>
                <a:t>16</a:t>
              </a:r>
              <a:r>
                <a:rPr kumimoji="1" lang="ja-JP" altLang="en-US" dirty="0" smtClean="0"/>
                <a:t>時</a:t>
              </a:r>
              <a:endParaRPr kumimoji="1" lang="ja-JP" altLang="en-US" dirty="0"/>
            </a:p>
          </p:txBody>
        </p:sp>
        <p:sp>
          <p:nvSpPr>
            <p:cNvPr id="22" name="テキスト ボックス 21"/>
            <p:cNvSpPr txBox="1"/>
            <p:nvPr/>
          </p:nvSpPr>
          <p:spPr>
            <a:xfrm>
              <a:off x="5873080" y="4482759"/>
              <a:ext cx="649537" cy="369332"/>
            </a:xfrm>
            <a:prstGeom prst="rect">
              <a:avLst/>
            </a:prstGeom>
            <a:noFill/>
          </p:spPr>
          <p:txBody>
            <a:bodyPr wrap="none" rtlCol="0">
              <a:spAutoFit/>
            </a:bodyPr>
            <a:lstStyle/>
            <a:p>
              <a:r>
                <a:rPr lang="en-US" altLang="ja-JP" dirty="0" smtClean="0"/>
                <a:t>18</a:t>
              </a:r>
              <a:r>
                <a:rPr kumimoji="1" lang="ja-JP" altLang="en-US" dirty="0" smtClean="0"/>
                <a:t>時</a:t>
              </a:r>
              <a:endParaRPr kumimoji="1" lang="ja-JP" altLang="en-US" dirty="0"/>
            </a:p>
          </p:txBody>
        </p:sp>
        <p:sp>
          <p:nvSpPr>
            <p:cNvPr id="23" name="テキスト ボックス 22"/>
            <p:cNvSpPr txBox="1"/>
            <p:nvPr/>
          </p:nvSpPr>
          <p:spPr>
            <a:xfrm>
              <a:off x="6522617" y="4482759"/>
              <a:ext cx="649537" cy="369332"/>
            </a:xfrm>
            <a:prstGeom prst="rect">
              <a:avLst/>
            </a:prstGeom>
            <a:noFill/>
          </p:spPr>
          <p:txBody>
            <a:bodyPr wrap="none" rtlCol="0">
              <a:spAutoFit/>
            </a:bodyPr>
            <a:lstStyle/>
            <a:p>
              <a:r>
                <a:rPr lang="en-US" altLang="ja-JP" dirty="0"/>
                <a:t>20</a:t>
              </a:r>
              <a:r>
                <a:rPr kumimoji="1" lang="ja-JP" altLang="en-US" dirty="0" smtClean="0"/>
                <a:t>時</a:t>
              </a:r>
              <a:endParaRPr kumimoji="1" lang="ja-JP" altLang="en-US" dirty="0"/>
            </a:p>
          </p:txBody>
        </p:sp>
        <p:sp>
          <p:nvSpPr>
            <p:cNvPr id="24" name="テキスト ボックス 23"/>
            <p:cNvSpPr txBox="1"/>
            <p:nvPr/>
          </p:nvSpPr>
          <p:spPr>
            <a:xfrm>
              <a:off x="7172154" y="4482759"/>
              <a:ext cx="649537" cy="369332"/>
            </a:xfrm>
            <a:prstGeom prst="rect">
              <a:avLst/>
            </a:prstGeom>
            <a:noFill/>
          </p:spPr>
          <p:txBody>
            <a:bodyPr wrap="none" rtlCol="0">
              <a:spAutoFit/>
            </a:bodyPr>
            <a:lstStyle/>
            <a:p>
              <a:r>
                <a:rPr lang="en-US" altLang="ja-JP" dirty="0" smtClean="0"/>
                <a:t>22</a:t>
              </a:r>
              <a:r>
                <a:rPr kumimoji="1" lang="ja-JP" altLang="en-US" dirty="0" smtClean="0"/>
                <a:t>時</a:t>
              </a:r>
              <a:endParaRPr kumimoji="1" lang="ja-JP" altLang="en-US" dirty="0"/>
            </a:p>
          </p:txBody>
        </p:sp>
        <p:sp>
          <p:nvSpPr>
            <p:cNvPr id="25" name="テキスト ボックス 24"/>
            <p:cNvSpPr txBox="1"/>
            <p:nvPr/>
          </p:nvSpPr>
          <p:spPr>
            <a:xfrm>
              <a:off x="7809075" y="4482759"/>
              <a:ext cx="649537" cy="369332"/>
            </a:xfrm>
            <a:prstGeom prst="rect">
              <a:avLst/>
            </a:prstGeom>
            <a:noFill/>
          </p:spPr>
          <p:txBody>
            <a:bodyPr wrap="none" rtlCol="0">
              <a:spAutoFit/>
            </a:bodyPr>
            <a:lstStyle/>
            <a:p>
              <a:r>
                <a:rPr lang="en-US" altLang="ja-JP" dirty="0" smtClean="0"/>
                <a:t>24</a:t>
              </a:r>
              <a:r>
                <a:rPr kumimoji="1" lang="ja-JP" altLang="en-US" dirty="0" smtClean="0"/>
                <a:t>時</a:t>
              </a:r>
              <a:endParaRPr kumimoji="1" lang="ja-JP" altLang="en-US" dirty="0"/>
            </a:p>
          </p:txBody>
        </p:sp>
      </p:grpSp>
      <p:sp>
        <p:nvSpPr>
          <p:cNvPr id="30" name="正方形/長方形 29"/>
          <p:cNvSpPr/>
          <p:nvPr/>
        </p:nvSpPr>
        <p:spPr>
          <a:xfrm>
            <a:off x="467544" y="4581128"/>
            <a:ext cx="1113906" cy="36004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467544" y="5229200"/>
            <a:ext cx="1113906" cy="360040"/>
          </a:xfrm>
          <a:prstGeom prst="rect">
            <a:avLst/>
          </a:prstGeom>
          <a:pattFill prst="dashHorz">
            <a:fgClr>
              <a:schemeClr val="accent2">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158835" y="5229200"/>
            <a:ext cx="1113906" cy="360040"/>
          </a:xfrm>
          <a:prstGeom prst="rect">
            <a:avLst/>
          </a:prstGeom>
          <a:pattFill prst="wdUpDiag">
            <a:fgClr>
              <a:schemeClr val="accent2">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158835" y="4581128"/>
            <a:ext cx="1113906" cy="360040"/>
          </a:xfrm>
          <a:prstGeom prst="rect">
            <a:avLst/>
          </a:prstGeom>
          <a:pattFill prst="lgCheck">
            <a:fgClr>
              <a:schemeClr val="accent2">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835064" y="4571836"/>
            <a:ext cx="2034531" cy="369332"/>
          </a:xfrm>
          <a:prstGeom prst="rect">
            <a:avLst/>
          </a:prstGeom>
          <a:noFill/>
        </p:spPr>
        <p:txBody>
          <a:bodyPr wrap="none" rtlCol="0">
            <a:spAutoFit/>
          </a:bodyPr>
          <a:lstStyle/>
          <a:p>
            <a:r>
              <a:rPr kumimoji="1" lang="ja-JP" altLang="en-US" dirty="0" smtClean="0"/>
              <a:t>早朝（</a:t>
            </a:r>
            <a:r>
              <a:rPr kumimoji="1" lang="en-US" altLang="ja-JP" dirty="0" smtClean="0"/>
              <a:t>6</a:t>
            </a:r>
            <a:r>
              <a:rPr kumimoji="1" lang="ja-JP" altLang="en-US" dirty="0" smtClean="0"/>
              <a:t>時～</a:t>
            </a:r>
            <a:r>
              <a:rPr kumimoji="1" lang="en-US" altLang="ja-JP" dirty="0" smtClean="0"/>
              <a:t>8</a:t>
            </a:r>
            <a:r>
              <a:rPr kumimoji="1" lang="ja-JP" altLang="en-US" dirty="0" smtClean="0"/>
              <a:t>時）</a:t>
            </a:r>
            <a:endParaRPr kumimoji="1" lang="ja-JP" altLang="en-US" dirty="0"/>
          </a:p>
        </p:txBody>
      </p:sp>
      <p:sp>
        <p:nvSpPr>
          <p:cNvPr id="35" name="テキスト ボックス 34"/>
          <p:cNvSpPr txBox="1"/>
          <p:nvPr/>
        </p:nvSpPr>
        <p:spPr>
          <a:xfrm>
            <a:off x="1835063" y="5219908"/>
            <a:ext cx="2268570" cy="369332"/>
          </a:xfrm>
          <a:prstGeom prst="rect">
            <a:avLst/>
          </a:prstGeom>
          <a:noFill/>
        </p:spPr>
        <p:txBody>
          <a:bodyPr wrap="none" rtlCol="0">
            <a:spAutoFit/>
          </a:bodyPr>
          <a:lstStyle/>
          <a:p>
            <a:r>
              <a:rPr lang="ja-JP" altLang="en-US" dirty="0"/>
              <a:t>夜間</a:t>
            </a:r>
            <a:r>
              <a:rPr kumimoji="1" lang="ja-JP" altLang="en-US" dirty="0" smtClean="0"/>
              <a:t>（</a:t>
            </a:r>
            <a:r>
              <a:rPr lang="en-US" altLang="ja-JP" dirty="0"/>
              <a:t>18</a:t>
            </a:r>
            <a:r>
              <a:rPr kumimoji="1" lang="ja-JP" altLang="en-US" dirty="0" smtClean="0"/>
              <a:t>時～</a:t>
            </a:r>
            <a:r>
              <a:rPr lang="en-US" altLang="ja-JP" dirty="0"/>
              <a:t>22</a:t>
            </a:r>
            <a:r>
              <a:rPr kumimoji="1" lang="ja-JP" altLang="en-US" dirty="0" smtClean="0"/>
              <a:t>時）</a:t>
            </a:r>
            <a:endParaRPr kumimoji="1" lang="ja-JP" altLang="en-US" dirty="0"/>
          </a:p>
        </p:txBody>
      </p:sp>
      <p:sp>
        <p:nvSpPr>
          <p:cNvPr id="36" name="テキスト ボックス 35"/>
          <p:cNvSpPr txBox="1"/>
          <p:nvPr/>
        </p:nvSpPr>
        <p:spPr>
          <a:xfrm>
            <a:off x="5533285" y="4581128"/>
            <a:ext cx="2151551" cy="369332"/>
          </a:xfrm>
          <a:prstGeom prst="rect">
            <a:avLst/>
          </a:prstGeom>
          <a:noFill/>
        </p:spPr>
        <p:txBody>
          <a:bodyPr wrap="none" rtlCol="0">
            <a:spAutoFit/>
          </a:bodyPr>
          <a:lstStyle/>
          <a:p>
            <a:r>
              <a:rPr lang="ja-JP" altLang="en-US" dirty="0"/>
              <a:t>日中</a:t>
            </a:r>
            <a:r>
              <a:rPr kumimoji="1" lang="ja-JP" altLang="en-US" dirty="0" smtClean="0"/>
              <a:t>（</a:t>
            </a:r>
            <a:r>
              <a:rPr lang="en-US" altLang="ja-JP" dirty="0"/>
              <a:t>8</a:t>
            </a:r>
            <a:r>
              <a:rPr kumimoji="1" lang="ja-JP" altLang="en-US" dirty="0" smtClean="0"/>
              <a:t>時～</a:t>
            </a:r>
            <a:r>
              <a:rPr kumimoji="1" lang="en-US" altLang="ja-JP" dirty="0" smtClean="0"/>
              <a:t>18</a:t>
            </a:r>
            <a:r>
              <a:rPr kumimoji="1" lang="ja-JP" altLang="en-US" dirty="0" smtClean="0"/>
              <a:t>時）</a:t>
            </a:r>
            <a:endParaRPr kumimoji="1" lang="ja-JP" altLang="en-US" dirty="0"/>
          </a:p>
        </p:txBody>
      </p:sp>
      <p:sp>
        <p:nvSpPr>
          <p:cNvPr id="37" name="テキスト ボックス 36"/>
          <p:cNvSpPr txBox="1"/>
          <p:nvPr/>
        </p:nvSpPr>
        <p:spPr>
          <a:xfrm>
            <a:off x="5536672" y="5229200"/>
            <a:ext cx="2151551" cy="369332"/>
          </a:xfrm>
          <a:prstGeom prst="rect">
            <a:avLst/>
          </a:prstGeom>
          <a:noFill/>
        </p:spPr>
        <p:txBody>
          <a:bodyPr wrap="none" rtlCol="0">
            <a:spAutoFit/>
          </a:bodyPr>
          <a:lstStyle/>
          <a:p>
            <a:r>
              <a:rPr lang="ja-JP" altLang="en-US" dirty="0"/>
              <a:t>深夜</a:t>
            </a:r>
            <a:r>
              <a:rPr kumimoji="1" lang="ja-JP" altLang="en-US" dirty="0" smtClean="0"/>
              <a:t>（</a:t>
            </a:r>
            <a:r>
              <a:rPr lang="en-US" altLang="ja-JP" dirty="0"/>
              <a:t>22</a:t>
            </a:r>
            <a:r>
              <a:rPr kumimoji="1" lang="ja-JP" altLang="en-US" dirty="0" smtClean="0"/>
              <a:t>時～</a:t>
            </a:r>
            <a:r>
              <a:rPr lang="en-US" altLang="ja-JP" dirty="0"/>
              <a:t>6</a:t>
            </a:r>
            <a:r>
              <a:rPr kumimoji="1" lang="ja-JP" altLang="en-US" dirty="0" smtClean="0"/>
              <a:t>時）</a:t>
            </a:r>
            <a:endParaRPr kumimoji="1" lang="ja-JP" altLang="en-US" dirty="0"/>
          </a:p>
        </p:txBody>
      </p:sp>
      <p:sp>
        <p:nvSpPr>
          <p:cNvPr id="3" name="スライド番号プレースホルダー 2"/>
          <p:cNvSpPr>
            <a:spLocks noGrp="1"/>
          </p:cNvSpPr>
          <p:nvPr>
            <p:ph type="sldNum" sz="quarter" idx="12"/>
          </p:nvPr>
        </p:nvSpPr>
        <p:spPr/>
        <p:txBody>
          <a:bodyPr/>
          <a:lstStyle/>
          <a:p>
            <a:fld id="{600F9212-B905-4261-86E7-BD42564D6786}" type="slidenum">
              <a:rPr kumimoji="1" lang="ja-JP" altLang="en-US" smtClean="0"/>
              <a:t>13</a:t>
            </a:fld>
            <a:endParaRPr kumimoji="1" lang="ja-JP" altLang="en-US"/>
          </a:p>
        </p:txBody>
      </p:sp>
    </p:spTree>
    <p:extLst>
      <p:ext uri="{BB962C8B-B14F-4D97-AF65-F5344CB8AC3E}">
        <p14:creationId xmlns:p14="http://schemas.microsoft.com/office/powerpoint/2010/main" val="308058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基本時間について</a:t>
            </a:r>
            <a:endParaRPr kumimoji="1" lang="ja-JP" altLang="en-US" dirty="0"/>
          </a:p>
        </p:txBody>
      </p:sp>
      <p:sp>
        <p:nvSpPr>
          <p:cNvPr id="3" name="コンテンツ プレースホルダー 2"/>
          <p:cNvSpPr>
            <a:spLocks noGrp="1"/>
          </p:cNvSpPr>
          <p:nvPr>
            <p:ph idx="1"/>
          </p:nvPr>
        </p:nvSpPr>
        <p:spPr/>
        <p:txBody>
          <a:bodyPr/>
          <a:lstStyle/>
          <a:p>
            <a:pPr marL="114300" indent="0">
              <a:buNone/>
            </a:pPr>
            <a:endParaRPr kumimoji="1" lang="en-US" altLang="ja-JP" dirty="0" smtClean="0"/>
          </a:p>
          <a:p>
            <a:pPr marL="114300" indent="0">
              <a:buNone/>
            </a:pPr>
            <a:r>
              <a:rPr kumimoji="1" lang="ja-JP" altLang="en-US" b="1" dirty="0" smtClean="0"/>
              <a:t>「身体介護有り」・・・</a:t>
            </a:r>
            <a:endParaRPr kumimoji="1" lang="en-US" altLang="ja-JP" b="1" dirty="0" smtClean="0"/>
          </a:p>
          <a:p>
            <a:pPr marL="114300" indent="0">
              <a:buNone/>
            </a:pPr>
            <a:r>
              <a:rPr kumimoji="1" lang="ja-JP" altLang="en-US" b="1" dirty="0" smtClean="0"/>
              <a:t>　　　　サービス提供開始から</a:t>
            </a:r>
            <a:r>
              <a:rPr kumimoji="1" lang="en-US" altLang="ja-JP" b="1" dirty="0" smtClean="0"/>
              <a:t>3</a:t>
            </a:r>
            <a:r>
              <a:rPr kumimoji="1" lang="ja-JP" altLang="en-US" b="1" dirty="0" smtClean="0"/>
              <a:t>時間</a:t>
            </a:r>
            <a:endParaRPr kumimoji="1" lang="en-US" altLang="ja-JP" b="1" dirty="0" smtClean="0"/>
          </a:p>
          <a:p>
            <a:pPr marL="114300" indent="0">
              <a:buNone/>
            </a:pPr>
            <a:r>
              <a:rPr lang="ja-JP" altLang="en-US" b="1" dirty="0" smtClean="0"/>
              <a:t>「身体介護無し」・・・</a:t>
            </a:r>
            <a:endParaRPr lang="en-US" altLang="ja-JP" b="1" dirty="0" smtClean="0"/>
          </a:p>
          <a:p>
            <a:pPr marL="114300" indent="0">
              <a:buNone/>
            </a:pPr>
            <a:r>
              <a:rPr lang="ja-JP" altLang="en-US" b="1" dirty="0" smtClean="0"/>
              <a:t>　　　　</a:t>
            </a:r>
            <a:r>
              <a:rPr lang="ja-JP" altLang="en-US" b="1" dirty="0"/>
              <a:t>サービス提供開始から</a:t>
            </a:r>
            <a:r>
              <a:rPr lang="en-US" altLang="ja-JP" b="1" dirty="0" smtClean="0"/>
              <a:t>1</a:t>
            </a:r>
            <a:r>
              <a:rPr lang="ja-JP" altLang="en-US" b="1" dirty="0" smtClean="0"/>
              <a:t>時間</a:t>
            </a:r>
            <a:r>
              <a:rPr lang="en-US" altLang="ja-JP" b="1" dirty="0" smtClean="0"/>
              <a:t>30</a:t>
            </a:r>
            <a:r>
              <a:rPr lang="ja-JP" altLang="en-US" b="1" dirty="0" smtClean="0"/>
              <a:t>分</a:t>
            </a:r>
            <a:endParaRPr lang="en-US" altLang="ja-JP" b="1" dirty="0" smtClean="0"/>
          </a:p>
          <a:p>
            <a:pPr marL="114300" indent="0">
              <a:buNone/>
            </a:pPr>
            <a:endParaRPr kumimoji="1" lang="en-US" altLang="ja-JP" b="1" dirty="0"/>
          </a:p>
          <a:p>
            <a:pPr marL="114300" indent="0" algn="r">
              <a:buNone/>
            </a:pPr>
            <a:r>
              <a:rPr lang="ja-JP" altLang="en-US" b="1" dirty="0" smtClean="0"/>
              <a:t>を</a:t>
            </a:r>
            <a:r>
              <a:rPr lang="ja-JP" altLang="en-US" b="1" u="sng" dirty="0" smtClean="0"/>
              <a:t>基本時間</a:t>
            </a:r>
            <a:r>
              <a:rPr lang="ja-JP" altLang="en-US" b="1" dirty="0" smtClean="0"/>
              <a:t>としています。</a:t>
            </a:r>
            <a:endParaRPr lang="en-US" altLang="ja-JP" b="1" dirty="0" smtClean="0"/>
          </a:p>
          <a:p>
            <a:pPr marL="114300" indent="0">
              <a:buNone/>
            </a:pPr>
            <a:endParaRPr kumimoji="1" lang="en-US" altLang="ja-JP" dirty="0"/>
          </a:p>
          <a:p>
            <a:pPr marL="114300" indent="0">
              <a:buNone/>
            </a:pPr>
            <a:r>
              <a:rPr lang="ja-JP" altLang="en-US" b="1" dirty="0" smtClean="0"/>
              <a:t>サービスコードは基本時間を基準に設定されています。</a:t>
            </a:r>
            <a:endParaRPr kumimoji="1" lang="ja-JP" altLang="en-US" b="1"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14</a:t>
            </a:fld>
            <a:endParaRPr kumimoji="1" lang="ja-JP" altLang="en-US"/>
          </a:p>
        </p:txBody>
      </p:sp>
    </p:spTree>
    <p:extLst>
      <p:ext uri="{BB962C8B-B14F-4D97-AF65-F5344CB8AC3E}">
        <p14:creationId xmlns:p14="http://schemas.microsoft.com/office/powerpoint/2010/main" val="716310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サービスコードの種類</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3600" b="1" dirty="0" smtClean="0"/>
              <a:t>①単一コード</a:t>
            </a:r>
            <a:endParaRPr kumimoji="1" lang="en-US" altLang="ja-JP" sz="3600" b="1" dirty="0" smtClean="0"/>
          </a:p>
          <a:p>
            <a:endParaRPr lang="en-US" altLang="ja-JP" sz="3600" b="1" dirty="0"/>
          </a:p>
          <a:p>
            <a:r>
              <a:rPr kumimoji="1" lang="ja-JP" altLang="en-US" sz="3600" b="1" dirty="0" smtClean="0"/>
              <a:t>②合成コード</a:t>
            </a:r>
            <a:endParaRPr kumimoji="1" lang="en-US" altLang="ja-JP" sz="3600" b="1" dirty="0" smtClean="0"/>
          </a:p>
          <a:p>
            <a:endParaRPr lang="en-US" altLang="ja-JP" sz="3600" b="1" dirty="0"/>
          </a:p>
          <a:p>
            <a:r>
              <a:rPr kumimoji="1" lang="ja-JP" altLang="en-US" sz="3600" b="1" dirty="0" smtClean="0"/>
              <a:t>③増分コード</a:t>
            </a:r>
            <a:endParaRPr kumimoji="1" lang="ja-JP" altLang="en-US" sz="3600" b="1"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15</a:t>
            </a:fld>
            <a:endParaRPr kumimoji="1" lang="ja-JP" altLang="en-US"/>
          </a:p>
        </p:txBody>
      </p:sp>
    </p:spTree>
    <p:extLst>
      <p:ext uri="{BB962C8B-B14F-4D97-AF65-F5344CB8AC3E}">
        <p14:creationId xmlns:p14="http://schemas.microsoft.com/office/powerpoint/2010/main" val="3901888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単一コード</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400" b="1" dirty="0" smtClean="0"/>
              <a:t>時間帯を跨がない場合、または時間帯を跨ぐサービス提供が</a:t>
            </a:r>
            <a:r>
              <a:rPr kumimoji="1" lang="en-US" altLang="ja-JP" sz="2400" b="1" dirty="0" smtClean="0"/>
              <a:t>30</a:t>
            </a:r>
            <a:r>
              <a:rPr kumimoji="1" lang="ja-JP" altLang="en-US" sz="2400" b="1" dirty="0" smtClean="0"/>
              <a:t>分以内の場合に使用します。</a:t>
            </a:r>
            <a:endParaRPr kumimoji="1" lang="en-US" altLang="ja-JP" sz="2400" b="1" dirty="0" smtClean="0"/>
          </a:p>
          <a:p>
            <a:endParaRPr lang="en-US" altLang="ja-JP" sz="2400" b="1" dirty="0"/>
          </a:p>
          <a:p>
            <a:pPr marL="114300" indent="0">
              <a:buNone/>
            </a:pPr>
            <a:r>
              <a:rPr kumimoji="1" lang="ja-JP" altLang="en-US" sz="2400" b="1" dirty="0" smtClean="0"/>
              <a:t>例）</a:t>
            </a:r>
            <a:endParaRPr kumimoji="1" lang="en-US" altLang="ja-JP" sz="2400" b="1" dirty="0" smtClean="0"/>
          </a:p>
          <a:p>
            <a:pPr marL="114300" indent="0">
              <a:buNone/>
            </a:pPr>
            <a:endParaRPr kumimoji="1" lang="ja-JP" altLang="en-US" sz="2400" b="1" dirty="0"/>
          </a:p>
        </p:txBody>
      </p:sp>
      <p:graphicFrame>
        <p:nvGraphicFramePr>
          <p:cNvPr id="4" name="表 3"/>
          <p:cNvGraphicFramePr>
            <a:graphicFrameLocks noGrp="1"/>
          </p:cNvGraphicFramePr>
          <p:nvPr>
            <p:extLst>
              <p:ext uri="{D42A27DB-BD31-4B8C-83A1-F6EECF244321}">
                <p14:modId xmlns:p14="http://schemas.microsoft.com/office/powerpoint/2010/main" val="2100722202"/>
              </p:ext>
            </p:extLst>
          </p:nvPr>
        </p:nvGraphicFramePr>
        <p:xfrm>
          <a:off x="827584" y="3356992"/>
          <a:ext cx="7272808" cy="2570480"/>
        </p:xfrm>
        <a:graphic>
          <a:graphicData uri="http://schemas.openxmlformats.org/drawingml/2006/table">
            <a:tbl>
              <a:tblPr firstRow="1" bandRow="1">
                <a:tableStyleId>{0E3FDE45-AF77-4B5C-9715-49D594BDF05E}</a:tableStyleId>
              </a:tblPr>
              <a:tblGrid>
                <a:gridCol w="3636404">
                  <a:extLst>
                    <a:ext uri="{9D8B030D-6E8A-4147-A177-3AD203B41FA5}">
                      <a16:colId xmlns:a16="http://schemas.microsoft.com/office/drawing/2014/main" val="20000"/>
                    </a:ext>
                  </a:extLst>
                </a:gridCol>
                <a:gridCol w="3636404">
                  <a:extLst>
                    <a:ext uri="{9D8B030D-6E8A-4147-A177-3AD203B41FA5}">
                      <a16:colId xmlns:a16="http://schemas.microsoft.com/office/drawing/2014/main" val="20001"/>
                    </a:ext>
                  </a:extLst>
                </a:gridCol>
              </a:tblGrid>
              <a:tr h="370840">
                <a:tc>
                  <a:txBody>
                    <a:bodyPr/>
                    <a:lstStyle/>
                    <a:p>
                      <a:r>
                        <a:rPr kumimoji="1" lang="ja-JP" altLang="en-US" dirty="0" smtClean="0"/>
                        <a:t>サービス提供時間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dirty="0" smtClean="0"/>
                        <a:t>使用するコード略称</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70840">
                <a:tc>
                  <a:txBody>
                    <a:bodyPr/>
                    <a:lstStyle/>
                    <a:p>
                      <a:r>
                        <a:rPr kumimoji="1" lang="en-US" altLang="ja-JP" dirty="0" smtClean="0"/>
                        <a:t>15</a:t>
                      </a:r>
                      <a:r>
                        <a:rPr kumimoji="1" lang="ja-JP" altLang="en-US" dirty="0" smtClean="0"/>
                        <a:t>：</a:t>
                      </a:r>
                      <a:r>
                        <a:rPr kumimoji="1" lang="en-US" altLang="ja-JP" dirty="0" smtClean="0"/>
                        <a:t>00</a:t>
                      </a:r>
                      <a:r>
                        <a:rPr kumimoji="1" lang="ja-JP" altLang="en-US" dirty="0" smtClean="0"/>
                        <a:t>～</a:t>
                      </a:r>
                      <a:r>
                        <a:rPr kumimoji="1" lang="en-US" altLang="ja-JP" dirty="0" smtClean="0"/>
                        <a:t>17</a:t>
                      </a:r>
                      <a:r>
                        <a:rPr kumimoji="1" lang="ja-JP" altLang="en-US" dirty="0" smtClean="0"/>
                        <a:t>：</a:t>
                      </a:r>
                      <a:r>
                        <a:rPr kumimoji="1" lang="en-US" altLang="ja-JP" dirty="0" smtClean="0"/>
                        <a:t>00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日中２．０</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kumimoji="1" lang="en-US" altLang="ja-JP" dirty="0" smtClean="0"/>
                        <a:t>  7</a:t>
                      </a:r>
                      <a:r>
                        <a:rPr kumimoji="1" lang="ja-JP" altLang="en-US" dirty="0" smtClean="0"/>
                        <a:t>：</a:t>
                      </a:r>
                      <a:r>
                        <a:rPr kumimoji="1" lang="en-US" altLang="ja-JP" dirty="0" smtClean="0"/>
                        <a:t>50</a:t>
                      </a:r>
                      <a:r>
                        <a:rPr kumimoji="1" lang="ja-JP" altLang="en-US" dirty="0" smtClean="0"/>
                        <a:t>～  </a:t>
                      </a:r>
                      <a:r>
                        <a:rPr kumimoji="1" lang="en-US" altLang="ja-JP" dirty="0" smtClean="0"/>
                        <a:t>8</a:t>
                      </a:r>
                      <a:r>
                        <a:rPr kumimoji="1" lang="ja-JP" altLang="en-US" dirty="0" smtClean="0"/>
                        <a:t>：</a:t>
                      </a:r>
                      <a:r>
                        <a:rPr kumimoji="1" lang="en-US" altLang="ja-JP" dirty="0" smtClean="0"/>
                        <a:t>20</a:t>
                      </a:r>
                    </a:p>
                    <a:p>
                      <a:r>
                        <a:rPr kumimoji="1" lang="ja-JP" altLang="en-US" dirty="0" smtClean="0"/>
                        <a:t>　早朝が</a:t>
                      </a:r>
                      <a:r>
                        <a:rPr kumimoji="1" lang="en-US" altLang="ja-JP" dirty="0" smtClean="0"/>
                        <a:t>10</a:t>
                      </a:r>
                      <a:r>
                        <a:rPr kumimoji="1" lang="ja-JP" altLang="en-US" dirty="0" smtClean="0"/>
                        <a:t>分</a:t>
                      </a:r>
                      <a:endParaRPr kumimoji="1" lang="en-US" altLang="ja-JP" dirty="0" smtClean="0"/>
                    </a:p>
                    <a:p>
                      <a:r>
                        <a:rPr kumimoji="1" lang="ja-JP" altLang="en-US" dirty="0" smtClean="0"/>
                        <a:t>　日中が</a:t>
                      </a:r>
                      <a:r>
                        <a:rPr kumimoji="1" lang="en-US" altLang="ja-JP" dirty="0" smtClean="0"/>
                        <a:t>20</a:t>
                      </a:r>
                      <a:r>
                        <a:rPr kumimoji="1" lang="ja-JP" altLang="en-US" dirty="0" smtClean="0"/>
                        <a:t>分</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日中０．５</a:t>
                      </a:r>
                      <a:endParaRPr kumimoji="1" lang="en-US" altLang="ja-JP" dirty="0" smtClean="0"/>
                    </a:p>
                    <a:p>
                      <a:r>
                        <a:rPr kumimoji="1" lang="en-US" altLang="ja-JP" dirty="0" smtClean="0"/>
                        <a:t>※</a:t>
                      </a:r>
                      <a:r>
                        <a:rPr kumimoji="1" lang="ja-JP" altLang="en-US" dirty="0" smtClean="0"/>
                        <a:t>多い時間帯のコードを使用</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kumimoji="1" lang="en-US" altLang="ja-JP" dirty="0" smtClean="0"/>
                        <a:t>21</a:t>
                      </a:r>
                      <a:r>
                        <a:rPr kumimoji="1" lang="ja-JP" altLang="en-US" dirty="0" smtClean="0"/>
                        <a:t>：</a:t>
                      </a:r>
                      <a:r>
                        <a:rPr kumimoji="1" lang="en-US" altLang="ja-JP" dirty="0" smtClean="0"/>
                        <a:t>45</a:t>
                      </a:r>
                      <a:r>
                        <a:rPr kumimoji="1" lang="ja-JP" altLang="en-US" dirty="0" smtClean="0"/>
                        <a:t>～</a:t>
                      </a:r>
                      <a:r>
                        <a:rPr kumimoji="1" lang="en-US" altLang="ja-JP" dirty="0" smtClean="0"/>
                        <a:t>22</a:t>
                      </a:r>
                      <a:r>
                        <a:rPr kumimoji="1" lang="ja-JP" altLang="en-US" dirty="0" smtClean="0"/>
                        <a:t>：</a:t>
                      </a:r>
                      <a:r>
                        <a:rPr kumimoji="1" lang="en-US" altLang="ja-JP" dirty="0" smtClean="0"/>
                        <a:t>15</a:t>
                      </a:r>
                    </a:p>
                    <a:p>
                      <a:r>
                        <a:rPr kumimoji="1" lang="ja-JP" altLang="en-US" dirty="0" smtClean="0"/>
                        <a:t>　夜間が</a:t>
                      </a:r>
                      <a:r>
                        <a:rPr kumimoji="1" lang="en-US" altLang="ja-JP" dirty="0" smtClean="0"/>
                        <a:t>15</a:t>
                      </a:r>
                      <a:r>
                        <a:rPr kumimoji="1" lang="ja-JP" altLang="en-US" dirty="0" smtClean="0"/>
                        <a:t>分</a:t>
                      </a:r>
                      <a:endParaRPr kumimoji="1" lang="en-US" altLang="ja-JP" dirty="0" smtClean="0"/>
                    </a:p>
                    <a:p>
                      <a:r>
                        <a:rPr kumimoji="1" lang="ja-JP" altLang="en-US" dirty="0" smtClean="0"/>
                        <a:t>　深夜が</a:t>
                      </a:r>
                      <a:r>
                        <a:rPr kumimoji="1" lang="en-US" altLang="ja-JP" dirty="0" smtClean="0"/>
                        <a:t>15</a:t>
                      </a:r>
                      <a:r>
                        <a:rPr kumimoji="1" lang="ja-JP" altLang="en-US" dirty="0" smtClean="0"/>
                        <a:t>分</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夜間０．５</a:t>
                      </a:r>
                      <a:endParaRPr kumimoji="1" lang="en-US" altLang="ja-JP" dirty="0" smtClean="0"/>
                    </a:p>
                    <a:p>
                      <a:r>
                        <a:rPr kumimoji="1" lang="en-US" altLang="ja-JP" dirty="0" smtClean="0"/>
                        <a:t>※</a:t>
                      </a:r>
                      <a:r>
                        <a:rPr kumimoji="1" lang="ja-JP" altLang="en-US" dirty="0" smtClean="0"/>
                        <a:t>３０分の占める割合が同じ場合は早い時間帯を使用します。</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スライド番号プレースホルダー 4"/>
          <p:cNvSpPr>
            <a:spLocks noGrp="1"/>
          </p:cNvSpPr>
          <p:nvPr>
            <p:ph type="sldNum" sz="quarter" idx="12"/>
          </p:nvPr>
        </p:nvSpPr>
        <p:spPr/>
        <p:txBody>
          <a:bodyPr/>
          <a:lstStyle/>
          <a:p>
            <a:fld id="{600F9212-B905-4261-86E7-BD42564D6786}" type="slidenum">
              <a:rPr kumimoji="1" lang="ja-JP" altLang="en-US" smtClean="0"/>
              <a:t>16</a:t>
            </a:fld>
            <a:endParaRPr kumimoji="1" lang="ja-JP" altLang="en-US"/>
          </a:p>
        </p:txBody>
      </p:sp>
    </p:spTree>
    <p:extLst>
      <p:ext uri="{BB962C8B-B14F-4D97-AF65-F5344CB8AC3E}">
        <p14:creationId xmlns:p14="http://schemas.microsoft.com/office/powerpoint/2010/main" val="873808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合成コード</a:t>
            </a:r>
            <a:endParaRPr kumimoji="1" lang="ja-JP" altLang="en-US" dirty="0"/>
          </a:p>
        </p:txBody>
      </p:sp>
      <p:sp>
        <p:nvSpPr>
          <p:cNvPr id="4" name="コンテンツ プレースホルダー 2"/>
          <p:cNvSpPr txBox="1">
            <a:spLocks/>
          </p:cNvSpPr>
          <p:nvPr/>
        </p:nvSpPr>
        <p:spPr>
          <a:xfrm>
            <a:off x="457200" y="1600200"/>
            <a:ext cx="7620000" cy="48006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kumimoji="1"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kumimoji="1"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kumimoji="1"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kumimoji="1"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kumimoji="1"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kumimoji="1"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kumimoji="1"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kumimoji="1"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kumimoji="1" sz="1400" kern="1200">
                <a:solidFill>
                  <a:schemeClr val="tx1"/>
                </a:solidFill>
                <a:latin typeface="+mn-lt"/>
                <a:ea typeface="+mn-ea"/>
                <a:cs typeface="+mn-cs"/>
              </a:defRPr>
            </a:lvl9pPr>
          </a:lstStyle>
          <a:p>
            <a:r>
              <a:rPr lang="ja-JP" altLang="en-US" sz="2400" b="1" dirty="0" smtClean="0"/>
              <a:t>時間帯を跨いだ場合、基本時間の範囲内（身体介護有り：</a:t>
            </a:r>
            <a:r>
              <a:rPr lang="en-US" altLang="ja-JP" sz="2400" b="1" dirty="0" smtClean="0"/>
              <a:t>3</a:t>
            </a:r>
            <a:r>
              <a:rPr lang="ja-JP" altLang="en-US" sz="2400" b="1" dirty="0" smtClean="0"/>
              <a:t>時間</a:t>
            </a:r>
            <a:r>
              <a:rPr lang="en-US" altLang="ja-JP" sz="2400" b="1" dirty="0" smtClean="0"/>
              <a:t>,</a:t>
            </a:r>
            <a:r>
              <a:rPr lang="ja-JP" altLang="en-US" sz="2400" b="1" dirty="0" smtClean="0"/>
              <a:t>身体介護無し：</a:t>
            </a:r>
            <a:r>
              <a:rPr lang="en-US" altLang="ja-JP" sz="2400" b="1" dirty="0" smtClean="0"/>
              <a:t>1.5</a:t>
            </a:r>
            <a:r>
              <a:rPr lang="ja-JP" altLang="en-US" sz="2400" b="1" dirty="0" smtClean="0"/>
              <a:t>時間）で使用します。</a:t>
            </a:r>
            <a:endParaRPr lang="en-US" altLang="ja-JP" sz="2400" b="1" dirty="0" smtClean="0"/>
          </a:p>
          <a:p>
            <a:endParaRPr lang="en-US" altLang="ja-JP" sz="2400" b="1" dirty="0" smtClean="0"/>
          </a:p>
          <a:p>
            <a:pPr marL="114300" indent="0">
              <a:buFont typeface="Arial" pitchFamily="34" charset="0"/>
              <a:buNone/>
            </a:pPr>
            <a:r>
              <a:rPr lang="ja-JP" altLang="en-US" sz="2400" b="1" dirty="0" smtClean="0"/>
              <a:t>例）身体介護有りの利用者（基本時間</a:t>
            </a:r>
            <a:r>
              <a:rPr lang="en-US" altLang="ja-JP" sz="2400" b="1" dirty="0" smtClean="0"/>
              <a:t>3</a:t>
            </a:r>
            <a:r>
              <a:rPr lang="ja-JP" altLang="en-US" sz="2400" b="1" dirty="0" smtClean="0"/>
              <a:t>時間）</a:t>
            </a:r>
            <a:endParaRPr lang="en-US" altLang="ja-JP" sz="2400" b="1" dirty="0" smtClean="0"/>
          </a:p>
          <a:p>
            <a:pPr marL="114300" indent="0">
              <a:buFont typeface="Arial" pitchFamily="34" charset="0"/>
              <a:buNone/>
            </a:pPr>
            <a:endParaRPr lang="ja-JP" altLang="en-US" sz="2400" b="1" dirty="0"/>
          </a:p>
        </p:txBody>
      </p:sp>
      <p:graphicFrame>
        <p:nvGraphicFramePr>
          <p:cNvPr id="5" name="表 4"/>
          <p:cNvGraphicFramePr>
            <a:graphicFrameLocks noGrp="1"/>
          </p:cNvGraphicFramePr>
          <p:nvPr>
            <p:extLst>
              <p:ext uri="{D42A27DB-BD31-4B8C-83A1-F6EECF244321}">
                <p14:modId xmlns:p14="http://schemas.microsoft.com/office/powerpoint/2010/main" val="3398844792"/>
              </p:ext>
            </p:extLst>
          </p:nvPr>
        </p:nvGraphicFramePr>
        <p:xfrm>
          <a:off x="827584" y="3356992"/>
          <a:ext cx="7272808" cy="2291080"/>
        </p:xfrm>
        <a:graphic>
          <a:graphicData uri="http://schemas.openxmlformats.org/drawingml/2006/table">
            <a:tbl>
              <a:tblPr firstRow="1" bandRow="1">
                <a:tableStyleId>{0E3FDE45-AF77-4B5C-9715-49D594BDF05E}</a:tableStyleId>
              </a:tblPr>
              <a:tblGrid>
                <a:gridCol w="3636404">
                  <a:extLst>
                    <a:ext uri="{9D8B030D-6E8A-4147-A177-3AD203B41FA5}">
                      <a16:colId xmlns:a16="http://schemas.microsoft.com/office/drawing/2014/main" val="20000"/>
                    </a:ext>
                  </a:extLst>
                </a:gridCol>
                <a:gridCol w="3636404">
                  <a:extLst>
                    <a:ext uri="{9D8B030D-6E8A-4147-A177-3AD203B41FA5}">
                      <a16:colId xmlns:a16="http://schemas.microsoft.com/office/drawing/2014/main" val="20001"/>
                    </a:ext>
                  </a:extLst>
                </a:gridCol>
              </a:tblGrid>
              <a:tr h="370840">
                <a:tc>
                  <a:txBody>
                    <a:bodyPr/>
                    <a:lstStyle/>
                    <a:p>
                      <a:r>
                        <a:rPr kumimoji="1" lang="ja-JP" altLang="en-US" dirty="0" smtClean="0"/>
                        <a:t>サービス提供時間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dirty="0" smtClean="0"/>
                        <a:t>使用するコード略称</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70840">
                <a:tc>
                  <a:txBody>
                    <a:bodyPr/>
                    <a:lstStyle/>
                    <a:p>
                      <a:r>
                        <a:rPr kumimoji="1" lang="en-US" altLang="ja-JP" dirty="0" smtClean="0"/>
                        <a:t>17</a:t>
                      </a:r>
                      <a:r>
                        <a:rPr kumimoji="1" lang="ja-JP" altLang="en-US" dirty="0" smtClean="0"/>
                        <a:t>：</a:t>
                      </a:r>
                      <a:r>
                        <a:rPr kumimoji="1" lang="en-US" altLang="ja-JP" dirty="0" smtClean="0"/>
                        <a:t>00</a:t>
                      </a:r>
                      <a:r>
                        <a:rPr kumimoji="1" lang="ja-JP" altLang="en-US" dirty="0" smtClean="0"/>
                        <a:t>～</a:t>
                      </a:r>
                      <a:r>
                        <a:rPr kumimoji="1" lang="en-US" altLang="ja-JP" dirty="0" smtClean="0"/>
                        <a:t>19</a:t>
                      </a:r>
                      <a:r>
                        <a:rPr kumimoji="1" lang="ja-JP" altLang="en-US" dirty="0" smtClean="0"/>
                        <a:t>：</a:t>
                      </a:r>
                      <a:r>
                        <a:rPr kumimoji="1" lang="en-US" altLang="ja-JP" dirty="0" smtClean="0"/>
                        <a:t>00</a:t>
                      </a:r>
                    </a:p>
                    <a:p>
                      <a:r>
                        <a:rPr kumimoji="1" lang="ja-JP" altLang="en-US" dirty="0" smtClean="0"/>
                        <a:t>　時間帯は</a:t>
                      </a:r>
                      <a:r>
                        <a:rPr kumimoji="1" lang="en-US" altLang="ja-JP" dirty="0" smtClean="0"/>
                        <a:t>18</a:t>
                      </a:r>
                      <a:r>
                        <a:rPr kumimoji="1" lang="ja-JP" altLang="en-US" dirty="0" smtClean="0"/>
                        <a:t>：</a:t>
                      </a:r>
                      <a:r>
                        <a:rPr kumimoji="1" lang="en-US" altLang="ja-JP" dirty="0" smtClean="0"/>
                        <a:t>00</a:t>
                      </a:r>
                      <a:r>
                        <a:rPr kumimoji="1" lang="ja-JP" altLang="en-US" dirty="0" smtClean="0"/>
                        <a:t>で変わる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日中１．０＋夜間１．０</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kumimoji="1" lang="en-US" altLang="ja-JP" dirty="0" smtClean="0"/>
                        <a:t>  7</a:t>
                      </a:r>
                      <a:r>
                        <a:rPr kumimoji="1" lang="ja-JP" altLang="en-US" dirty="0" smtClean="0"/>
                        <a:t>：</a:t>
                      </a:r>
                      <a:r>
                        <a:rPr kumimoji="1" lang="en-US" altLang="ja-JP" dirty="0" smtClean="0"/>
                        <a:t>30</a:t>
                      </a:r>
                      <a:r>
                        <a:rPr kumimoji="1" lang="ja-JP" altLang="en-US" dirty="0" smtClean="0"/>
                        <a:t>～</a:t>
                      </a:r>
                      <a:r>
                        <a:rPr kumimoji="1" lang="en-US" altLang="ja-JP" dirty="0" smtClean="0"/>
                        <a:t>10</a:t>
                      </a:r>
                      <a:r>
                        <a:rPr kumimoji="1" lang="ja-JP" altLang="en-US" dirty="0" smtClean="0"/>
                        <a:t>：</a:t>
                      </a:r>
                      <a:r>
                        <a:rPr kumimoji="1" lang="en-US" altLang="ja-JP" dirty="0" smtClean="0"/>
                        <a:t>00</a:t>
                      </a:r>
                    </a:p>
                    <a:p>
                      <a:r>
                        <a:rPr kumimoji="1" lang="ja-JP" altLang="en-US" dirty="0" smtClean="0"/>
                        <a:t>　時間帯は</a:t>
                      </a:r>
                      <a:r>
                        <a:rPr kumimoji="1" lang="en-US" altLang="ja-JP" dirty="0" smtClean="0"/>
                        <a:t>8</a:t>
                      </a:r>
                      <a:r>
                        <a:rPr kumimoji="1" lang="ja-JP" altLang="en-US" dirty="0" smtClean="0"/>
                        <a:t>：</a:t>
                      </a:r>
                      <a:r>
                        <a:rPr kumimoji="1" lang="en-US" altLang="ja-JP" dirty="0" smtClean="0"/>
                        <a:t>00</a:t>
                      </a:r>
                      <a:r>
                        <a:rPr kumimoji="1" lang="ja-JP" altLang="en-US" dirty="0" smtClean="0"/>
                        <a:t>で変わる</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早朝０．５＋日中２．０</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kumimoji="1" lang="en-US" altLang="ja-JP" dirty="0" smtClean="0"/>
                        <a:t>21</a:t>
                      </a:r>
                      <a:r>
                        <a:rPr kumimoji="1" lang="ja-JP" altLang="en-US" dirty="0" smtClean="0"/>
                        <a:t>：</a:t>
                      </a:r>
                      <a:r>
                        <a:rPr kumimoji="1" lang="en-US" altLang="ja-JP" dirty="0" smtClean="0"/>
                        <a:t>00</a:t>
                      </a:r>
                      <a:r>
                        <a:rPr kumimoji="1" lang="ja-JP" altLang="en-US" dirty="0" smtClean="0"/>
                        <a:t>～</a:t>
                      </a:r>
                      <a:r>
                        <a:rPr kumimoji="1" lang="en-US" altLang="ja-JP" dirty="0" smtClean="0"/>
                        <a:t>22</a:t>
                      </a:r>
                      <a:r>
                        <a:rPr kumimoji="1" lang="ja-JP" altLang="en-US" dirty="0" smtClean="0"/>
                        <a:t>：</a:t>
                      </a:r>
                      <a:r>
                        <a:rPr kumimoji="1" lang="en-US" altLang="ja-JP" dirty="0" smtClean="0"/>
                        <a:t>30</a:t>
                      </a:r>
                    </a:p>
                    <a:p>
                      <a:r>
                        <a:rPr kumimoji="1" lang="ja-JP" altLang="en-US" dirty="0" smtClean="0"/>
                        <a:t>　時間帯は</a:t>
                      </a:r>
                      <a:r>
                        <a:rPr kumimoji="1" lang="en-US" altLang="ja-JP" dirty="0" smtClean="0"/>
                        <a:t>22</a:t>
                      </a:r>
                      <a:r>
                        <a:rPr kumimoji="1" lang="ja-JP" altLang="en-US" dirty="0" smtClean="0"/>
                        <a:t>：</a:t>
                      </a:r>
                      <a:r>
                        <a:rPr kumimoji="1" lang="en-US" altLang="ja-JP" dirty="0" smtClean="0"/>
                        <a:t>00</a:t>
                      </a:r>
                      <a:r>
                        <a:rPr kumimoji="1" lang="ja-JP" altLang="en-US" dirty="0" smtClean="0"/>
                        <a:t>で変わる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夜間１．０＋深夜０．５</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600F9212-B905-4261-86E7-BD42564D6786}" type="slidenum">
              <a:rPr kumimoji="1" lang="ja-JP" altLang="en-US" smtClean="0"/>
              <a:t>17</a:t>
            </a:fld>
            <a:endParaRPr kumimoji="1" lang="ja-JP" altLang="en-US"/>
          </a:p>
        </p:txBody>
      </p:sp>
    </p:spTree>
    <p:extLst>
      <p:ext uri="{BB962C8B-B14F-4D97-AF65-F5344CB8AC3E}">
        <p14:creationId xmlns:p14="http://schemas.microsoft.com/office/powerpoint/2010/main" val="1089375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増分コード</a:t>
            </a:r>
            <a:endParaRPr kumimoji="1" lang="ja-JP" altLang="en-US" dirty="0"/>
          </a:p>
        </p:txBody>
      </p:sp>
      <p:sp>
        <p:nvSpPr>
          <p:cNvPr id="4" name="コンテンツ プレースホルダー 2"/>
          <p:cNvSpPr txBox="1">
            <a:spLocks/>
          </p:cNvSpPr>
          <p:nvPr/>
        </p:nvSpPr>
        <p:spPr>
          <a:xfrm>
            <a:off x="323528" y="1268760"/>
            <a:ext cx="7992888" cy="4997152"/>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kumimoji="1"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kumimoji="1"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kumimoji="1"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kumimoji="1"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kumimoji="1"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kumimoji="1"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kumimoji="1"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kumimoji="1"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kumimoji="1" sz="1400" kern="1200">
                <a:solidFill>
                  <a:schemeClr val="tx1"/>
                </a:solidFill>
                <a:latin typeface="+mn-lt"/>
                <a:ea typeface="+mn-ea"/>
                <a:cs typeface="+mn-cs"/>
              </a:defRPr>
            </a:lvl9pPr>
          </a:lstStyle>
          <a:p>
            <a:r>
              <a:rPr lang="ja-JP" altLang="en-US" sz="2000" b="1" dirty="0" smtClean="0"/>
              <a:t>基本時間を超えてから時間帯を跨いだ場合、または合成コードのみで利用時間が収まらない場合に使用します。（単一コード、合成コードと組み合わせて使用）</a:t>
            </a:r>
            <a:endParaRPr lang="en-US" altLang="ja-JP" sz="2000" b="1" dirty="0"/>
          </a:p>
          <a:p>
            <a:pPr marL="114300" indent="0">
              <a:buNone/>
            </a:pPr>
            <a:endParaRPr lang="en-US" altLang="ja-JP" sz="2400" b="1" dirty="0" smtClean="0"/>
          </a:p>
          <a:p>
            <a:pPr marL="114300" indent="0">
              <a:buFont typeface="Arial" pitchFamily="34" charset="0"/>
              <a:buNone/>
            </a:pPr>
            <a:r>
              <a:rPr lang="ja-JP" altLang="en-US" sz="2000" b="1" dirty="0" smtClean="0"/>
              <a:t>例）身体介護有りの利用者（基本時間</a:t>
            </a:r>
            <a:r>
              <a:rPr lang="en-US" altLang="ja-JP" sz="2000" b="1" dirty="0" smtClean="0"/>
              <a:t>3</a:t>
            </a:r>
            <a:r>
              <a:rPr lang="ja-JP" altLang="en-US" sz="2000" b="1" dirty="0" smtClean="0"/>
              <a:t>時間）</a:t>
            </a:r>
            <a:endParaRPr lang="en-US" altLang="ja-JP" sz="2000" b="1" dirty="0" smtClean="0"/>
          </a:p>
          <a:p>
            <a:pPr marL="114300" indent="0">
              <a:buFont typeface="Arial" pitchFamily="34" charset="0"/>
              <a:buNone/>
            </a:pPr>
            <a:endParaRPr lang="ja-JP" altLang="en-US" sz="2400" b="1" dirty="0"/>
          </a:p>
        </p:txBody>
      </p:sp>
      <p:graphicFrame>
        <p:nvGraphicFramePr>
          <p:cNvPr id="5" name="表 4"/>
          <p:cNvGraphicFramePr>
            <a:graphicFrameLocks noGrp="1"/>
          </p:cNvGraphicFramePr>
          <p:nvPr>
            <p:extLst>
              <p:ext uri="{D42A27DB-BD31-4B8C-83A1-F6EECF244321}">
                <p14:modId xmlns:p14="http://schemas.microsoft.com/office/powerpoint/2010/main" val="967036280"/>
              </p:ext>
            </p:extLst>
          </p:nvPr>
        </p:nvGraphicFramePr>
        <p:xfrm>
          <a:off x="804392" y="3314948"/>
          <a:ext cx="7272808" cy="3022600"/>
        </p:xfrm>
        <a:graphic>
          <a:graphicData uri="http://schemas.openxmlformats.org/drawingml/2006/table">
            <a:tbl>
              <a:tblPr firstRow="1" bandRow="1">
                <a:tableStyleId>{0E3FDE45-AF77-4B5C-9715-49D594BDF05E}</a:tableStyleId>
              </a:tblPr>
              <a:tblGrid>
                <a:gridCol w="4127648">
                  <a:extLst>
                    <a:ext uri="{9D8B030D-6E8A-4147-A177-3AD203B41FA5}">
                      <a16:colId xmlns:a16="http://schemas.microsoft.com/office/drawing/2014/main" val="20000"/>
                    </a:ext>
                  </a:extLst>
                </a:gridCol>
                <a:gridCol w="3145160">
                  <a:extLst>
                    <a:ext uri="{9D8B030D-6E8A-4147-A177-3AD203B41FA5}">
                      <a16:colId xmlns:a16="http://schemas.microsoft.com/office/drawing/2014/main" val="20001"/>
                    </a:ext>
                  </a:extLst>
                </a:gridCol>
              </a:tblGrid>
              <a:tr h="370840">
                <a:tc>
                  <a:txBody>
                    <a:bodyPr/>
                    <a:lstStyle/>
                    <a:p>
                      <a:r>
                        <a:rPr kumimoji="1" lang="ja-JP" altLang="en-US" dirty="0" smtClean="0"/>
                        <a:t>サービス提供時間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dirty="0" smtClean="0"/>
                        <a:t>使用するコード略称</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70840">
                <a:tc>
                  <a:txBody>
                    <a:bodyPr/>
                    <a:lstStyle/>
                    <a:p>
                      <a:r>
                        <a:rPr kumimoji="1" lang="en-US" altLang="ja-JP" dirty="0" smtClean="0"/>
                        <a:t>10</a:t>
                      </a:r>
                      <a:r>
                        <a:rPr kumimoji="1" lang="ja-JP" altLang="en-US" dirty="0" smtClean="0"/>
                        <a:t>：</a:t>
                      </a:r>
                      <a:r>
                        <a:rPr kumimoji="1" lang="en-US" altLang="ja-JP" dirty="0" smtClean="0"/>
                        <a:t>00</a:t>
                      </a:r>
                      <a:r>
                        <a:rPr kumimoji="1" lang="ja-JP" altLang="en-US" dirty="0" smtClean="0"/>
                        <a:t>～</a:t>
                      </a:r>
                      <a:r>
                        <a:rPr kumimoji="1" lang="en-US" altLang="ja-JP" dirty="0" smtClean="0"/>
                        <a:t>19</a:t>
                      </a:r>
                      <a:r>
                        <a:rPr kumimoji="1" lang="ja-JP" altLang="en-US" dirty="0" smtClean="0"/>
                        <a:t>：</a:t>
                      </a:r>
                      <a:r>
                        <a:rPr kumimoji="1" lang="en-US" altLang="ja-JP" dirty="0" smtClean="0"/>
                        <a:t>00</a:t>
                      </a:r>
                    </a:p>
                    <a:p>
                      <a:r>
                        <a:rPr kumimoji="1" lang="ja-JP" altLang="en-US" dirty="0" smtClean="0"/>
                        <a:t>　時間帯は</a:t>
                      </a:r>
                      <a:r>
                        <a:rPr kumimoji="1" lang="en-US" altLang="ja-JP" dirty="0" smtClean="0"/>
                        <a:t>18</a:t>
                      </a:r>
                      <a:r>
                        <a:rPr kumimoji="1" lang="ja-JP" altLang="en-US" dirty="0" smtClean="0"/>
                        <a:t>：</a:t>
                      </a:r>
                      <a:r>
                        <a:rPr kumimoji="1" lang="en-US" altLang="ja-JP" dirty="0" smtClean="0"/>
                        <a:t>00</a:t>
                      </a:r>
                      <a:r>
                        <a:rPr kumimoji="1" lang="ja-JP" altLang="en-US" dirty="0" smtClean="0"/>
                        <a:t>で変わる</a:t>
                      </a:r>
                      <a:endParaRPr kumimoji="1" lang="en-US" altLang="ja-JP" dirty="0" smtClean="0"/>
                    </a:p>
                    <a:p>
                      <a:r>
                        <a:rPr kumimoji="1" lang="ja-JP" altLang="en-US" dirty="0" smtClean="0"/>
                        <a:t>　</a:t>
                      </a:r>
                      <a:r>
                        <a:rPr kumimoji="1" lang="ja-JP" altLang="en-US" sz="1800" dirty="0" smtClean="0"/>
                        <a:t>基本時間を超えてから時間帯を跨ぐ</a:t>
                      </a:r>
                      <a:endParaRPr kumimoji="1" lang="en-US" altLang="ja-JP" sz="1400" dirty="0" smtClean="0"/>
                    </a:p>
                    <a:p>
                      <a:r>
                        <a:rPr kumimoji="1" lang="ja-JP" altLang="en-US" dirty="0" smtClean="0"/>
                        <a:t>　　　単一コード＋増分コード</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・日中８．０</a:t>
                      </a:r>
                      <a:endParaRPr kumimoji="1" lang="en-US" altLang="ja-JP" dirty="0" smtClean="0"/>
                    </a:p>
                    <a:p>
                      <a:r>
                        <a:rPr kumimoji="1" lang="ja-JP" altLang="en-US" dirty="0" smtClean="0"/>
                        <a:t>・夜間</a:t>
                      </a:r>
                      <a:r>
                        <a:rPr kumimoji="1" lang="ja-JP" altLang="en-US" b="1" u="sng" dirty="0" smtClean="0"/>
                        <a:t>増</a:t>
                      </a:r>
                      <a:r>
                        <a:rPr kumimoji="1" lang="ja-JP" altLang="en-US" dirty="0" smtClean="0"/>
                        <a:t>１．０</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kumimoji="1" lang="en-US" altLang="ja-JP" dirty="0" smtClean="0"/>
                        <a:t>  17</a:t>
                      </a:r>
                      <a:r>
                        <a:rPr kumimoji="1" lang="ja-JP" altLang="en-US" dirty="0" smtClean="0"/>
                        <a:t>：</a:t>
                      </a:r>
                      <a:r>
                        <a:rPr kumimoji="1" lang="en-US" altLang="ja-JP" dirty="0" smtClean="0"/>
                        <a:t>30</a:t>
                      </a:r>
                      <a:r>
                        <a:rPr kumimoji="1" lang="ja-JP" altLang="en-US" dirty="0" smtClean="0"/>
                        <a:t>～</a:t>
                      </a:r>
                      <a:r>
                        <a:rPr kumimoji="1" lang="en-US" altLang="ja-JP" dirty="0" smtClean="0"/>
                        <a:t>22</a:t>
                      </a:r>
                      <a:r>
                        <a:rPr kumimoji="1" lang="ja-JP" altLang="en-US" dirty="0" smtClean="0"/>
                        <a:t>：</a:t>
                      </a:r>
                      <a:r>
                        <a:rPr kumimoji="1" lang="en-US" altLang="ja-JP" dirty="0" smtClean="0"/>
                        <a:t>00</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時間帯は</a:t>
                      </a:r>
                      <a:r>
                        <a:rPr kumimoji="1" lang="en-US" altLang="ja-JP" dirty="0" smtClean="0"/>
                        <a:t>18</a:t>
                      </a:r>
                      <a:r>
                        <a:rPr kumimoji="1" lang="ja-JP" altLang="en-US" dirty="0" smtClean="0"/>
                        <a:t>：</a:t>
                      </a:r>
                      <a:r>
                        <a:rPr kumimoji="1" lang="en-US" altLang="ja-JP" dirty="0" smtClean="0"/>
                        <a:t>00</a:t>
                      </a:r>
                      <a:r>
                        <a:rPr kumimoji="1" lang="ja-JP" altLang="en-US" dirty="0" smtClean="0"/>
                        <a:t>で変わる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基本時間内に時間帯を跨ぎ</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合成コードでは収まらない</a:t>
                      </a:r>
                      <a:endParaRPr kumimoji="1" lang="en-US" altLang="ja-JP" dirty="0" smtClean="0"/>
                    </a:p>
                    <a:p>
                      <a:r>
                        <a:rPr kumimoji="1" lang="ja-JP" altLang="en-US" dirty="0" smtClean="0"/>
                        <a:t>　　　合成コード＋増分コード</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・日中０．５＋夜間２．５</a:t>
                      </a:r>
                      <a:endParaRPr kumimoji="1" lang="en-US" altLang="ja-JP" dirty="0" smtClean="0"/>
                    </a:p>
                    <a:p>
                      <a:r>
                        <a:rPr kumimoji="1" lang="ja-JP" altLang="en-US" dirty="0" smtClean="0"/>
                        <a:t>・夜間</a:t>
                      </a:r>
                      <a:r>
                        <a:rPr kumimoji="1" lang="ja-JP" altLang="en-US" b="1" u="sng" dirty="0" smtClean="0"/>
                        <a:t>増</a:t>
                      </a:r>
                      <a:r>
                        <a:rPr kumimoji="1" lang="ja-JP" altLang="en-US" dirty="0" smtClean="0"/>
                        <a:t>１．５</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600F9212-B905-4261-86E7-BD42564D6786}" type="slidenum">
              <a:rPr kumimoji="1" lang="ja-JP" altLang="en-US" smtClean="0"/>
              <a:t>18</a:t>
            </a:fld>
            <a:endParaRPr kumimoji="1" lang="ja-JP" altLang="en-US"/>
          </a:p>
        </p:txBody>
      </p:sp>
    </p:spTree>
    <p:extLst>
      <p:ext uri="{BB962C8B-B14F-4D97-AF65-F5344CB8AC3E}">
        <p14:creationId xmlns:p14="http://schemas.microsoft.com/office/powerpoint/2010/main" val="1008899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判断チャート</a:t>
            </a:r>
            <a:endParaRPr kumimoji="1" lang="ja-JP" altLang="en-US" dirty="0"/>
          </a:p>
        </p:txBody>
      </p:sp>
      <p:sp>
        <p:nvSpPr>
          <p:cNvPr id="4" name="テキスト ボックス 3"/>
          <p:cNvSpPr txBox="1"/>
          <p:nvPr/>
        </p:nvSpPr>
        <p:spPr>
          <a:xfrm>
            <a:off x="179512" y="1331476"/>
            <a:ext cx="446449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dirty="0" smtClean="0"/>
              <a:t>サービス提供時間が時間帯を跨ぐか？</a:t>
            </a:r>
            <a:endParaRPr kumimoji="1" lang="ja-JP" altLang="en-US" dirty="0"/>
          </a:p>
        </p:txBody>
      </p:sp>
      <p:sp>
        <p:nvSpPr>
          <p:cNvPr id="5" name="テキスト ボックス 4"/>
          <p:cNvSpPr txBox="1"/>
          <p:nvPr/>
        </p:nvSpPr>
        <p:spPr>
          <a:xfrm>
            <a:off x="6445448" y="1331476"/>
            <a:ext cx="1836712"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ja-JP" altLang="en-US" b="1" dirty="0" smtClean="0"/>
              <a:t>単一コード</a:t>
            </a:r>
            <a:endParaRPr kumimoji="1" lang="ja-JP" altLang="en-US" b="1" dirty="0"/>
          </a:p>
        </p:txBody>
      </p:sp>
      <p:sp>
        <p:nvSpPr>
          <p:cNvPr id="6" name="右矢印 5"/>
          <p:cNvSpPr/>
          <p:nvPr/>
        </p:nvSpPr>
        <p:spPr>
          <a:xfrm>
            <a:off x="4860032" y="918756"/>
            <a:ext cx="1440160" cy="1233428"/>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跨がない</a:t>
            </a:r>
            <a:endParaRPr kumimoji="1" lang="ja-JP" altLang="en-US" dirty="0"/>
          </a:p>
        </p:txBody>
      </p:sp>
      <p:sp>
        <p:nvSpPr>
          <p:cNvPr id="7" name="下矢印 6"/>
          <p:cNvSpPr/>
          <p:nvPr/>
        </p:nvSpPr>
        <p:spPr>
          <a:xfrm>
            <a:off x="1699196" y="1828148"/>
            <a:ext cx="1656184" cy="64807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跨ぐ</a:t>
            </a:r>
            <a:endParaRPr kumimoji="1" lang="ja-JP" altLang="en-US" dirty="0"/>
          </a:p>
        </p:txBody>
      </p:sp>
      <p:sp>
        <p:nvSpPr>
          <p:cNvPr id="8" name="テキスト ボックス 7"/>
          <p:cNvSpPr txBox="1"/>
          <p:nvPr/>
        </p:nvSpPr>
        <p:spPr>
          <a:xfrm>
            <a:off x="179512" y="2567970"/>
            <a:ext cx="4464496" cy="116955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en-US" altLang="ja-JP" dirty="0" smtClean="0"/>
              <a:t>【</a:t>
            </a:r>
            <a:r>
              <a:rPr kumimoji="1" lang="ja-JP" altLang="en-US" dirty="0" smtClean="0"/>
              <a:t>合成コードの上限時間</a:t>
            </a:r>
            <a:r>
              <a:rPr kumimoji="1" lang="en-US" altLang="ja-JP" dirty="0" smtClean="0"/>
              <a:t>】</a:t>
            </a:r>
          </a:p>
          <a:p>
            <a:r>
              <a:rPr lang="ja-JP" altLang="en-US" dirty="0" smtClean="0"/>
              <a:t>身体介護有り⇒３時間</a:t>
            </a:r>
            <a:endParaRPr lang="en-US" altLang="ja-JP" dirty="0" smtClean="0"/>
          </a:p>
          <a:p>
            <a:r>
              <a:rPr kumimoji="1" lang="ja-JP" altLang="en-US" dirty="0"/>
              <a:t>身体</a:t>
            </a:r>
            <a:r>
              <a:rPr kumimoji="1" lang="ja-JP" altLang="en-US" dirty="0" smtClean="0"/>
              <a:t>介護無し⇒１．５時間</a:t>
            </a:r>
            <a:endParaRPr kumimoji="1" lang="en-US" altLang="ja-JP" dirty="0" smtClean="0"/>
          </a:p>
          <a:p>
            <a:r>
              <a:rPr lang="ja-JP" altLang="en-US" sz="1600" dirty="0" smtClean="0"/>
              <a:t>それぞれ上限時間内の合成コードが</a:t>
            </a:r>
            <a:r>
              <a:rPr lang="ja-JP" altLang="en-US" sz="1600" dirty="0"/>
              <a:t>使える</a:t>
            </a:r>
            <a:r>
              <a:rPr lang="ja-JP" altLang="en-US" sz="1600" dirty="0" smtClean="0"/>
              <a:t>か</a:t>
            </a:r>
            <a:endParaRPr kumimoji="1" lang="ja-JP" altLang="en-US" sz="1600" dirty="0"/>
          </a:p>
        </p:txBody>
      </p:sp>
      <p:sp>
        <p:nvSpPr>
          <p:cNvPr id="9" name="右矢印 8"/>
          <p:cNvSpPr/>
          <p:nvPr/>
        </p:nvSpPr>
        <p:spPr>
          <a:xfrm>
            <a:off x="4860032" y="2573035"/>
            <a:ext cx="1440160" cy="1233428"/>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smtClean="0"/>
              <a:t>合成コードが</a:t>
            </a:r>
            <a:r>
              <a:rPr lang="ja-JP" altLang="en-US" sz="1400" dirty="0"/>
              <a:t>使えない</a:t>
            </a:r>
            <a:endParaRPr kumimoji="1" lang="ja-JP" altLang="en-US" sz="1400" dirty="0"/>
          </a:p>
        </p:txBody>
      </p:sp>
      <p:sp>
        <p:nvSpPr>
          <p:cNvPr id="10" name="下矢印 9"/>
          <p:cNvSpPr/>
          <p:nvPr/>
        </p:nvSpPr>
        <p:spPr>
          <a:xfrm>
            <a:off x="1691680" y="3806463"/>
            <a:ext cx="1656184" cy="64807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t>使える</a:t>
            </a:r>
            <a:endParaRPr kumimoji="1" lang="ja-JP" altLang="en-US" sz="1400" dirty="0"/>
          </a:p>
        </p:txBody>
      </p:sp>
      <p:sp>
        <p:nvSpPr>
          <p:cNvPr id="11" name="テキスト ボックス 10"/>
          <p:cNvSpPr txBox="1"/>
          <p:nvPr/>
        </p:nvSpPr>
        <p:spPr>
          <a:xfrm>
            <a:off x="6444208" y="2760022"/>
            <a:ext cx="1836712"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ja-JP" altLang="en-US" b="1" dirty="0" smtClean="0"/>
              <a:t>単一コード</a:t>
            </a:r>
            <a:endParaRPr kumimoji="1" lang="en-US" altLang="ja-JP" b="1" dirty="0" smtClean="0"/>
          </a:p>
          <a:p>
            <a:pPr algn="ctr"/>
            <a:r>
              <a:rPr lang="ja-JP" altLang="en-US" b="1" dirty="0" smtClean="0"/>
              <a:t>＋</a:t>
            </a:r>
            <a:endParaRPr lang="en-US" altLang="ja-JP" b="1" dirty="0" smtClean="0"/>
          </a:p>
          <a:p>
            <a:pPr algn="ctr"/>
            <a:r>
              <a:rPr kumimoji="1" lang="ja-JP" altLang="en-US" b="1" dirty="0"/>
              <a:t>増分コード</a:t>
            </a:r>
          </a:p>
        </p:txBody>
      </p:sp>
      <p:sp>
        <p:nvSpPr>
          <p:cNvPr id="12" name="テキスト ボックス 11"/>
          <p:cNvSpPr txBox="1"/>
          <p:nvPr/>
        </p:nvSpPr>
        <p:spPr>
          <a:xfrm>
            <a:off x="179512" y="4581128"/>
            <a:ext cx="4464496" cy="116955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en-US" altLang="ja-JP" dirty="0" smtClean="0"/>
              <a:t>【</a:t>
            </a:r>
            <a:r>
              <a:rPr kumimoji="1" lang="ja-JP" altLang="en-US" dirty="0" smtClean="0"/>
              <a:t>合成コードの上限時間</a:t>
            </a:r>
            <a:r>
              <a:rPr kumimoji="1" lang="en-US" altLang="ja-JP" dirty="0" smtClean="0"/>
              <a:t>】</a:t>
            </a:r>
          </a:p>
          <a:p>
            <a:r>
              <a:rPr lang="ja-JP" altLang="en-US" dirty="0" smtClean="0"/>
              <a:t>身体介護有り⇒３時間</a:t>
            </a:r>
            <a:endParaRPr lang="en-US" altLang="ja-JP" dirty="0" smtClean="0"/>
          </a:p>
          <a:p>
            <a:r>
              <a:rPr kumimoji="1" lang="ja-JP" altLang="en-US" dirty="0"/>
              <a:t>身体</a:t>
            </a:r>
            <a:r>
              <a:rPr kumimoji="1" lang="ja-JP" altLang="en-US" dirty="0" smtClean="0"/>
              <a:t>介護無し⇒１．５時間</a:t>
            </a:r>
            <a:endParaRPr kumimoji="1" lang="en-US" altLang="ja-JP" dirty="0" smtClean="0"/>
          </a:p>
          <a:p>
            <a:r>
              <a:rPr lang="ja-JP" altLang="en-US" sz="1600" dirty="0" smtClean="0"/>
              <a:t>合成コードを使用し、上限時間内に収まるか？</a:t>
            </a:r>
            <a:endParaRPr kumimoji="1" lang="ja-JP" altLang="en-US" sz="1600" dirty="0"/>
          </a:p>
        </p:txBody>
      </p:sp>
      <p:sp>
        <p:nvSpPr>
          <p:cNvPr id="13" name="右矢印 12"/>
          <p:cNvSpPr/>
          <p:nvPr/>
        </p:nvSpPr>
        <p:spPr>
          <a:xfrm>
            <a:off x="4860032" y="4549189"/>
            <a:ext cx="1440160" cy="1233428"/>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smtClean="0"/>
              <a:t>上限時間内に収まる</a:t>
            </a:r>
            <a:endParaRPr kumimoji="1" lang="ja-JP" altLang="en-US" sz="1400" dirty="0"/>
          </a:p>
        </p:txBody>
      </p:sp>
      <p:sp>
        <p:nvSpPr>
          <p:cNvPr id="14" name="テキスト ボックス 13"/>
          <p:cNvSpPr txBox="1"/>
          <p:nvPr/>
        </p:nvSpPr>
        <p:spPr>
          <a:xfrm>
            <a:off x="6411788" y="4981237"/>
            <a:ext cx="1836712"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ja-JP" altLang="en-US" b="1" dirty="0" smtClean="0"/>
              <a:t>合成コード</a:t>
            </a:r>
            <a:endParaRPr kumimoji="1" lang="ja-JP" altLang="en-US" b="1" dirty="0"/>
          </a:p>
        </p:txBody>
      </p:sp>
      <p:sp>
        <p:nvSpPr>
          <p:cNvPr id="15" name="テキスト ボックス 14"/>
          <p:cNvSpPr txBox="1"/>
          <p:nvPr/>
        </p:nvSpPr>
        <p:spPr>
          <a:xfrm>
            <a:off x="6411788" y="5875292"/>
            <a:ext cx="1836712"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ja-JP" altLang="en-US" b="1" dirty="0"/>
              <a:t>合成</a:t>
            </a:r>
            <a:r>
              <a:rPr kumimoji="1" lang="ja-JP" altLang="en-US" b="1" dirty="0" smtClean="0"/>
              <a:t>コード</a:t>
            </a:r>
            <a:endParaRPr kumimoji="1" lang="en-US" altLang="ja-JP" b="1" dirty="0" smtClean="0"/>
          </a:p>
          <a:p>
            <a:pPr algn="ctr"/>
            <a:r>
              <a:rPr lang="ja-JP" altLang="en-US" b="1" dirty="0" smtClean="0"/>
              <a:t>＋</a:t>
            </a:r>
            <a:endParaRPr lang="en-US" altLang="ja-JP" b="1" dirty="0" smtClean="0"/>
          </a:p>
          <a:p>
            <a:pPr algn="ctr"/>
            <a:r>
              <a:rPr kumimoji="1" lang="ja-JP" altLang="en-US" b="1" dirty="0"/>
              <a:t>増分コード</a:t>
            </a:r>
          </a:p>
        </p:txBody>
      </p:sp>
      <p:sp>
        <p:nvSpPr>
          <p:cNvPr id="16" name="屈折矢印 15"/>
          <p:cNvSpPr/>
          <p:nvPr/>
        </p:nvSpPr>
        <p:spPr>
          <a:xfrm rot="5400000">
            <a:off x="3678288" y="4392743"/>
            <a:ext cx="923328" cy="3888432"/>
          </a:xfrm>
          <a:prstGeom prst="bentUpArrow">
            <a:avLst>
              <a:gd name="adj1" fmla="val 50000"/>
              <a:gd name="adj2" fmla="val 50000"/>
              <a:gd name="adj3" fmla="val 5000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dirty="0"/>
          </a:p>
        </p:txBody>
      </p:sp>
      <p:sp>
        <p:nvSpPr>
          <p:cNvPr id="17" name="テキスト ボックス 16"/>
          <p:cNvSpPr txBox="1"/>
          <p:nvPr/>
        </p:nvSpPr>
        <p:spPr>
          <a:xfrm>
            <a:off x="2778040" y="6213848"/>
            <a:ext cx="2441694" cy="584775"/>
          </a:xfrm>
          <a:prstGeom prst="rect">
            <a:avLst/>
          </a:prstGeom>
          <a:noFill/>
        </p:spPr>
        <p:txBody>
          <a:bodyPr wrap="none" rtlCol="0">
            <a:spAutoFit/>
          </a:bodyPr>
          <a:lstStyle/>
          <a:p>
            <a:r>
              <a:rPr lang="ja-JP" altLang="en-US" sz="1600" dirty="0"/>
              <a:t>上限時間内に</a:t>
            </a:r>
            <a:r>
              <a:rPr lang="ja-JP" altLang="en-US" sz="1600" dirty="0" smtClean="0"/>
              <a:t>収まらない</a:t>
            </a:r>
            <a:endParaRPr lang="ja-JP" altLang="en-US" sz="1600" dirty="0"/>
          </a:p>
          <a:p>
            <a:endParaRPr kumimoji="1" lang="ja-JP" altLang="en-US" sz="1600" dirty="0"/>
          </a:p>
        </p:txBody>
      </p:sp>
      <p:sp>
        <p:nvSpPr>
          <p:cNvPr id="3" name="スライド番号プレースホルダー 2"/>
          <p:cNvSpPr>
            <a:spLocks noGrp="1"/>
          </p:cNvSpPr>
          <p:nvPr>
            <p:ph type="sldNum" sz="quarter" idx="12"/>
          </p:nvPr>
        </p:nvSpPr>
        <p:spPr/>
        <p:txBody>
          <a:bodyPr/>
          <a:lstStyle/>
          <a:p>
            <a:fld id="{600F9212-B905-4261-86E7-BD42564D6786}" type="slidenum">
              <a:rPr kumimoji="1" lang="ja-JP" altLang="en-US" smtClean="0"/>
              <a:t>19</a:t>
            </a:fld>
            <a:endParaRPr kumimoji="1" lang="ja-JP" altLang="en-US"/>
          </a:p>
        </p:txBody>
      </p:sp>
    </p:spTree>
    <p:extLst>
      <p:ext uri="{BB962C8B-B14F-4D97-AF65-F5344CB8AC3E}">
        <p14:creationId xmlns:p14="http://schemas.microsoft.com/office/powerpoint/2010/main" val="4735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7620000" cy="1143000"/>
          </a:xfrm>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611560" y="980728"/>
            <a:ext cx="7416824" cy="5445224"/>
          </a:xfrm>
        </p:spPr>
        <p:txBody>
          <a:bodyPr numCol="1">
            <a:normAutofit fontScale="92500" lnSpcReduction="10000"/>
          </a:bodyPr>
          <a:lstStyle/>
          <a:p>
            <a:pPr marL="114300" indent="0">
              <a:buNone/>
            </a:pPr>
            <a:r>
              <a:rPr kumimoji="1" lang="ja-JP" altLang="en-US" sz="1800" b="1" dirty="0" smtClean="0"/>
              <a:t>⒈請求の事務処理について</a:t>
            </a:r>
            <a:endParaRPr kumimoji="1" lang="en-US" altLang="ja-JP" sz="1800" b="1" dirty="0" smtClean="0"/>
          </a:p>
          <a:p>
            <a:pPr marL="114300" indent="0">
              <a:buNone/>
            </a:pPr>
            <a:r>
              <a:rPr lang="ja-JP" altLang="en-US" sz="1400" dirty="0"/>
              <a:t>　</a:t>
            </a:r>
            <a:r>
              <a:rPr lang="ja-JP" altLang="en-US" sz="1400" dirty="0" smtClean="0"/>
              <a:t>　</a:t>
            </a:r>
            <a:r>
              <a:rPr lang="ja-JP" altLang="en-US" sz="1600" dirty="0" smtClean="0"/>
              <a:t>○請求・支払の流れ・・・・・・・・・・・・・（４）</a:t>
            </a:r>
            <a:endParaRPr lang="en-US" altLang="ja-JP" sz="1600" dirty="0" smtClean="0"/>
          </a:p>
          <a:p>
            <a:pPr marL="114300" indent="0">
              <a:buNone/>
            </a:pPr>
            <a:r>
              <a:rPr kumimoji="1" lang="ja-JP" altLang="en-US" sz="1600" dirty="0"/>
              <a:t>　</a:t>
            </a:r>
            <a:r>
              <a:rPr kumimoji="1" lang="ja-JP" altLang="en-US" sz="1600" dirty="0" smtClean="0"/>
              <a:t>　○請求書の提出について・・・・・・・・・・・（５）</a:t>
            </a:r>
            <a:endParaRPr kumimoji="1" lang="en-US" altLang="ja-JP" sz="1600" dirty="0" smtClean="0"/>
          </a:p>
          <a:p>
            <a:pPr marL="114300" indent="0">
              <a:buNone/>
            </a:pPr>
            <a:r>
              <a:rPr lang="ja-JP" altLang="en-US" sz="1600" dirty="0"/>
              <a:t>　</a:t>
            </a:r>
            <a:r>
              <a:rPr lang="ja-JP" altLang="en-US" sz="1600" dirty="0" smtClean="0"/>
              <a:t>　○提出書類について・・・・・・・・・・・・・（６）</a:t>
            </a:r>
            <a:endParaRPr lang="en-US" altLang="ja-JP" sz="1600" dirty="0" smtClean="0"/>
          </a:p>
          <a:p>
            <a:pPr marL="114300" indent="0">
              <a:buNone/>
            </a:pPr>
            <a:r>
              <a:rPr kumimoji="1" lang="ja-JP" altLang="en-US" sz="1600" dirty="0"/>
              <a:t>　</a:t>
            </a:r>
            <a:r>
              <a:rPr kumimoji="1" lang="ja-JP" altLang="en-US" sz="1600" dirty="0" smtClean="0"/>
              <a:t>　○提出書類の順序について・・・・・・・・・・（７）</a:t>
            </a:r>
            <a:endParaRPr kumimoji="1" lang="en-US" altLang="ja-JP" sz="1600" dirty="0" smtClean="0"/>
          </a:p>
          <a:p>
            <a:pPr marL="114300" indent="0">
              <a:buNone/>
            </a:pPr>
            <a:r>
              <a:rPr lang="ja-JP" altLang="en-US" sz="1600" dirty="0"/>
              <a:t>　</a:t>
            </a:r>
            <a:r>
              <a:rPr lang="ja-JP" altLang="en-US" sz="1600" dirty="0" smtClean="0"/>
              <a:t>　○訂正依頼について・・・・・・・・・・・・・（８）</a:t>
            </a:r>
            <a:endParaRPr lang="en-US" altLang="ja-JP" sz="1600" dirty="0" smtClean="0"/>
          </a:p>
          <a:p>
            <a:pPr marL="114300" indent="0">
              <a:buNone/>
            </a:pPr>
            <a:r>
              <a:rPr kumimoji="1" lang="ja-JP" altLang="en-US" sz="1600" dirty="0"/>
              <a:t>　</a:t>
            </a:r>
            <a:r>
              <a:rPr kumimoji="1" lang="ja-JP" altLang="en-US" sz="1600" dirty="0" smtClean="0"/>
              <a:t>　○支払について・・・・・・・・・・・・・・・（９）</a:t>
            </a:r>
            <a:endParaRPr kumimoji="1" lang="en-US" altLang="ja-JP" sz="1600" dirty="0" smtClean="0"/>
          </a:p>
          <a:p>
            <a:pPr marL="114300" indent="0">
              <a:buNone/>
            </a:pPr>
            <a:r>
              <a:rPr lang="ja-JP" altLang="en-US" sz="1800" b="1" dirty="0" smtClean="0"/>
              <a:t>⒉算定方法について</a:t>
            </a:r>
            <a:endParaRPr lang="en-US" altLang="ja-JP" sz="1800" b="1" dirty="0" smtClean="0"/>
          </a:p>
          <a:p>
            <a:pPr marL="114300" indent="0">
              <a:buNone/>
            </a:pPr>
            <a:r>
              <a:rPr lang="ja-JP" altLang="en-US" sz="1600" dirty="0"/>
              <a:t>　</a:t>
            </a:r>
            <a:r>
              <a:rPr lang="ja-JP" altLang="en-US" sz="1200" dirty="0" smtClean="0"/>
              <a:t>　</a:t>
            </a:r>
            <a:r>
              <a:rPr lang="ja-JP" altLang="en-US" sz="1600" dirty="0" smtClean="0"/>
              <a:t>○サービスコードについて・・・・・・・・・・（１１）</a:t>
            </a:r>
            <a:endParaRPr lang="en-US" altLang="ja-JP" sz="1600" dirty="0" smtClean="0"/>
          </a:p>
          <a:p>
            <a:pPr marL="114300" indent="0">
              <a:buNone/>
            </a:pPr>
            <a:r>
              <a:rPr lang="ja-JP" altLang="en-US" sz="1600" dirty="0"/>
              <a:t>　</a:t>
            </a:r>
            <a:r>
              <a:rPr lang="ja-JP" altLang="en-US" sz="1600" dirty="0" smtClean="0"/>
              <a:t>　○移動支援の時間帯区分・・・・・・・・・・・（１３）</a:t>
            </a:r>
            <a:endParaRPr lang="en-US" altLang="ja-JP" sz="1600" dirty="0" smtClean="0"/>
          </a:p>
          <a:p>
            <a:pPr marL="114300" indent="0">
              <a:buNone/>
            </a:pPr>
            <a:r>
              <a:rPr lang="ja-JP" altLang="en-US" sz="1600" dirty="0"/>
              <a:t>　</a:t>
            </a:r>
            <a:r>
              <a:rPr lang="ja-JP" altLang="en-US" sz="1600" dirty="0" smtClean="0"/>
              <a:t>　○基本時間について・・・・・・・・・・・・・（１４）</a:t>
            </a:r>
            <a:endParaRPr lang="en-US" altLang="ja-JP" sz="1600" dirty="0" smtClean="0"/>
          </a:p>
          <a:p>
            <a:pPr marL="114300" indent="0">
              <a:buNone/>
            </a:pPr>
            <a:r>
              <a:rPr lang="ja-JP" altLang="en-US" sz="1600" dirty="0"/>
              <a:t>　</a:t>
            </a:r>
            <a:r>
              <a:rPr lang="ja-JP" altLang="en-US" sz="1600" dirty="0" smtClean="0"/>
              <a:t>　○サービスコードの種類・・・・・・・・・・・（１５）</a:t>
            </a:r>
            <a:endParaRPr lang="en-US" altLang="ja-JP" sz="1600" dirty="0" smtClean="0"/>
          </a:p>
          <a:p>
            <a:pPr marL="114300" indent="0">
              <a:buNone/>
            </a:pPr>
            <a:r>
              <a:rPr lang="ja-JP" altLang="en-US" sz="1600" dirty="0"/>
              <a:t>　</a:t>
            </a:r>
            <a:r>
              <a:rPr lang="ja-JP" altLang="en-US" sz="1600" dirty="0" smtClean="0"/>
              <a:t>　○単一コード・合成コード・増分コード・・・・（１６）～（１８）</a:t>
            </a:r>
            <a:endParaRPr lang="en-US" altLang="ja-JP" sz="1600" dirty="0" smtClean="0"/>
          </a:p>
          <a:p>
            <a:pPr marL="114300" indent="0">
              <a:buNone/>
            </a:pPr>
            <a:r>
              <a:rPr lang="ja-JP" altLang="en-US" sz="1600" dirty="0"/>
              <a:t>　</a:t>
            </a:r>
            <a:r>
              <a:rPr lang="ja-JP" altLang="en-US" sz="1600" dirty="0" smtClean="0"/>
              <a:t>　○判断チャート・・・・・・・・・・・・・・・（１９）</a:t>
            </a:r>
            <a:endParaRPr lang="en-US" altLang="ja-JP" sz="1600" dirty="0" smtClean="0"/>
          </a:p>
          <a:p>
            <a:pPr marL="114300" indent="0">
              <a:buNone/>
            </a:pPr>
            <a:r>
              <a:rPr lang="ja-JP" altLang="en-US" sz="1600" dirty="0"/>
              <a:t>　</a:t>
            </a:r>
            <a:r>
              <a:rPr lang="ja-JP" altLang="en-US" sz="1600" dirty="0" smtClean="0"/>
              <a:t>　○グループ支援・・・・・・・・・・・・・・・（２１）</a:t>
            </a:r>
            <a:endParaRPr lang="en-US" altLang="ja-JP" sz="1600" dirty="0" smtClean="0"/>
          </a:p>
          <a:p>
            <a:pPr marL="114300" indent="0">
              <a:buNone/>
            </a:pPr>
            <a:r>
              <a:rPr lang="ja-JP" altLang="en-US" sz="1600" dirty="0"/>
              <a:t>　</a:t>
            </a:r>
            <a:r>
              <a:rPr lang="ja-JP" altLang="en-US" sz="1600" dirty="0" smtClean="0"/>
              <a:t>　○短時間派遣加算・・・・・・・・・・・・・・（２２</a:t>
            </a:r>
            <a:r>
              <a:rPr lang="ja-JP" altLang="en-US" sz="1600" dirty="0"/>
              <a:t>） </a:t>
            </a:r>
            <a:r>
              <a:rPr lang="ja-JP" altLang="en-US" sz="1600" dirty="0" smtClean="0"/>
              <a:t>～</a:t>
            </a:r>
            <a:r>
              <a:rPr lang="ja-JP" altLang="en-US" sz="1600" dirty="0"/>
              <a:t>（２３</a:t>
            </a:r>
            <a:r>
              <a:rPr lang="ja-JP" altLang="en-US" sz="1600" dirty="0" smtClean="0"/>
              <a:t>）</a:t>
            </a:r>
            <a:endParaRPr lang="en-US" altLang="ja-JP" sz="1600" dirty="0" smtClean="0"/>
          </a:p>
          <a:p>
            <a:pPr marL="114300" indent="0">
              <a:buNone/>
            </a:pPr>
            <a:r>
              <a:rPr lang="ja-JP" altLang="en-US" sz="1600" dirty="0"/>
              <a:t>　</a:t>
            </a:r>
            <a:r>
              <a:rPr lang="ja-JP" altLang="en-US" sz="1600" dirty="0" smtClean="0"/>
              <a:t>　○請求額算出の留意点・・・・・・・・・・・・（２４）</a:t>
            </a:r>
            <a:endParaRPr lang="en-US" altLang="ja-JP" sz="1600" dirty="0" smtClean="0"/>
          </a:p>
          <a:p>
            <a:pPr marL="114300" indent="0">
              <a:buNone/>
            </a:pPr>
            <a:r>
              <a:rPr lang="ja-JP" altLang="en-US" sz="1600" dirty="0" smtClean="0"/>
              <a:t>　　○よくある誤り・</a:t>
            </a:r>
            <a:r>
              <a:rPr lang="ja-JP" altLang="en-US" sz="1600" dirty="0"/>
              <a:t>・・・・・・・・・</a:t>
            </a:r>
            <a:r>
              <a:rPr lang="ja-JP" altLang="en-US" sz="1600" dirty="0" smtClean="0"/>
              <a:t>・</a:t>
            </a:r>
            <a:r>
              <a:rPr lang="ja-JP" altLang="en-US" sz="1600" dirty="0"/>
              <a:t>・・・</a:t>
            </a:r>
            <a:r>
              <a:rPr lang="ja-JP" altLang="en-US" sz="1600" dirty="0" smtClean="0"/>
              <a:t>・（２５）</a:t>
            </a:r>
            <a:r>
              <a:rPr lang="ja-JP" altLang="en-US" sz="1600" dirty="0"/>
              <a:t> </a:t>
            </a:r>
            <a:r>
              <a:rPr lang="ja-JP" altLang="en-US" sz="1600" dirty="0" smtClean="0"/>
              <a:t>～（２６）</a:t>
            </a:r>
            <a:endParaRPr lang="en-US" altLang="ja-JP" sz="1600" dirty="0" smtClean="0"/>
          </a:p>
          <a:p>
            <a:pPr marL="114300" indent="0">
              <a:buNone/>
            </a:pPr>
            <a:r>
              <a:rPr lang="ja-JP" altLang="en-US" sz="1600" dirty="0"/>
              <a:t>　</a:t>
            </a:r>
            <a:r>
              <a:rPr lang="ja-JP" altLang="en-US" sz="1600" dirty="0" smtClean="0"/>
              <a:t>　○備考・・・・・・・・・・・・・・・・・・・（２７）</a:t>
            </a:r>
            <a:endParaRPr lang="en-US" altLang="ja-JP" sz="1600" dirty="0" smtClean="0"/>
          </a:p>
          <a:p>
            <a:pPr marL="114300" indent="0">
              <a:buNone/>
            </a:pPr>
            <a:r>
              <a:rPr lang="ja-JP" altLang="en-US" sz="1600" dirty="0"/>
              <a:t>　</a:t>
            </a:r>
            <a:r>
              <a:rPr lang="ja-JP" altLang="en-US" sz="1600" dirty="0" smtClean="0"/>
              <a:t>　○お問い合わせ・・・・・・・・・・・・・・・（２８）</a:t>
            </a:r>
            <a:endParaRPr lang="en-US" altLang="ja-JP" sz="1400"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a:t>
            </a:fld>
            <a:endParaRPr kumimoji="1" lang="ja-JP" altLang="en-US"/>
          </a:p>
        </p:txBody>
      </p:sp>
    </p:spTree>
    <p:extLst>
      <p:ext uri="{BB962C8B-B14F-4D97-AF65-F5344CB8AC3E}">
        <p14:creationId xmlns:p14="http://schemas.microsoft.com/office/powerpoint/2010/main" val="1238728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たとえば・・・</a:t>
            </a:r>
            <a:endParaRPr kumimoji="1" lang="ja-JP" altLang="en-US" dirty="0"/>
          </a:p>
        </p:txBody>
      </p:sp>
      <p:sp>
        <p:nvSpPr>
          <p:cNvPr id="3" name="コンテンツ プレースホルダー 2"/>
          <p:cNvSpPr>
            <a:spLocks noGrp="1"/>
          </p:cNvSpPr>
          <p:nvPr>
            <p:ph idx="1"/>
          </p:nvPr>
        </p:nvSpPr>
        <p:spPr>
          <a:xfrm>
            <a:off x="457200" y="1600200"/>
            <a:ext cx="7931224" cy="4800600"/>
          </a:xfrm>
        </p:spPr>
        <p:txBody>
          <a:bodyPr/>
          <a:lstStyle/>
          <a:p>
            <a:pPr marL="114300" indent="0">
              <a:buNone/>
            </a:pPr>
            <a:r>
              <a:rPr lang="ja-JP" altLang="en-US" b="1" dirty="0" smtClean="0"/>
              <a:t>（例）</a:t>
            </a:r>
            <a:endParaRPr lang="en-US" altLang="ja-JP" b="1" dirty="0" smtClean="0"/>
          </a:p>
          <a:p>
            <a:r>
              <a:rPr lang="ja-JP" altLang="en-US" b="1" dirty="0" smtClean="0"/>
              <a:t>サービス提供時間　</a:t>
            </a:r>
            <a:r>
              <a:rPr lang="en-US" altLang="ja-JP" b="1" dirty="0" smtClean="0"/>
              <a:t>7</a:t>
            </a:r>
            <a:r>
              <a:rPr lang="ja-JP" altLang="en-US" b="1" dirty="0" smtClean="0"/>
              <a:t>：</a:t>
            </a:r>
            <a:r>
              <a:rPr lang="en-US" altLang="ja-JP" b="1" dirty="0" smtClean="0"/>
              <a:t>00</a:t>
            </a:r>
            <a:r>
              <a:rPr lang="ja-JP" altLang="en-US" b="1" dirty="0" smtClean="0"/>
              <a:t>～</a:t>
            </a:r>
            <a:r>
              <a:rPr lang="en-US" altLang="ja-JP" b="1" dirty="0" smtClean="0"/>
              <a:t>22</a:t>
            </a:r>
            <a:r>
              <a:rPr lang="ja-JP" altLang="en-US" b="1" dirty="0" smtClean="0"/>
              <a:t>：</a:t>
            </a:r>
            <a:r>
              <a:rPr lang="en-US" altLang="ja-JP" b="1" dirty="0" smtClean="0"/>
              <a:t>30</a:t>
            </a:r>
            <a:r>
              <a:rPr lang="ja-JP" altLang="en-US" b="1" dirty="0" smtClean="0"/>
              <a:t>　</a:t>
            </a:r>
            <a:r>
              <a:rPr lang="ja-JP" altLang="en-US" b="1" dirty="0"/>
              <a:t>で</a:t>
            </a:r>
            <a:r>
              <a:rPr kumimoji="1" lang="ja-JP" altLang="en-US" b="1" dirty="0" smtClean="0"/>
              <a:t>身体介護無し（基本時間</a:t>
            </a:r>
            <a:r>
              <a:rPr kumimoji="1" lang="en-US" altLang="ja-JP" b="1" dirty="0" smtClean="0"/>
              <a:t>1.5</a:t>
            </a:r>
            <a:r>
              <a:rPr kumimoji="1" lang="ja-JP" altLang="en-US" b="1" dirty="0" smtClean="0"/>
              <a:t>時間）の場合は、以下のコードを使用します。</a:t>
            </a:r>
            <a:endParaRPr kumimoji="1" lang="en-US" altLang="ja-JP" b="1" dirty="0" smtClean="0"/>
          </a:p>
          <a:p>
            <a:endParaRPr lang="en-US" altLang="ja-JP" b="1" dirty="0"/>
          </a:p>
          <a:p>
            <a:pPr marL="114300" indent="0">
              <a:buNone/>
            </a:pPr>
            <a:r>
              <a:rPr lang="ja-JP" altLang="en-US" b="1" dirty="0"/>
              <a:t>　　</a:t>
            </a:r>
            <a:r>
              <a:rPr lang="ja-JP" altLang="en-US" b="1" dirty="0" smtClean="0"/>
              <a:t>・早朝１．０＋日中０．５</a:t>
            </a:r>
            <a:endParaRPr lang="en-US" altLang="ja-JP" b="1" dirty="0" smtClean="0"/>
          </a:p>
          <a:p>
            <a:pPr marL="114300" indent="0">
              <a:buNone/>
            </a:pPr>
            <a:r>
              <a:rPr lang="ja-JP" altLang="en-US" b="1" dirty="0" smtClean="0"/>
              <a:t>　　　（使用できる合成コードを使用）</a:t>
            </a:r>
            <a:endParaRPr lang="en-US" altLang="ja-JP" b="1" dirty="0" smtClean="0"/>
          </a:p>
          <a:p>
            <a:pPr marL="114300" indent="0">
              <a:buNone/>
            </a:pPr>
            <a:r>
              <a:rPr lang="ja-JP" altLang="en-US" b="1" dirty="0"/>
              <a:t>　</a:t>
            </a:r>
            <a:r>
              <a:rPr lang="ja-JP" altLang="en-US" b="1" dirty="0" smtClean="0"/>
              <a:t>　・日中増９．５</a:t>
            </a:r>
            <a:endParaRPr lang="en-US" altLang="ja-JP" b="1" dirty="0" smtClean="0"/>
          </a:p>
          <a:p>
            <a:pPr marL="114300" indent="0">
              <a:buNone/>
            </a:pPr>
            <a:r>
              <a:rPr lang="ja-JP" altLang="en-US" b="1" dirty="0"/>
              <a:t>　</a:t>
            </a:r>
            <a:r>
              <a:rPr lang="ja-JP" altLang="en-US" b="1" dirty="0" smtClean="0"/>
              <a:t>　・夜間増４．０</a:t>
            </a:r>
            <a:endParaRPr lang="en-US" altLang="ja-JP" b="1" dirty="0" smtClean="0"/>
          </a:p>
          <a:p>
            <a:pPr marL="114300" indent="0">
              <a:buNone/>
            </a:pPr>
            <a:r>
              <a:rPr lang="ja-JP" altLang="en-US" b="1" dirty="0"/>
              <a:t>　</a:t>
            </a:r>
            <a:r>
              <a:rPr lang="ja-JP" altLang="en-US" b="1" dirty="0" smtClean="0"/>
              <a:t>　・深夜増０．５</a:t>
            </a:r>
            <a:endParaRPr lang="en-US" altLang="ja-JP" b="1" dirty="0" smtClean="0"/>
          </a:p>
          <a:p>
            <a:pPr marL="114300" indent="0">
              <a:buNone/>
            </a:pPr>
            <a:r>
              <a:rPr lang="ja-JP" altLang="en-US" b="1" dirty="0"/>
              <a:t>　</a:t>
            </a:r>
            <a:r>
              <a:rPr lang="ja-JP" altLang="en-US" b="1" dirty="0" smtClean="0"/>
              <a:t>　　（以降の時間は増分コード）</a:t>
            </a:r>
            <a:endParaRPr lang="en-US" altLang="ja-JP" b="1" dirty="0" smtClean="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20</a:t>
            </a:fld>
            <a:endParaRPr kumimoji="1" lang="ja-JP" altLang="en-US"/>
          </a:p>
        </p:txBody>
      </p:sp>
    </p:spTree>
    <p:extLst>
      <p:ext uri="{BB962C8B-B14F-4D97-AF65-F5344CB8AC3E}">
        <p14:creationId xmlns:p14="http://schemas.microsoft.com/office/powerpoint/2010/main" val="1518986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グループ支援</a:t>
            </a:r>
            <a:endParaRPr kumimoji="1" lang="ja-JP" altLang="en-US" dirty="0"/>
          </a:p>
        </p:txBody>
      </p:sp>
      <p:sp>
        <p:nvSpPr>
          <p:cNvPr id="3" name="コンテンツ プレースホルダー 2"/>
          <p:cNvSpPr>
            <a:spLocks noGrp="1"/>
          </p:cNvSpPr>
          <p:nvPr>
            <p:ph idx="1"/>
          </p:nvPr>
        </p:nvSpPr>
        <p:spPr/>
        <p:txBody>
          <a:bodyPr/>
          <a:lstStyle/>
          <a:p>
            <a:r>
              <a:rPr kumimoji="1" lang="ja-JP" altLang="en-US" b="1" dirty="0" smtClean="0"/>
              <a:t>グループ支援は、余暇支援の提供にあたる場合であって集団による移動支援の提供が安全に行えると判断された場合実施することが出来ます。</a:t>
            </a:r>
            <a:endParaRPr kumimoji="1" lang="en-US" altLang="ja-JP" b="1" dirty="0" smtClean="0"/>
          </a:p>
          <a:p>
            <a:endParaRPr lang="en-US" altLang="ja-JP" b="1" dirty="0"/>
          </a:p>
          <a:p>
            <a:r>
              <a:rPr kumimoji="1" lang="ja-JP" altLang="en-US" b="1" dirty="0" smtClean="0"/>
              <a:t>グループ支援は所定単位に１００分の７５に相当する単位数を使用する。（端数四捨五入）</a:t>
            </a:r>
            <a:endParaRPr kumimoji="1" lang="en-US" altLang="ja-JP" b="1" dirty="0" smtClean="0"/>
          </a:p>
          <a:p>
            <a:endParaRPr lang="en-US" altLang="ja-JP" b="1" dirty="0"/>
          </a:p>
          <a:p>
            <a:r>
              <a:rPr kumimoji="1" lang="ja-JP" altLang="en-US" b="1" dirty="0" smtClean="0"/>
              <a:t>明細書の摘要欄にグループ支援と明記し、集計時はグループ支援の項目で集計します。</a:t>
            </a:r>
            <a:endParaRPr kumimoji="1" lang="ja-JP" altLang="en-US" b="1"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21</a:t>
            </a:fld>
            <a:endParaRPr kumimoji="1" lang="ja-JP" altLang="en-US"/>
          </a:p>
        </p:txBody>
      </p:sp>
    </p:spTree>
    <p:extLst>
      <p:ext uri="{BB962C8B-B14F-4D97-AF65-F5344CB8AC3E}">
        <p14:creationId xmlns:p14="http://schemas.microsoft.com/office/powerpoint/2010/main" val="76435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短時間派遣加算</a:t>
            </a:r>
            <a:endParaRPr kumimoji="1" lang="ja-JP" altLang="en-US" sz="3200" dirty="0"/>
          </a:p>
        </p:txBody>
      </p:sp>
      <p:sp>
        <p:nvSpPr>
          <p:cNvPr id="3" name="コンテンツ プレースホルダー 2"/>
          <p:cNvSpPr>
            <a:spLocks noGrp="1"/>
          </p:cNvSpPr>
          <p:nvPr>
            <p:ph idx="1"/>
          </p:nvPr>
        </p:nvSpPr>
        <p:spPr>
          <a:xfrm>
            <a:off x="457200" y="1600200"/>
            <a:ext cx="7620000" cy="1900808"/>
          </a:xfrm>
        </p:spPr>
        <p:txBody>
          <a:bodyPr>
            <a:normAutofit fontScale="92500" lnSpcReduction="10000"/>
          </a:bodyPr>
          <a:lstStyle/>
          <a:p>
            <a:r>
              <a:rPr kumimoji="1" lang="ja-JP" altLang="en-US" sz="2800" b="1" dirty="0" smtClean="0"/>
              <a:t>所要時間が１時間未満の場合に、所定単位数の１００分の２５に相当する単位数を加算する。（端数四捨五入）</a:t>
            </a:r>
            <a:endParaRPr kumimoji="1" lang="en-US" altLang="ja-JP" sz="2800" b="1" dirty="0" smtClean="0"/>
          </a:p>
          <a:p>
            <a:pPr marL="114300" indent="0">
              <a:buNone/>
            </a:pPr>
            <a:endParaRPr kumimoji="1" lang="en-US" altLang="ja-JP" sz="2400" b="1" dirty="0" smtClean="0"/>
          </a:p>
          <a:p>
            <a:pPr marL="114300" indent="0">
              <a:buNone/>
            </a:pPr>
            <a:r>
              <a:rPr kumimoji="1" lang="ja-JP" altLang="en-US" sz="2400" b="1" dirty="0" smtClean="0"/>
              <a:t>例）身体介護無しの利用者</a:t>
            </a:r>
            <a:endParaRPr kumimoji="1" lang="en-US" altLang="ja-JP" sz="2400" b="1" dirty="0" smtClean="0"/>
          </a:p>
          <a:p>
            <a:endParaRPr lang="en-US" altLang="ja-JP" dirty="0"/>
          </a:p>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100378361"/>
              </p:ext>
            </p:extLst>
          </p:nvPr>
        </p:nvGraphicFramePr>
        <p:xfrm>
          <a:off x="683568" y="3573016"/>
          <a:ext cx="7488832" cy="3024336"/>
        </p:xfrm>
        <a:graphic>
          <a:graphicData uri="http://schemas.openxmlformats.org/drawingml/2006/table">
            <a:tbl>
              <a:tblPr firstRow="1" bandRow="1">
                <a:tableStyleId>{0E3FDE45-AF77-4B5C-9715-49D594BDF05E}</a:tableStyleId>
              </a:tblPr>
              <a:tblGrid>
                <a:gridCol w="3744416">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tblGrid>
              <a:tr h="432048">
                <a:tc>
                  <a:txBody>
                    <a:bodyPr/>
                    <a:lstStyle/>
                    <a:p>
                      <a:r>
                        <a:rPr kumimoji="1" lang="ja-JP" altLang="en-US" dirty="0" smtClean="0"/>
                        <a:t>サービス提供時間</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dirty="0" smtClean="0"/>
                        <a:t>使用するコード略称</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936104">
                <a:tc>
                  <a:txBody>
                    <a:bodyPr/>
                    <a:lstStyle/>
                    <a:p>
                      <a:r>
                        <a:rPr kumimoji="1" lang="en-US" altLang="ja-JP" dirty="0" smtClean="0"/>
                        <a:t>8</a:t>
                      </a:r>
                      <a:r>
                        <a:rPr kumimoji="1" lang="ja-JP" altLang="en-US" dirty="0" smtClean="0"/>
                        <a:t>：</a:t>
                      </a:r>
                      <a:r>
                        <a:rPr kumimoji="1" lang="en-US" altLang="ja-JP" dirty="0" smtClean="0"/>
                        <a:t>00</a:t>
                      </a:r>
                      <a:r>
                        <a:rPr kumimoji="1" lang="ja-JP" altLang="en-US" dirty="0" smtClean="0"/>
                        <a:t>～</a:t>
                      </a:r>
                      <a:r>
                        <a:rPr kumimoji="1" lang="en-US" altLang="ja-JP" dirty="0" smtClean="0"/>
                        <a:t>8</a:t>
                      </a:r>
                      <a:r>
                        <a:rPr kumimoji="1" lang="ja-JP" altLang="en-US" dirty="0" smtClean="0"/>
                        <a:t>：</a:t>
                      </a:r>
                      <a:r>
                        <a:rPr kumimoji="1" lang="en-US" altLang="ja-JP" dirty="0" smtClean="0"/>
                        <a:t>30</a:t>
                      </a:r>
                    </a:p>
                    <a:p>
                      <a:r>
                        <a:rPr kumimoji="1" lang="ja-JP" altLang="en-US" dirty="0" smtClean="0"/>
                        <a:t>（短時間派遣加算　可）</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t>日中０．５　</a:t>
                      </a:r>
                      <a:endParaRPr kumimoji="1" lang="en-US" altLang="ja-JP" sz="1600" dirty="0" smtClean="0"/>
                    </a:p>
                    <a:p>
                      <a:r>
                        <a:rPr kumimoji="1" lang="ja-JP" altLang="en-US" sz="1600" dirty="0" smtClean="0"/>
                        <a:t>所定単位　</a:t>
                      </a:r>
                      <a:r>
                        <a:rPr kumimoji="1" lang="en-US" altLang="ja-JP" sz="1600" dirty="0" smtClean="0"/>
                        <a:t>106</a:t>
                      </a:r>
                      <a:r>
                        <a:rPr kumimoji="1" lang="ja-JP" altLang="en-US" sz="1600" dirty="0" smtClean="0"/>
                        <a:t>単位</a:t>
                      </a:r>
                      <a:endParaRPr kumimoji="1" lang="en-US" altLang="ja-JP" sz="1600" dirty="0" smtClean="0"/>
                    </a:p>
                    <a:p>
                      <a:r>
                        <a:rPr kumimoji="1" lang="ja-JP" altLang="en-US" sz="1600" dirty="0" smtClean="0"/>
                        <a:t>加算分</a:t>
                      </a:r>
                      <a:r>
                        <a:rPr kumimoji="1" lang="ja-JP" altLang="en-US" sz="1600" baseline="0" dirty="0" smtClean="0"/>
                        <a:t>           </a:t>
                      </a:r>
                      <a:r>
                        <a:rPr kumimoji="1" lang="en-US" altLang="ja-JP" sz="1600" baseline="0" dirty="0" smtClean="0"/>
                        <a:t>27</a:t>
                      </a:r>
                      <a:r>
                        <a:rPr kumimoji="1" lang="ja-JP" altLang="en-US" sz="1600" baseline="0" dirty="0" smtClean="0"/>
                        <a:t>単位</a:t>
                      </a:r>
                      <a:r>
                        <a:rPr kumimoji="1" lang="en-US" altLang="ja-JP" sz="1600" baseline="0" dirty="0" smtClean="0"/>
                        <a:t>(26.5)</a:t>
                      </a:r>
                      <a:r>
                        <a:rPr kumimoji="1" lang="ja-JP" altLang="en-US" sz="1600" baseline="0" dirty="0" smtClean="0"/>
                        <a:t>　計</a:t>
                      </a:r>
                      <a:r>
                        <a:rPr kumimoji="1" lang="en-US" altLang="ja-JP" sz="1600" baseline="0" dirty="0" smtClean="0"/>
                        <a:t>133</a:t>
                      </a:r>
                      <a:r>
                        <a:rPr kumimoji="1" lang="ja-JP" altLang="en-US" sz="1600" baseline="0" dirty="0" smtClean="0"/>
                        <a:t>単位</a:t>
                      </a:r>
                      <a:endParaRPr kumimoji="1" lang="en-US" altLang="ja-JP" sz="16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56184">
                <a:tc>
                  <a:txBody>
                    <a:bodyPr/>
                    <a:lstStyle/>
                    <a:p>
                      <a:r>
                        <a:rPr kumimoji="1" lang="en-US" altLang="ja-JP" dirty="0" smtClean="0"/>
                        <a:t>16</a:t>
                      </a:r>
                      <a:r>
                        <a:rPr kumimoji="1" lang="ja-JP" altLang="en-US" dirty="0" smtClean="0"/>
                        <a:t>：</a:t>
                      </a:r>
                      <a:r>
                        <a:rPr kumimoji="1" lang="en-US" altLang="ja-JP" dirty="0" smtClean="0"/>
                        <a:t>00</a:t>
                      </a:r>
                      <a:r>
                        <a:rPr kumimoji="1" lang="ja-JP" altLang="en-US" dirty="0" smtClean="0"/>
                        <a:t>～</a:t>
                      </a:r>
                      <a:r>
                        <a:rPr kumimoji="1" lang="en-US" altLang="ja-JP" dirty="0" smtClean="0"/>
                        <a:t>18</a:t>
                      </a:r>
                      <a:r>
                        <a:rPr kumimoji="1" lang="ja-JP" altLang="en-US" dirty="0" smtClean="0"/>
                        <a:t>：</a:t>
                      </a:r>
                      <a:r>
                        <a:rPr kumimoji="1" lang="en-US" altLang="ja-JP" dirty="0" smtClean="0"/>
                        <a:t>30</a:t>
                      </a:r>
                    </a:p>
                    <a:p>
                      <a:r>
                        <a:rPr kumimoji="1" lang="ja-JP" altLang="en-US" dirty="0" smtClean="0"/>
                        <a:t>（短時間派遣加算　不可）</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日中２．０</a:t>
                      </a:r>
                      <a:r>
                        <a:rPr kumimoji="1" lang="en-US" altLang="ja-JP" dirty="0" smtClean="0"/>
                        <a:t>,</a:t>
                      </a:r>
                      <a:r>
                        <a:rPr kumimoji="1" lang="ja-JP" altLang="en-US" dirty="0" smtClean="0"/>
                        <a:t>夜間増０．５</a:t>
                      </a:r>
                      <a:endParaRPr kumimoji="1" lang="en-US" altLang="ja-JP" dirty="0" smtClean="0"/>
                    </a:p>
                    <a:p>
                      <a:r>
                        <a:rPr kumimoji="1" lang="en-US" altLang="ja-JP" dirty="0" smtClean="0"/>
                        <a:t>※</a:t>
                      </a:r>
                      <a:r>
                        <a:rPr kumimoji="1" lang="ja-JP" altLang="en-US" dirty="0" smtClean="0"/>
                        <a:t>増分コードには使用できません。</a:t>
                      </a:r>
                      <a:endParaRPr kumimoji="1" lang="en-US" altLang="ja-JP" dirty="0" smtClean="0"/>
                    </a:p>
                    <a:p>
                      <a:r>
                        <a:rPr kumimoji="1" lang="en-US" altLang="ja-JP" sz="1600" dirty="0" smtClean="0"/>
                        <a:t>※</a:t>
                      </a:r>
                      <a:r>
                        <a:rPr kumimoji="1" lang="ja-JP" altLang="en-US" sz="1600" dirty="0" smtClean="0"/>
                        <a:t>○○０．５、○○１．０、</a:t>
                      </a:r>
                      <a:endParaRPr kumimoji="1" lang="en-US" altLang="ja-JP" sz="1600" dirty="0" smtClean="0"/>
                    </a:p>
                    <a:p>
                      <a:r>
                        <a:rPr kumimoji="1" lang="ja-JP" altLang="en-US" sz="1600" dirty="0" smtClean="0"/>
                        <a:t>○○０．５＋△△０．５の算定コードに使用できます。</a:t>
                      </a:r>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スライド番号プレースホルダー 4"/>
          <p:cNvSpPr>
            <a:spLocks noGrp="1"/>
          </p:cNvSpPr>
          <p:nvPr>
            <p:ph type="sldNum" sz="quarter" idx="12"/>
          </p:nvPr>
        </p:nvSpPr>
        <p:spPr/>
        <p:txBody>
          <a:bodyPr/>
          <a:lstStyle/>
          <a:p>
            <a:fld id="{600F9212-B905-4261-86E7-BD42564D6786}" type="slidenum">
              <a:rPr kumimoji="1" lang="ja-JP" altLang="en-US" smtClean="0"/>
              <a:t>22</a:t>
            </a:fld>
            <a:endParaRPr kumimoji="1" lang="ja-JP" altLang="en-US"/>
          </a:p>
        </p:txBody>
      </p:sp>
    </p:spTree>
    <p:extLst>
      <p:ext uri="{BB962C8B-B14F-4D97-AF65-F5344CB8AC3E}">
        <p14:creationId xmlns:p14="http://schemas.microsoft.com/office/powerpoint/2010/main" val="1066023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068960"/>
            <a:ext cx="8162718" cy="1152128"/>
          </a:xfrm>
          <a:prstGeom prst="rect">
            <a:avLst/>
          </a:prstGeom>
          <a:solidFill>
            <a:schemeClr val="bg1"/>
          </a:solidFill>
          <a:ln>
            <a:noFill/>
          </a:ln>
          <a:effectLst/>
          <a:extLst/>
        </p:spPr>
      </p:pic>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23</a:t>
            </a:fld>
            <a:endParaRPr kumimoji="1" lang="ja-JP" altLang="en-US"/>
          </a:p>
        </p:txBody>
      </p:sp>
      <p:sp>
        <p:nvSpPr>
          <p:cNvPr id="5" name="タイトル 1"/>
          <p:cNvSpPr>
            <a:spLocks noGrp="1"/>
          </p:cNvSpPr>
          <p:nvPr>
            <p:ph type="title"/>
          </p:nvPr>
        </p:nvSpPr>
        <p:spPr>
          <a:xfrm>
            <a:off x="457200" y="274638"/>
            <a:ext cx="7620000" cy="1143000"/>
          </a:xfrm>
        </p:spPr>
        <p:txBody>
          <a:bodyPr/>
          <a:lstStyle/>
          <a:p>
            <a:r>
              <a:rPr kumimoji="1" lang="ja-JP" altLang="en-US" dirty="0" smtClean="0"/>
              <a:t>短時間派遣加算</a:t>
            </a:r>
            <a:endParaRPr kumimoji="1" lang="ja-JP" altLang="en-US" sz="3200" dirty="0"/>
          </a:p>
        </p:txBody>
      </p:sp>
      <p:sp>
        <p:nvSpPr>
          <p:cNvPr id="8" name="角丸四角形吹き出し 7"/>
          <p:cNvSpPr/>
          <p:nvPr/>
        </p:nvSpPr>
        <p:spPr>
          <a:xfrm>
            <a:off x="176048" y="1521120"/>
            <a:ext cx="4824536" cy="792088"/>
          </a:xfrm>
          <a:prstGeom prst="wedgeRoundRectCallout">
            <a:avLst>
              <a:gd name="adj1" fmla="val 46735"/>
              <a:gd name="adj2" fmla="val 14231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明細書に短時間派遣加算の欄を設けました。</a:t>
            </a:r>
            <a:endParaRPr kumimoji="1" lang="ja-JP" altLang="en-US" dirty="0"/>
          </a:p>
        </p:txBody>
      </p:sp>
      <p:sp>
        <p:nvSpPr>
          <p:cNvPr id="9" name="四角形吹き出し 8"/>
          <p:cNvSpPr/>
          <p:nvPr/>
        </p:nvSpPr>
        <p:spPr>
          <a:xfrm>
            <a:off x="539552" y="4221088"/>
            <a:ext cx="4791172" cy="1584176"/>
          </a:xfrm>
          <a:prstGeom prst="wedgeRectCallout">
            <a:avLst>
              <a:gd name="adj1" fmla="val 58536"/>
              <a:gd name="adj2" fmla="val -48476"/>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t>このように、「単位数」にはサービスコード表から転記した所定単位を記載、「短時間」の欄に○を付け、「サービス単位数」は加算を加味した単位を記載してください。</a:t>
            </a:r>
            <a:endParaRPr kumimoji="1" lang="ja-JP" altLang="en-US" sz="1400" dirty="0"/>
          </a:p>
        </p:txBody>
      </p:sp>
      <p:sp>
        <p:nvSpPr>
          <p:cNvPr id="10" name="テキスト ボックス 9"/>
          <p:cNvSpPr txBox="1"/>
          <p:nvPr/>
        </p:nvSpPr>
        <p:spPr>
          <a:xfrm>
            <a:off x="183307" y="6165304"/>
            <a:ext cx="7366119" cy="30777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en-US" altLang="ja-JP" sz="1400" dirty="0" smtClean="0"/>
              <a:t>※</a:t>
            </a:r>
            <a:r>
              <a:rPr kumimoji="1" lang="ja-JP" altLang="en-US" sz="1400" dirty="0" smtClean="0"/>
              <a:t>従前の明細書の様式を使用する場合は、摘要欄に</a:t>
            </a:r>
            <a:r>
              <a:rPr lang="ja-JP" altLang="en-US" sz="1400" dirty="0" smtClean="0"/>
              <a:t>「　</a:t>
            </a:r>
            <a:r>
              <a:rPr kumimoji="1" lang="ja-JP" altLang="en-US" sz="1400" dirty="0" smtClean="0"/>
              <a:t>短時間　</a:t>
            </a:r>
            <a:r>
              <a:rPr lang="ja-JP" altLang="en-US" sz="1400" dirty="0" smtClean="0"/>
              <a:t>」</a:t>
            </a:r>
            <a:r>
              <a:rPr kumimoji="1" lang="ja-JP" altLang="en-US" sz="1400" dirty="0" smtClean="0"/>
              <a:t>と記載してください</a:t>
            </a:r>
            <a:endParaRPr kumimoji="1" lang="en-US" altLang="ja-JP" sz="1600" dirty="0" smtClean="0"/>
          </a:p>
        </p:txBody>
      </p:sp>
      <p:sp>
        <p:nvSpPr>
          <p:cNvPr id="7" name="正方形/長方形 6"/>
          <p:cNvSpPr/>
          <p:nvPr/>
        </p:nvSpPr>
        <p:spPr>
          <a:xfrm>
            <a:off x="5330724" y="3284984"/>
            <a:ext cx="1070408" cy="2520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smtClean="0">
                <a:solidFill>
                  <a:srgbClr val="0070C0"/>
                </a:solidFill>
              </a:rPr>
              <a:t>246</a:t>
            </a:r>
            <a:endParaRPr kumimoji="1" lang="ja-JP" altLang="en-US" sz="1600" dirty="0">
              <a:solidFill>
                <a:srgbClr val="0070C0"/>
              </a:solidFill>
            </a:endParaRPr>
          </a:p>
        </p:txBody>
      </p:sp>
      <p:sp>
        <p:nvSpPr>
          <p:cNvPr id="11" name="正方形/長方形 10"/>
          <p:cNvSpPr/>
          <p:nvPr/>
        </p:nvSpPr>
        <p:spPr>
          <a:xfrm>
            <a:off x="5580112" y="3218464"/>
            <a:ext cx="552967"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480331" y="3284984"/>
            <a:ext cx="864096" cy="2520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dirty="0" smtClean="0">
                <a:solidFill>
                  <a:srgbClr val="0070C0"/>
                </a:solidFill>
              </a:rPr>
              <a:t>197</a:t>
            </a:r>
            <a:endParaRPr kumimoji="1" lang="ja-JP" altLang="en-US" sz="1400" dirty="0">
              <a:solidFill>
                <a:srgbClr val="0070C0"/>
              </a:solidFill>
            </a:endParaRPr>
          </a:p>
        </p:txBody>
      </p:sp>
      <p:sp>
        <p:nvSpPr>
          <p:cNvPr id="2" name="正方形/長方形 1"/>
          <p:cNvSpPr/>
          <p:nvPr/>
        </p:nvSpPr>
        <p:spPr>
          <a:xfrm>
            <a:off x="3635896" y="3212976"/>
            <a:ext cx="552967"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4499992" y="3356992"/>
            <a:ext cx="144016" cy="1080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solidFill>
                  <a:srgbClr val="0070C0"/>
                </a:solidFill>
              </a:rPr>
              <a:t>1</a:t>
            </a:r>
            <a:endParaRPr kumimoji="1" lang="ja-JP" altLang="en-US" dirty="0"/>
          </a:p>
        </p:txBody>
      </p:sp>
      <p:sp>
        <p:nvSpPr>
          <p:cNvPr id="12" name="テキスト ボックス 11"/>
          <p:cNvSpPr txBox="1"/>
          <p:nvPr/>
        </p:nvSpPr>
        <p:spPr>
          <a:xfrm>
            <a:off x="4427984" y="3717032"/>
            <a:ext cx="328747" cy="369332"/>
          </a:xfrm>
          <a:prstGeom prst="rect">
            <a:avLst/>
          </a:prstGeom>
          <a:noFill/>
        </p:spPr>
        <p:txBody>
          <a:bodyPr wrap="square" rtlCol="0">
            <a:spAutoFit/>
          </a:bodyPr>
          <a:lstStyle/>
          <a:p>
            <a:endParaRPr kumimoji="1" lang="ja-JP" altLang="en-US" dirty="0"/>
          </a:p>
        </p:txBody>
      </p:sp>
    </p:spTree>
    <p:extLst>
      <p:ext uri="{BB962C8B-B14F-4D97-AF65-F5344CB8AC3E}">
        <p14:creationId xmlns:p14="http://schemas.microsoft.com/office/powerpoint/2010/main" val="1162623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7620000" cy="1143000"/>
          </a:xfrm>
        </p:spPr>
        <p:txBody>
          <a:bodyPr/>
          <a:lstStyle/>
          <a:p>
            <a:r>
              <a:rPr kumimoji="1" lang="ja-JP" altLang="en-US" dirty="0" smtClean="0"/>
              <a:t>請求額の算出の留意点</a:t>
            </a:r>
            <a:endParaRPr kumimoji="1" lang="ja-JP" altLang="en-US" dirty="0"/>
          </a:p>
        </p:txBody>
      </p:sp>
      <p:sp>
        <p:nvSpPr>
          <p:cNvPr id="3" name="コンテンツ プレースホルダー 2"/>
          <p:cNvSpPr>
            <a:spLocks noGrp="1"/>
          </p:cNvSpPr>
          <p:nvPr>
            <p:ph idx="1"/>
          </p:nvPr>
        </p:nvSpPr>
        <p:spPr>
          <a:xfrm>
            <a:off x="3007" y="1124744"/>
            <a:ext cx="8280920" cy="5400600"/>
          </a:xfrm>
        </p:spPr>
        <p:txBody>
          <a:bodyPr>
            <a:normAutofit fontScale="92500" lnSpcReduction="20000"/>
          </a:bodyPr>
          <a:lstStyle/>
          <a:p>
            <a:pPr>
              <a:buFont typeface="Wingdings" panose="05000000000000000000" pitchFamily="2" charset="2"/>
              <a:buChar char="u"/>
            </a:pPr>
            <a:r>
              <a:rPr kumimoji="1" lang="ja-JP" altLang="en-US" sz="2000" b="1" u="sng" dirty="0" smtClean="0"/>
              <a:t>単位数算定における端数処理について</a:t>
            </a:r>
            <a:endParaRPr kumimoji="1" lang="en-US" altLang="ja-JP" sz="2000" b="1" u="sng" dirty="0" smtClean="0"/>
          </a:p>
          <a:p>
            <a:pPr marL="411480" lvl="1" indent="0">
              <a:buNone/>
            </a:pPr>
            <a:r>
              <a:rPr lang="ja-JP" altLang="en-US" sz="1800" dirty="0" smtClean="0"/>
              <a:t>単位数の算定においては、加減算の計算を行うたびに小数点以下の端数処理（四捨五入）を行っていく。</a:t>
            </a:r>
            <a:endParaRPr lang="en-US" altLang="ja-JP" sz="1800" dirty="0" smtClean="0"/>
          </a:p>
          <a:p>
            <a:pPr marL="411480" lvl="1" indent="0">
              <a:buNone/>
            </a:pPr>
            <a:r>
              <a:rPr kumimoji="1" lang="ja-JP" altLang="en-US" sz="1800" dirty="0"/>
              <a:t>・・</a:t>
            </a:r>
            <a:r>
              <a:rPr kumimoji="1" lang="ja-JP" altLang="en-US" sz="1800" dirty="0" smtClean="0"/>
              <a:t>・「グループ支援」「短時間派遣」</a:t>
            </a:r>
            <a:endParaRPr kumimoji="1" lang="en-US" altLang="ja-JP" sz="1800" dirty="0" smtClean="0"/>
          </a:p>
          <a:p>
            <a:pPr marL="411480" lvl="1" indent="0">
              <a:buNone/>
            </a:pPr>
            <a:endParaRPr lang="en-US" altLang="ja-JP" sz="1800" dirty="0"/>
          </a:p>
          <a:p>
            <a:pPr marL="411480" lvl="1" indent="0">
              <a:buNone/>
            </a:pPr>
            <a:r>
              <a:rPr kumimoji="1" lang="ja-JP" altLang="en-US" sz="1600" dirty="0" smtClean="0"/>
              <a:t>例　身体介護無日中</a:t>
            </a:r>
            <a:r>
              <a:rPr lang="en-US" altLang="ja-JP" sz="1600" dirty="0" smtClean="0"/>
              <a:t>0.5</a:t>
            </a:r>
            <a:r>
              <a:rPr lang="ja-JP" altLang="en-US" sz="1600" dirty="0" smtClean="0"/>
              <a:t>（</a:t>
            </a:r>
            <a:r>
              <a:rPr lang="en-US" altLang="ja-JP" sz="1600" dirty="0" smtClean="0"/>
              <a:t>106</a:t>
            </a:r>
            <a:r>
              <a:rPr lang="ja-JP" altLang="en-US" sz="1600" dirty="0" smtClean="0"/>
              <a:t>単位）短時間加算（</a:t>
            </a:r>
            <a:r>
              <a:rPr lang="en-US" altLang="ja-JP" sz="1600" dirty="0" smtClean="0"/>
              <a:t>×1.25</a:t>
            </a:r>
            <a:r>
              <a:rPr lang="ja-JP" altLang="en-US" sz="1600" dirty="0" smtClean="0"/>
              <a:t>）グループ支援（</a:t>
            </a:r>
            <a:r>
              <a:rPr lang="en-US" altLang="ja-JP" sz="1600" dirty="0" smtClean="0"/>
              <a:t>×0.75</a:t>
            </a:r>
            <a:r>
              <a:rPr lang="ja-JP" altLang="en-US" sz="1600" dirty="0" smtClean="0"/>
              <a:t>）</a:t>
            </a:r>
            <a:endParaRPr lang="en-US" altLang="ja-JP" sz="1600" dirty="0" smtClean="0"/>
          </a:p>
          <a:p>
            <a:pPr marL="411480" lvl="1" indent="0">
              <a:buNone/>
            </a:pPr>
            <a:r>
              <a:rPr lang="ja-JP" altLang="en-US" sz="1600" dirty="0"/>
              <a:t>　</a:t>
            </a:r>
            <a:r>
              <a:rPr lang="ja-JP" altLang="en-US" sz="1600" dirty="0" smtClean="0"/>
              <a:t>　</a:t>
            </a:r>
            <a:r>
              <a:rPr lang="en-US" altLang="ja-JP" sz="1600" dirty="0" smtClean="0"/>
              <a:t>10</a:t>
            </a:r>
            <a:r>
              <a:rPr lang="ja-JP" altLang="en-US" sz="1600" dirty="0" smtClean="0"/>
              <a:t>回利用の場合</a:t>
            </a:r>
            <a:endParaRPr kumimoji="1" lang="en-US" altLang="ja-JP" sz="1600" dirty="0" smtClean="0"/>
          </a:p>
          <a:p>
            <a:pPr marL="411480" lvl="1" indent="0">
              <a:buNone/>
            </a:pPr>
            <a:r>
              <a:rPr lang="ja-JP" altLang="en-US" sz="1600" dirty="0"/>
              <a:t>①</a:t>
            </a:r>
            <a:r>
              <a:rPr lang="ja-JP" altLang="en-US" sz="1600" dirty="0" smtClean="0"/>
              <a:t>短時間加算分の単位数算定</a:t>
            </a:r>
            <a:endParaRPr lang="en-US" altLang="ja-JP" sz="1600" dirty="0" smtClean="0"/>
          </a:p>
          <a:p>
            <a:pPr marL="411480" lvl="1" indent="0">
              <a:buNone/>
            </a:pPr>
            <a:r>
              <a:rPr lang="ja-JP" altLang="en-US" sz="1600" dirty="0"/>
              <a:t>　</a:t>
            </a:r>
            <a:r>
              <a:rPr lang="en-US" altLang="ja-JP" sz="1600" dirty="0" smtClean="0"/>
              <a:t>106</a:t>
            </a:r>
            <a:r>
              <a:rPr lang="ja-JP" altLang="en-US" sz="1600" dirty="0" smtClean="0"/>
              <a:t>　</a:t>
            </a:r>
            <a:r>
              <a:rPr lang="en-US" altLang="ja-JP" sz="1600" dirty="0" smtClean="0"/>
              <a:t>×</a:t>
            </a:r>
            <a:r>
              <a:rPr lang="ja-JP" altLang="en-US" sz="1600" dirty="0" smtClean="0"/>
              <a:t>　</a:t>
            </a:r>
            <a:r>
              <a:rPr lang="en-US" altLang="ja-JP" sz="1600" dirty="0" smtClean="0"/>
              <a:t>1.25</a:t>
            </a:r>
            <a:r>
              <a:rPr lang="ja-JP" altLang="en-US" sz="1600" dirty="0" smtClean="0"/>
              <a:t>　＝　</a:t>
            </a:r>
            <a:r>
              <a:rPr lang="en-US" altLang="ja-JP" sz="1600" dirty="0" smtClean="0"/>
              <a:t>132.</a:t>
            </a:r>
            <a:r>
              <a:rPr lang="en-US" altLang="ja-JP" sz="1600" u="sng" dirty="0" smtClean="0"/>
              <a:t>5</a:t>
            </a:r>
            <a:r>
              <a:rPr lang="ja-JP" altLang="en-US" sz="1600" dirty="0"/>
              <a:t>　</a:t>
            </a:r>
            <a:r>
              <a:rPr lang="ja-JP" altLang="en-US" sz="1600" dirty="0" smtClean="0"/>
              <a:t>⇒　</a:t>
            </a:r>
            <a:r>
              <a:rPr lang="en-US" altLang="ja-JP" sz="1600" u="sng" dirty="0" smtClean="0"/>
              <a:t>133</a:t>
            </a:r>
            <a:r>
              <a:rPr lang="ja-JP" altLang="en-US" sz="1600" dirty="0" smtClean="0"/>
              <a:t>　（四捨五入で切上げ）</a:t>
            </a:r>
            <a:endParaRPr lang="en-US" altLang="ja-JP" sz="1600" dirty="0" smtClean="0"/>
          </a:p>
          <a:p>
            <a:pPr marL="411480" lvl="1" indent="0">
              <a:buNone/>
            </a:pPr>
            <a:r>
              <a:rPr lang="ja-JP" altLang="en-US" sz="1600" dirty="0" smtClean="0"/>
              <a:t>②グループ支援分の単位数算定</a:t>
            </a:r>
            <a:endParaRPr lang="en-US" altLang="ja-JP" sz="1600" dirty="0" smtClean="0"/>
          </a:p>
          <a:p>
            <a:pPr marL="411480" lvl="1" indent="0">
              <a:buNone/>
            </a:pPr>
            <a:r>
              <a:rPr lang="ja-JP" altLang="en-US" sz="1600" dirty="0"/>
              <a:t>　</a:t>
            </a:r>
            <a:r>
              <a:rPr lang="en-US" altLang="ja-JP" sz="1600" dirty="0"/>
              <a:t>133</a:t>
            </a:r>
            <a:r>
              <a:rPr lang="ja-JP" altLang="en-US" sz="1600" dirty="0" smtClean="0"/>
              <a:t>　</a:t>
            </a:r>
            <a:r>
              <a:rPr lang="en-US" altLang="ja-JP" sz="1600" dirty="0" smtClean="0"/>
              <a:t>×</a:t>
            </a:r>
            <a:r>
              <a:rPr lang="ja-JP" altLang="en-US" sz="1600" dirty="0"/>
              <a:t>　</a:t>
            </a:r>
            <a:r>
              <a:rPr lang="en-US" altLang="ja-JP" sz="1600" dirty="0" smtClean="0"/>
              <a:t>0.75</a:t>
            </a:r>
            <a:r>
              <a:rPr lang="ja-JP" altLang="en-US" sz="1600" dirty="0" smtClean="0"/>
              <a:t>　＝　</a:t>
            </a:r>
            <a:r>
              <a:rPr lang="en-US" altLang="ja-JP" sz="1600" dirty="0" smtClean="0"/>
              <a:t>99.</a:t>
            </a:r>
            <a:r>
              <a:rPr lang="en-US" altLang="ja-JP" sz="1600" u="sng" dirty="0"/>
              <a:t>7</a:t>
            </a:r>
            <a:r>
              <a:rPr lang="en-US" altLang="ja-JP" sz="1600" dirty="0" smtClean="0"/>
              <a:t>5</a:t>
            </a:r>
            <a:r>
              <a:rPr lang="ja-JP" altLang="en-US" sz="1600" dirty="0" smtClean="0"/>
              <a:t>　⇒　</a:t>
            </a:r>
            <a:r>
              <a:rPr lang="en-US" altLang="ja-JP" sz="1600" u="sng" dirty="0"/>
              <a:t>100</a:t>
            </a:r>
            <a:r>
              <a:rPr lang="ja-JP" altLang="en-US" sz="1600" dirty="0" smtClean="0"/>
              <a:t>　（四捨五入で切上げ）</a:t>
            </a:r>
            <a:endParaRPr lang="en-US" altLang="ja-JP" sz="1600" dirty="0" smtClean="0"/>
          </a:p>
          <a:p>
            <a:pPr marL="411480" lvl="1" indent="0">
              <a:buNone/>
            </a:pPr>
            <a:r>
              <a:rPr lang="ja-JP" altLang="en-US" sz="1600" dirty="0" smtClean="0"/>
              <a:t>③回数をかける</a:t>
            </a:r>
            <a:endParaRPr lang="en-US" altLang="ja-JP" sz="1600" dirty="0" smtClean="0"/>
          </a:p>
          <a:p>
            <a:pPr marL="411480" lvl="1" indent="0">
              <a:buNone/>
            </a:pPr>
            <a:r>
              <a:rPr lang="ja-JP" altLang="en-US" sz="1600" dirty="0"/>
              <a:t>　</a:t>
            </a:r>
            <a:r>
              <a:rPr lang="en-US" altLang="ja-JP" sz="1600" dirty="0" smtClean="0"/>
              <a:t>100</a:t>
            </a:r>
            <a:r>
              <a:rPr lang="ja-JP" altLang="en-US" sz="1600" dirty="0" smtClean="0"/>
              <a:t>　</a:t>
            </a:r>
            <a:r>
              <a:rPr lang="en-US" altLang="ja-JP" sz="1600" dirty="0" smtClean="0"/>
              <a:t>×</a:t>
            </a:r>
            <a:r>
              <a:rPr lang="ja-JP" altLang="en-US" sz="1600" dirty="0" smtClean="0"/>
              <a:t>　</a:t>
            </a:r>
            <a:r>
              <a:rPr lang="en-US" altLang="ja-JP" sz="1600" dirty="0" smtClean="0"/>
              <a:t>10</a:t>
            </a:r>
            <a:r>
              <a:rPr lang="ja-JP" altLang="en-US" sz="1600" dirty="0" smtClean="0"/>
              <a:t>回　＝　</a:t>
            </a:r>
            <a:r>
              <a:rPr lang="en-US" altLang="ja-JP" sz="1600" dirty="0" smtClean="0"/>
              <a:t>1000</a:t>
            </a:r>
            <a:r>
              <a:rPr kumimoji="1" lang="ja-JP" altLang="en-US" sz="1600" dirty="0" smtClean="0"/>
              <a:t>　　　　　　　　　　　</a:t>
            </a:r>
            <a:endParaRPr kumimoji="1" lang="en-US" altLang="ja-JP" sz="1600" dirty="0" smtClean="0"/>
          </a:p>
          <a:p>
            <a:pPr marL="411480" lvl="1" indent="0">
              <a:buNone/>
            </a:pPr>
            <a:r>
              <a:rPr lang="en-US" altLang="ja-JP" sz="1600" b="1" u="sng" dirty="0" smtClean="0"/>
              <a:t>※</a:t>
            </a:r>
            <a:r>
              <a:rPr lang="ja-JP" altLang="en-US" sz="1600" b="1" u="sng" dirty="0" smtClean="0"/>
              <a:t>常に整数値に直して計算を進める。</a:t>
            </a:r>
            <a:endParaRPr lang="en-US" altLang="ja-JP" sz="1600" b="1" u="sng" dirty="0" smtClean="0"/>
          </a:p>
          <a:p>
            <a:pPr marL="411480" lvl="1" indent="0">
              <a:buNone/>
            </a:pPr>
            <a:r>
              <a:rPr kumimoji="1" lang="ja-JP" altLang="en-US" sz="1600" dirty="0"/>
              <a:t>　</a:t>
            </a:r>
            <a:r>
              <a:rPr lang="ja-JP" altLang="en-US" sz="1600" dirty="0" smtClean="0"/>
              <a:t>「</a:t>
            </a:r>
            <a:r>
              <a:rPr lang="en-US" altLang="ja-JP" sz="1600" dirty="0" smtClean="0"/>
              <a:t>106</a:t>
            </a:r>
            <a:r>
              <a:rPr lang="ja-JP" altLang="en-US" sz="1600" dirty="0" smtClean="0"/>
              <a:t>　</a:t>
            </a:r>
            <a:r>
              <a:rPr lang="en-US" altLang="ja-JP" sz="1600" dirty="0" smtClean="0"/>
              <a:t>×</a:t>
            </a:r>
            <a:r>
              <a:rPr lang="ja-JP" altLang="en-US" sz="1600" dirty="0" smtClean="0"/>
              <a:t>　</a:t>
            </a:r>
            <a:r>
              <a:rPr lang="en-US" altLang="ja-JP" sz="1600" dirty="0" smtClean="0"/>
              <a:t>1.25</a:t>
            </a:r>
            <a:r>
              <a:rPr kumimoji="1" lang="ja-JP" altLang="en-US" sz="1600" dirty="0" smtClean="0"/>
              <a:t>　</a:t>
            </a:r>
            <a:r>
              <a:rPr kumimoji="1" lang="en-US" altLang="ja-JP" sz="1600" dirty="0" smtClean="0"/>
              <a:t>×</a:t>
            </a:r>
            <a:r>
              <a:rPr kumimoji="1" lang="ja-JP" altLang="en-US" sz="1600" dirty="0" smtClean="0"/>
              <a:t>　</a:t>
            </a:r>
            <a:r>
              <a:rPr kumimoji="1" lang="en-US" altLang="ja-JP" sz="1600" dirty="0" smtClean="0"/>
              <a:t>0.75</a:t>
            </a:r>
            <a:r>
              <a:rPr kumimoji="1" lang="ja-JP" altLang="en-US" sz="1600" dirty="0" smtClean="0"/>
              <a:t>　</a:t>
            </a:r>
            <a:r>
              <a:rPr kumimoji="1" lang="en-US" altLang="ja-JP" sz="1600" dirty="0" smtClean="0"/>
              <a:t>×</a:t>
            </a:r>
            <a:r>
              <a:rPr kumimoji="1" lang="ja-JP" altLang="en-US" sz="1600" dirty="0" smtClean="0"/>
              <a:t>　</a:t>
            </a:r>
            <a:r>
              <a:rPr kumimoji="1" lang="en-US" altLang="ja-JP" sz="1600" dirty="0" smtClean="0"/>
              <a:t>10</a:t>
            </a:r>
            <a:r>
              <a:rPr kumimoji="1" lang="ja-JP" altLang="en-US" sz="1600" dirty="0" smtClean="0"/>
              <a:t>　＝　</a:t>
            </a:r>
            <a:r>
              <a:rPr lang="en-US" altLang="ja-JP" sz="1600" dirty="0"/>
              <a:t>993</a:t>
            </a:r>
            <a:r>
              <a:rPr lang="en-US" altLang="ja-JP" sz="1600" dirty="0" smtClean="0"/>
              <a:t>.</a:t>
            </a:r>
            <a:r>
              <a:rPr lang="en-US" altLang="ja-JP" sz="1600" u="sng" dirty="0" smtClean="0"/>
              <a:t>7</a:t>
            </a:r>
            <a:r>
              <a:rPr lang="en-US" altLang="ja-JP" sz="1600" dirty="0" smtClean="0"/>
              <a:t>5</a:t>
            </a:r>
            <a:r>
              <a:rPr lang="ja-JP" altLang="en-US" sz="1600" dirty="0"/>
              <a:t>　⇒</a:t>
            </a:r>
            <a:r>
              <a:rPr lang="ja-JP" altLang="en-US" sz="1600" dirty="0" smtClean="0"/>
              <a:t>　</a:t>
            </a:r>
            <a:r>
              <a:rPr lang="en-US" altLang="ja-JP" sz="1600" dirty="0"/>
              <a:t>994</a:t>
            </a:r>
            <a:r>
              <a:rPr lang="ja-JP" altLang="en-US" sz="1600" dirty="0" smtClean="0"/>
              <a:t>」</a:t>
            </a:r>
            <a:r>
              <a:rPr kumimoji="1" lang="ja-JP" altLang="en-US" sz="1600" b="1" u="sng" dirty="0" smtClean="0"/>
              <a:t>ではない</a:t>
            </a:r>
            <a:endParaRPr lang="en-US" altLang="ja-JP" sz="1600" b="1" u="sng" dirty="0" smtClean="0"/>
          </a:p>
          <a:p>
            <a:pPr marL="411480" lvl="1" indent="0">
              <a:buNone/>
            </a:pPr>
            <a:endParaRPr lang="en-US" altLang="ja-JP" sz="1600" dirty="0" smtClean="0"/>
          </a:p>
          <a:p>
            <a:pPr>
              <a:buFont typeface="Wingdings" panose="05000000000000000000" pitchFamily="2" charset="2"/>
              <a:buChar char="u"/>
            </a:pPr>
            <a:r>
              <a:rPr lang="ja-JP" altLang="en-US" sz="2000" b="1" u="sng" dirty="0" smtClean="0"/>
              <a:t>金額換算における端数処理</a:t>
            </a:r>
            <a:endParaRPr lang="en-US" altLang="ja-JP" sz="2000" b="1" u="sng" dirty="0" smtClean="0"/>
          </a:p>
          <a:p>
            <a:pPr marL="114300" indent="0">
              <a:buNone/>
            </a:pPr>
            <a:r>
              <a:rPr lang="ja-JP" altLang="en-US" dirty="0"/>
              <a:t>　</a:t>
            </a:r>
            <a:r>
              <a:rPr lang="ja-JP" altLang="en-US" sz="1800" dirty="0" smtClean="0"/>
              <a:t>単位数に単価を乗じて求めた金額の</a:t>
            </a:r>
            <a:r>
              <a:rPr lang="en-US" altLang="ja-JP" sz="1800" dirty="0" smtClean="0"/>
              <a:t>1</a:t>
            </a:r>
            <a:r>
              <a:rPr lang="ja-JP" altLang="en-US" sz="1800" dirty="0" smtClean="0"/>
              <a:t>円未満のものは「端数切捨て」とする。</a:t>
            </a:r>
            <a:endParaRPr lang="en-US" altLang="ja-JP" sz="1800" dirty="0" smtClean="0"/>
          </a:p>
          <a:p>
            <a:pPr marL="114300" indent="0">
              <a:buNone/>
            </a:pPr>
            <a:endParaRPr lang="en-US" altLang="ja-JP" sz="1600" dirty="0"/>
          </a:p>
          <a:p>
            <a:pPr marL="114300" indent="0">
              <a:buNone/>
            </a:pPr>
            <a:r>
              <a:rPr lang="ja-JP" altLang="en-US" sz="1600" dirty="0" smtClean="0"/>
              <a:t>　例　</a:t>
            </a:r>
            <a:r>
              <a:rPr lang="ja-JP" altLang="en-US" sz="1600" dirty="0"/>
              <a:t>身体介護無し</a:t>
            </a:r>
            <a:r>
              <a:rPr lang="ja-JP" altLang="en-US" sz="1600" dirty="0" smtClean="0"/>
              <a:t>日中</a:t>
            </a:r>
            <a:r>
              <a:rPr lang="en-US" altLang="ja-JP" sz="1600" dirty="0" smtClean="0"/>
              <a:t>4.0</a:t>
            </a:r>
            <a:r>
              <a:rPr lang="ja-JP" altLang="en-US" sz="1600" dirty="0" smtClean="0"/>
              <a:t>　２級地（単価</a:t>
            </a:r>
            <a:r>
              <a:rPr lang="en-US" altLang="ja-JP" sz="1600" dirty="0"/>
              <a:t>10.96</a:t>
            </a:r>
            <a:r>
              <a:rPr lang="ja-JP" altLang="en-US" sz="1600" dirty="0" smtClean="0"/>
              <a:t>）　</a:t>
            </a:r>
            <a:endParaRPr lang="en-US" altLang="ja-JP" sz="1600" dirty="0" smtClean="0"/>
          </a:p>
          <a:p>
            <a:pPr marL="114300" indent="0">
              <a:buNone/>
            </a:pPr>
            <a:r>
              <a:rPr lang="ja-JP" altLang="en-US" sz="1600" dirty="0" smtClean="0"/>
              <a:t>　　　</a:t>
            </a:r>
            <a:r>
              <a:rPr lang="en-US" altLang="ja-JP" sz="1600" dirty="0" smtClean="0"/>
              <a:t>621</a:t>
            </a:r>
            <a:r>
              <a:rPr lang="ja-JP" altLang="en-US" sz="1600" dirty="0" smtClean="0"/>
              <a:t>　</a:t>
            </a:r>
            <a:r>
              <a:rPr lang="en-US" altLang="ja-JP" sz="1600" dirty="0" smtClean="0"/>
              <a:t>×</a:t>
            </a:r>
            <a:r>
              <a:rPr lang="ja-JP" altLang="en-US" sz="1600" dirty="0" smtClean="0"/>
              <a:t>　</a:t>
            </a:r>
            <a:r>
              <a:rPr lang="en-US" altLang="ja-JP" sz="1600" dirty="0" smtClean="0"/>
              <a:t>10.96</a:t>
            </a:r>
            <a:r>
              <a:rPr lang="ja-JP" altLang="en-US" sz="1600" dirty="0" smtClean="0"/>
              <a:t>　＝　</a:t>
            </a:r>
            <a:r>
              <a:rPr lang="en-US" altLang="ja-JP" sz="1600" dirty="0" smtClean="0"/>
              <a:t>6806.16</a:t>
            </a:r>
            <a:r>
              <a:rPr lang="ja-JP" altLang="en-US" sz="1600" dirty="0" smtClean="0"/>
              <a:t>　⇒　￥６，８０６－　（　誤　￥６，８０７－）</a:t>
            </a:r>
            <a:endParaRPr lang="en-US" altLang="ja-JP" sz="1600"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24</a:t>
            </a:fld>
            <a:endParaRPr kumimoji="1" lang="ja-JP" altLang="en-US"/>
          </a:p>
        </p:txBody>
      </p:sp>
    </p:spTree>
    <p:extLst>
      <p:ext uri="{BB962C8B-B14F-4D97-AF65-F5344CB8AC3E}">
        <p14:creationId xmlns:p14="http://schemas.microsoft.com/office/powerpoint/2010/main" val="29559415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よくある誤り</a:t>
            </a:r>
            <a:endParaRPr kumimoji="1" lang="ja-JP" altLang="en-US"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25</a:t>
            </a:fld>
            <a:endParaRPr kumimoji="1" lang="ja-JP" altLang="en-US"/>
          </a:p>
        </p:txBody>
      </p:sp>
      <p:sp>
        <p:nvSpPr>
          <p:cNvPr id="5" name="テキスト ボックス 4"/>
          <p:cNvSpPr txBox="1"/>
          <p:nvPr/>
        </p:nvSpPr>
        <p:spPr>
          <a:xfrm>
            <a:off x="457200" y="1628800"/>
            <a:ext cx="7488832" cy="4770537"/>
          </a:xfrm>
          <a:prstGeom prst="rect">
            <a:avLst/>
          </a:prstGeom>
          <a:noFill/>
        </p:spPr>
        <p:txBody>
          <a:bodyPr wrap="square" rtlCol="0">
            <a:spAutoFit/>
          </a:bodyPr>
          <a:lstStyle/>
          <a:p>
            <a:r>
              <a:rPr kumimoji="1" lang="ja-JP" altLang="en-US" sz="3200" dirty="0" smtClean="0"/>
              <a:t>〇請求書</a:t>
            </a:r>
            <a:endParaRPr kumimoji="1" lang="en-US" altLang="ja-JP" sz="3200" dirty="0" smtClean="0"/>
          </a:p>
          <a:p>
            <a:r>
              <a:rPr kumimoji="1" lang="ja-JP" altLang="en-US" sz="2400" dirty="0" smtClean="0"/>
              <a:t>・サービス提供月の</a:t>
            </a:r>
            <a:r>
              <a:rPr kumimoji="1" lang="ja-JP" altLang="en-US" sz="2400" dirty="0" smtClean="0"/>
              <a:t>記載</a:t>
            </a:r>
            <a:r>
              <a:rPr lang="ja-JP" altLang="en-US" sz="2400" dirty="0" smtClean="0"/>
              <a:t>誤り</a:t>
            </a:r>
            <a:r>
              <a:rPr kumimoji="1" lang="ja-JP" altLang="en-US" sz="2400" dirty="0" smtClean="0"/>
              <a:t>。</a:t>
            </a:r>
            <a:endParaRPr kumimoji="1" lang="en-US" altLang="ja-JP" sz="2400" dirty="0" smtClean="0"/>
          </a:p>
          <a:p>
            <a:r>
              <a:rPr lang="ja-JP" altLang="en-US" sz="2400" dirty="0" smtClean="0"/>
              <a:t>・請求事業者の記載内容が契約書と異なる。</a:t>
            </a:r>
            <a:endParaRPr lang="en-US" altLang="ja-JP" sz="2400" dirty="0" smtClean="0"/>
          </a:p>
          <a:p>
            <a:r>
              <a:rPr lang="ja-JP" altLang="en-US" sz="2400" dirty="0" smtClean="0"/>
              <a:t>・請求</a:t>
            </a:r>
            <a:r>
              <a:rPr lang="ja-JP" altLang="en-US" sz="2400" dirty="0" smtClean="0"/>
              <a:t>金額</a:t>
            </a:r>
            <a:r>
              <a:rPr lang="ja-JP" altLang="en-US" sz="2400" dirty="0"/>
              <a:t>が</a:t>
            </a:r>
            <a:r>
              <a:rPr lang="ja-JP" altLang="en-US" sz="2400" dirty="0" smtClean="0"/>
              <a:t>給付費</a:t>
            </a:r>
            <a:r>
              <a:rPr lang="ja-JP" altLang="en-US" sz="2400" dirty="0" smtClean="0"/>
              <a:t>請求額</a:t>
            </a:r>
            <a:r>
              <a:rPr lang="en-US" altLang="ja-JP" sz="2400" dirty="0" smtClean="0"/>
              <a:t>+</a:t>
            </a:r>
            <a:r>
              <a:rPr lang="ja-JP" altLang="en-US" sz="2400" dirty="0" smtClean="0"/>
              <a:t>自治体助成額</a:t>
            </a:r>
            <a:r>
              <a:rPr lang="ja-JP" altLang="en-US" sz="2400" dirty="0" smtClean="0"/>
              <a:t>と一致しない。</a:t>
            </a:r>
            <a:endParaRPr lang="en-US" altLang="ja-JP" sz="2400" dirty="0" smtClean="0"/>
          </a:p>
          <a:p>
            <a:endParaRPr lang="en-US" altLang="ja-JP" sz="2400" dirty="0" smtClean="0"/>
          </a:p>
          <a:p>
            <a:r>
              <a:rPr lang="ja-JP" altLang="en-US" sz="3200" dirty="0" smtClean="0"/>
              <a:t>〇明細書</a:t>
            </a:r>
            <a:endParaRPr lang="en-US" altLang="ja-JP" sz="3200" dirty="0" smtClean="0"/>
          </a:p>
          <a:p>
            <a:r>
              <a:rPr lang="ja-JP" altLang="en-US" sz="2400" dirty="0"/>
              <a:t>・サービス提供月の</a:t>
            </a:r>
            <a:r>
              <a:rPr lang="ja-JP" altLang="en-US" sz="2400" dirty="0" smtClean="0"/>
              <a:t>記載</a:t>
            </a:r>
            <a:r>
              <a:rPr lang="ja-JP" altLang="en-US" sz="2400" dirty="0" smtClean="0"/>
              <a:t>誤り。</a:t>
            </a:r>
            <a:endParaRPr lang="en-US" altLang="ja-JP" sz="2400" dirty="0"/>
          </a:p>
          <a:p>
            <a:r>
              <a:rPr lang="ja-JP" altLang="en-US" sz="2400" dirty="0" smtClean="0"/>
              <a:t>・受給者証</a:t>
            </a:r>
            <a:r>
              <a:rPr lang="ja-JP" altLang="en-US" sz="2400" dirty="0" smtClean="0"/>
              <a:t>番号</a:t>
            </a:r>
            <a:r>
              <a:rPr lang="ja-JP" altLang="en-US" sz="2400" dirty="0"/>
              <a:t>誤り</a:t>
            </a:r>
            <a:r>
              <a:rPr lang="ja-JP" altLang="en-US" sz="2400" dirty="0" smtClean="0"/>
              <a:t>。</a:t>
            </a:r>
            <a:endParaRPr lang="en-US" altLang="ja-JP" sz="2400" dirty="0" smtClean="0"/>
          </a:p>
          <a:p>
            <a:r>
              <a:rPr lang="ja-JP" altLang="en-US" sz="2400" dirty="0" smtClean="0"/>
              <a:t>・負担上限</a:t>
            </a:r>
            <a:r>
              <a:rPr lang="ja-JP" altLang="en-US" sz="2400" dirty="0" smtClean="0"/>
              <a:t>月額</a:t>
            </a:r>
            <a:r>
              <a:rPr lang="ja-JP" altLang="en-US" sz="2400" dirty="0"/>
              <a:t>誤り</a:t>
            </a:r>
            <a:r>
              <a:rPr lang="ja-JP" altLang="en-US" sz="2400" dirty="0" smtClean="0"/>
              <a:t>。</a:t>
            </a:r>
            <a:endParaRPr lang="en-US" altLang="ja-JP" sz="2400" dirty="0" smtClean="0"/>
          </a:p>
          <a:p>
            <a:r>
              <a:rPr lang="ja-JP" altLang="en-US" sz="2400" dirty="0" smtClean="0"/>
              <a:t>・短時間加算が反映されていない。</a:t>
            </a:r>
            <a:endParaRPr lang="en-US" altLang="ja-JP" sz="2400" dirty="0" smtClean="0"/>
          </a:p>
          <a:p>
            <a:r>
              <a:rPr lang="ja-JP" altLang="en-US" sz="2400" dirty="0" smtClean="0"/>
              <a:t>・</a:t>
            </a:r>
            <a:r>
              <a:rPr lang="ja-JP" altLang="en-US" sz="2400" dirty="0" smtClean="0"/>
              <a:t>合計欄記載</a:t>
            </a:r>
            <a:r>
              <a:rPr lang="ja-JP" altLang="en-US" sz="2400" dirty="0"/>
              <a:t>漏れ</a:t>
            </a:r>
            <a:r>
              <a:rPr lang="ja-JP" altLang="en-US" sz="2400" dirty="0" smtClean="0"/>
              <a:t>。</a:t>
            </a:r>
            <a:endParaRPr lang="en-US" altLang="ja-JP" sz="2400" dirty="0" smtClean="0"/>
          </a:p>
        </p:txBody>
      </p:sp>
    </p:spTree>
    <p:extLst>
      <p:ext uri="{BB962C8B-B14F-4D97-AF65-F5344CB8AC3E}">
        <p14:creationId xmlns:p14="http://schemas.microsoft.com/office/powerpoint/2010/main" val="4124354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よくある誤り</a:t>
            </a:r>
            <a:endParaRPr kumimoji="1" lang="ja-JP" altLang="en-US"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26</a:t>
            </a:fld>
            <a:endParaRPr kumimoji="1" lang="ja-JP" altLang="en-US"/>
          </a:p>
        </p:txBody>
      </p:sp>
      <p:sp>
        <p:nvSpPr>
          <p:cNvPr id="6" name="テキスト ボックス 5"/>
          <p:cNvSpPr txBox="1"/>
          <p:nvPr/>
        </p:nvSpPr>
        <p:spPr>
          <a:xfrm>
            <a:off x="554654" y="1700808"/>
            <a:ext cx="7488832" cy="3785652"/>
          </a:xfrm>
          <a:prstGeom prst="rect">
            <a:avLst/>
          </a:prstGeom>
          <a:noFill/>
        </p:spPr>
        <p:txBody>
          <a:bodyPr wrap="square" rtlCol="0">
            <a:spAutoFit/>
          </a:bodyPr>
          <a:lstStyle/>
          <a:p>
            <a:r>
              <a:rPr kumimoji="1" lang="ja-JP" altLang="en-US" sz="3200" dirty="0" smtClean="0"/>
              <a:t>〇３％負担結果票</a:t>
            </a:r>
            <a:endParaRPr kumimoji="1" lang="en-US" altLang="ja-JP" sz="3200" dirty="0" smtClean="0"/>
          </a:p>
          <a:p>
            <a:r>
              <a:rPr kumimoji="1" lang="ja-JP" altLang="en-US" sz="2400" dirty="0" smtClean="0"/>
              <a:t>・サービス提供月の</a:t>
            </a:r>
            <a:r>
              <a:rPr kumimoji="1" lang="ja-JP" altLang="en-US" sz="2400" dirty="0" smtClean="0"/>
              <a:t>記載</a:t>
            </a:r>
            <a:r>
              <a:rPr lang="ja-JP" altLang="en-US" sz="2400" dirty="0"/>
              <a:t>誤り</a:t>
            </a:r>
            <a:r>
              <a:rPr kumimoji="1" lang="ja-JP" altLang="en-US" sz="2400" dirty="0" smtClean="0"/>
              <a:t>。</a:t>
            </a:r>
            <a:endParaRPr kumimoji="1" lang="en-US" altLang="ja-JP" sz="2400" dirty="0" smtClean="0"/>
          </a:p>
          <a:p>
            <a:r>
              <a:rPr lang="ja-JP" altLang="en-US" sz="2400" dirty="0" smtClean="0"/>
              <a:t>・</a:t>
            </a:r>
            <a:r>
              <a:rPr lang="ja-JP" altLang="en-US" sz="2400" dirty="0" smtClean="0"/>
              <a:t>署名</a:t>
            </a:r>
            <a:r>
              <a:rPr lang="ja-JP" altLang="en-US" sz="2400" dirty="0"/>
              <a:t>漏れ</a:t>
            </a:r>
            <a:r>
              <a:rPr lang="ja-JP" altLang="en-US" sz="2400" dirty="0" smtClean="0"/>
              <a:t>。</a:t>
            </a:r>
            <a:endParaRPr lang="en-US" altLang="ja-JP" sz="2400" dirty="0" smtClean="0"/>
          </a:p>
          <a:p>
            <a:endParaRPr lang="en-US" altLang="ja-JP" sz="3200" dirty="0" smtClean="0"/>
          </a:p>
          <a:p>
            <a:r>
              <a:rPr lang="ja-JP" altLang="en-US" sz="3200" dirty="0" smtClean="0"/>
              <a:t>〇実績記録票</a:t>
            </a:r>
            <a:endParaRPr lang="en-US" altLang="ja-JP" sz="3200" dirty="0" smtClean="0"/>
          </a:p>
          <a:p>
            <a:r>
              <a:rPr lang="ja-JP" altLang="en-US" sz="2400" dirty="0"/>
              <a:t>・サービス提供月の</a:t>
            </a:r>
            <a:r>
              <a:rPr lang="ja-JP" altLang="en-US" sz="2400" dirty="0" smtClean="0"/>
              <a:t>記載</a:t>
            </a:r>
            <a:r>
              <a:rPr lang="ja-JP" altLang="en-US" sz="2400" dirty="0" smtClean="0"/>
              <a:t>誤り。</a:t>
            </a:r>
            <a:endParaRPr lang="en-US" altLang="ja-JP" sz="2400" dirty="0"/>
          </a:p>
          <a:p>
            <a:r>
              <a:rPr lang="ja-JP" altLang="en-US" sz="2400" dirty="0" smtClean="0"/>
              <a:t>・受給者証</a:t>
            </a:r>
            <a:r>
              <a:rPr lang="ja-JP" altLang="en-US" sz="2400" dirty="0" smtClean="0"/>
              <a:t>番号</a:t>
            </a:r>
            <a:r>
              <a:rPr lang="ja-JP" altLang="en-US" sz="2400" dirty="0" smtClean="0"/>
              <a:t>の誤り</a:t>
            </a:r>
            <a:r>
              <a:rPr lang="ja-JP" altLang="en-US" sz="2400" dirty="0" smtClean="0"/>
              <a:t>。</a:t>
            </a:r>
            <a:endParaRPr lang="en-US" altLang="ja-JP" sz="2400" dirty="0" smtClean="0"/>
          </a:p>
          <a:p>
            <a:r>
              <a:rPr lang="ja-JP" altLang="en-US" sz="2400" dirty="0" smtClean="0"/>
              <a:t>・身体介護</a:t>
            </a:r>
            <a:r>
              <a:rPr lang="ja-JP" altLang="en-US" sz="2400" dirty="0" smtClean="0"/>
              <a:t>有無</a:t>
            </a:r>
            <a:r>
              <a:rPr lang="ja-JP" altLang="en-US" sz="2400" dirty="0" smtClean="0"/>
              <a:t>の誤り</a:t>
            </a:r>
            <a:r>
              <a:rPr lang="ja-JP" altLang="en-US" sz="2400" dirty="0" smtClean="0"/>
              <a:t>。</a:t>
            </a:r>
            <a:endParaRPr lang="en-US" altLang="ja-JP" sz="2400" dirty="0" smtClean="0"/>
          </a:p>
          <a:p>
            <a:r>
              <a:rPr lang="ja-JP" altLang="en-US" sz="2400" dirty="0" smtClean="0"/>
              <a:t>・</a:t>
            </a:r>
            <a:r>
              <a:rPr lang="ja-JP" altLang="en-US" sz="2400" dirty="0" smtClean="0"/>
              <a:t>署名漏れ。</a:t>
            </a:r>
            <a:endParaRPr lang="en-US" altLang="ja-JP" sz="2400" dirty="0" smtClean="0"/>
          </a:p>
        </p:txBody>
      </p:sp>
    </p:spTree>
    <p:extLst>
      <p:ext uri="{BB962C8B-B14F-4D97-AF65-F5344CB8AC3E}">
        <p14:creationId xmlns:p14="http://schemas.microsoft.com/office/powerpoint/2010/main" val="3185533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備考</a:t>
            </a:r>
            <a:endParaRPr kumimoji="1" lang="ja-JP" altLang="en-US" dirty="0"/>
          </a:p>
        </p:txBody>
      </p:sp>
      <p:sp>
        <p:nvSpPr>
          <p:cNvPr id="3" name="コンテンツ プレースホルダー 2"/>
          <p:cNvSpPr>
            <a:spLocks noGrp="1"/>
          </p:cNvSpPr>
          <p:nvPr>
            <p:ph idx="1"/>
          </p:nvPr>
        </p:nvSpPr>
        <p:spPr>
          <a:xfrm>
            <a:off x="467544" y="1484784"/>
            <a:ext cx="7776864" cy="4800600"/>
          </a:xfrm>
        </p:spPr>
        <p:txBody>
          <a:bodyPr/>
          <a:lstStyle/>
          <a:p>
            <a:r>
              <a:rPr lang="ja-JP" altLang="en-US" dirty="0"/>
              <a:t>決定</a:t>
            </a:r>
            <a:r>
              <a:rPr lang="ja-JP" altLang="en-US" dirty="0" smtClean="0"/>
              <a:t>された時間数が有効に活用されるよう、利用者の希望等を</a:t>
            </a:r>
            <a:r>
              <a:rPr lang="ja-JP" altLang="en-US" dirty="0" smtClean="0"/>
              <a:t>踏まえて実施して</a:t>
            </a:r>
            <a:r>
              <a:rPr lang="ja-JP" altLang="en-US" dirty="0"/>
              <a:t>ください</a:t>
            </a:r>
            <a:r>
              <a:rPr lang="ja-JP" altLang="en-US" dirty="0" smtClean="0"/>
              <a:t>。</a:t>
            </a:r>
            <a:endParaRPr lang="en-US" altLang="ja-JP" dirty="0" smtClean="0"/>
          </a:p>
          <a:p>
            <a:r>
              <a:rPr kumimoji="1" lang="ja-JP" altLang="en-US" dirty="0"/>
              <a:t>移動</a:t>
            </a:r>
            <a:r>
              <a:rPr kumimoji="1" lang="ja-JP" altLang="en-US" dirty="0" smtClean="0"/>
              <a:t>支援の利用者から、移動支援の利用内容・利用時間について計画を聴取し、決定時間の範囲内で提供します。</a:t>
            </a:r>
            <a:endParaRPr kumimoji="1" lang="en-US" altLang="ja-JP" dirty="0" smtClean="0"/>
          </a:p>
          <a:p>
            <a:r>
              <a:rPr kumimoji="1" lang="ja-JP" altLang="en-US" dirty="0" smtClean="0"/>
              <a:t>当初の計画から継続して利用内容や利用時間が逸脱する場合は、支給決定の変更を申し出る必要があります。</a:t>
            </a:r>
            <a:endParaRPr kumimoji="1" lang="en-US" altLang="ja-JP" dirty="0" smtClean="0"/>
          </a:p>
          <a:p>
            <a:r>
              <a:rPr lang="ja-JP" altLang="en-US" dirty="0" smtClean="0"/>
              <a:t>月替わり時には利用者の受給者証を確認し、適切なサービス提供・請求を行ってください。</a:t>
            </a:r>
            <a:endParaRPr lang="en-US" altLang="ja-JP" dirty="0" smtClean="0"/>
          </a:p>
          <a:p>
            <a:pPr marL="114300" indent="0">
              <a:buNone/>
            </a:pPr>
            <a:r>
              <a:rPr lang="ja-JP" altLang="en-US" dirty="0" smtClean="0"/>
              <a:t>（</a:t>
            </a:r>
            <a:r>
              <a:rPr lang="ja-JP" altLang="en-US" dirty="0" smtClean="0"/>
              <a:t>利用者負担上限</a:t>
            </a:r>
            <a:r>
              <a:rPr lang="ja-JP" altLang="en-US" dirty="0" smtClean="0"/>
              <a:t>月額は特に注意してください。）</a:t>
            </a:r>
            <a:endParaRPr lang="en-US" altLang="ja-JP" dirty="0" smtClean="0"/>
          </a:p>
          <a:p>
            <a:endParaRPr kumimoji="1" lang="en-US" altLang="ja-JP" dirty="0" smtClean="0"/>
          </a:p>
          <a:p>
            <a:endParaRPr lang="en-US" altLang="ja-JP" dirty="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27</a:t>
            </a:fld>
            <a:endParaRPr kumimoji="1" lang="ja-JP" altLang="en-US"/>
          </a:p>
        </p:txBody>
      </p:sp>
      <p:cxnSp>
        <p:nvCxnSpPr>
          <p:cNvPr id="6" name="直線コネクタ 5"/>
          <p:cNvCxnSpPr/>
          <p:nvPr/>
        </p:nvCxnSpPr>
        <p:spPr>
          <a:xfrm>
            <a:off x="899592" y="4077072"/>
            <a:ext cx="69847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99592" y="4365104"/>
            <a:ext cx="424847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98662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お問い合わせ</a:t>
            </a:r>
            <a:endParaRPr kumimoji="1" lang="ja-JP" altLang="en-US" dirty="0"/>
          </a:p>
        </p:txBody>
      </p:sp>
      <p:sp>
        <p:nvSpPr>
          <p:cNvPr id="3" name="コンテンツ プレースホルダー 2"/>
          <p:cNvSpPr>
            <a:spLocks noGrp="1"/>
          </p:cNvSpPr>
          <p:nvPr>
            <p:ph idx="1"/>
          </p:nvPr>
        </p:nvSpPr>
        <p:spPr>
          <a:xfrm>
            <a:off x="467544" y="1412776"/>
            <a:ext cx="7620000" cy="5040560"/>
          </a:xfrm>
        </p:spPr>
        <p:txBody>
          <a:bodyPr>
            <a:normAutofit/>
          </a:bodyPr>
          <a:lstStyle/>
          <a:p>
            <a:r>
              <a:rPr kumimoji="1" lang="ja-JP" altLang="en-US" sz="2400" b="1" u="sng" dirty="0" smtClean="0"/>
              <a:t>請求に関するお問い合わせ</a:t>
            </a:r>
            <a:endParaRPr kumimoji="1" lang="en-US" altLang="ja-JP" sz="2400" b="1" u="sng" dirty="0" smtClean="0"/>
          </a:p>
          <a:p>
            <a:endParaRPr lang="en-US" altLang="ja-JP" sz="2000" b="1" dirty="0" smtClean="0"/>
          </a:p>
          <a:p>
            <a:pPr marL="114300" indent="0">
              <a:buNone/>
            </a:pPr>
            <a:r>
              <a:rPr lang="ja-JP" altLang="en-US" sz="2000" b="1" dirty="0" smtClean="0"/>
              <a:t>　　</a:t>
            </a:r>
            <a:r>
              <a:rPr lang="ja-JP" altLang="en-US" sz="2400" dirty="0" smtClean="0"/>
              <a:t>障害者</a:t>
            </a:r>
            <a:r>
              <a:rPr lang="ja-JP" altLang="en-US" sz="2400" dirty="0"/>
              <a:t>支援</a:t>
            </a:r>
            <a:r>
              <a:rPr lang="ja-JP" altLang="en-US" sz="2400" dirty="0" smtClean="0"/>
              <a:t>課　障害給付事務係</a:t>
            </a:r>
            <a:r>
              <a:rPr lang="ja-JP" altLang="en-US" sz="2000" dirty="0" smtClean="0"/>
              <a:t>　</a:t>
            </a:r>
            <a:endParaRPr lang="en-US" altLang="ja-JP" sz="2000" dirty="0"/>
          </a:p>
          <a:p>
            <a:pPr marL="114300" indent="0">
              <a:buNone/>
            </a:pPr>
            <a:r>
              <a:rPr lang="ja-JP" altLang="en-US" sz="2000" dirty="0"/>
              <a:t>　</a:t>
            </a:r>
            <a:r>
              <a:rPr lang="ja-JP" altLang="en-US" sz="2000" dirty="0" smtClean="0"/>
              <a:t>　　　　　　　　　　　</a:t>
            </a:r>
            <a:r>
              <a:rPr lang="ja-JP" altLang="en-US" dirty="0" smtClean="0"/>
              <a:t>０３－５７４２－</a:t>
            </a:r>
            <a:r>
              <a:rPr lang="ja-JP" altLang="en-US" dirty="0"/>
              <a:t>７８５８</a:t>
            </a:r>
            <a:endParaRPr kumimoji="1" lang="en-US" altLang="ja-JP" dirty="0" smtClean="0"/>
          </a:p>
          <a:p>
            <a:pPr marL="114300" indent="0">
              <a:buNone/>
            </a:pPr>
            <a:endParaRPr kumimoji="1" lang="en-US" altLang="ja-JP" sz="2000" b="1" dirty="0" smtClean="0"/>
          </a:p>
          <a:p>
            <a:r>
              <a:rPr lang="ja-JP" altLang="en-US" sz="2400" b="1" u="sng" dirty="0" smtClean="0"/>
              <a:t>支給決定内容や受給者証</a:t>
            </a:r>
            <a:r>
              <a:rPr lang="ja-JP" altLang="en-US" sz="2400" b="1" u="sng" dirty="0"/>
              <a:t>・</a:t>
            </a:r>
            <a:endParaRPr lang="en-US" altLang="ja-JP" sz="2400" b="1" u="sng" dirty="0" smtClean="0"/>
          </a:p>
          <a:p>
            <a:pPr marL="114300" indent="0">
              <a:buNone/>
            </a:pPr>
            <a:r>
              <a:rPr lang="ja-JP" altLang="en-US" sz="2400" b="1" dirty="0"/>
              <a:t>　</a:t>
            </a:r>
            <a:r>
              <a:rPr lang="ja-JP" altLang="en-US" sz="2400" b="1" dirty="0" smtClean="0"/>
              <a:t>　　　　　　</a:t>
            </a:r>
            <a:r>
              <a:rPr lang="ja-JP" altLang="en-US" sz="2400" b="1" u="sng" dirty="0" smtClean="0"/>
              <a:t>利用方法に関するお問い合わせ</a:t>
            </a:r>
            <a:endParaRPr lang="en-US" altLang="ja-JP" sz="2400" b="1" u="sng" dirty="0" smtClean="0"/>
          </a:p>
          <a:p>
            <a:pPr marL="114300" indent="0">
              <a:buNone/>
            </a:pPr>
            <a:r>
              <a:rPr lang="ja-JP" altLang="en-US" sz="1800" b="1" dirty="0" smtClean="0"/>
              <a:t>　　</a:t>
            </a:r>
            <a:endParaRPr lang="en-US" altLang="ja-JP" sz="1800" b="1" dirty="0" smtClean="0"/>
          </a:p>
          <a:p>
            <a:pPr marL="114300" indent="0">
              <a:buNone/>
            </a:pPr>
            <a:r>
              <a:rPr lang="ja-JP" altLang="en-US" b="1" dirty="0" smtClean="0"/>
              <a:t>　　</a:t>
            </a:r>
            <a:r>
              <a:rPr lang="ja-JP" altLang="en-US" sz="2400" dirty="0" smtClean="0"/>
              <a:t>障害者</a:t>
            </a:r>
            <a:r>
              <a:rPr lang="ja-JP" altLang="en-US" sz="2400" dirty="0"/>
              <a:t>支援</a:t>
            </a:r>
            <a:r>
              <a:rPr lang="ja-JP" altLang="en-US" sz="2400" dirty="0" smtClean="0"/>
              <a:t>課　障害者相談支援担当</a:t>
            </a:r>
            <a:r>
              <a:rPr lang="ja-JP" altLang="en-US" sz="2400" b="1" dirty="0" smtClean="0"/>
              <a:t>　</a:t>
            </a:r>
            <a:endParaRPr lang="en-US" altLang="ja-JP" sz="2400" b="1" dirty="0" smtClean="0"/>
          </a:p>
          <a:p>
            <a:pPr marL="114300" indent="0">
              <a:buNone/>
            </a:pPr>
            <a:r>
              <a:rPr lang="ja-JP" altLang="en-US" sz="2400" b="1" dirty="0"/>
              <a:t>　</a:t>
            </a:r>
            <a:r>
              <a:rPr lang="ja-JP" altLang="en-US" sz="2400" b="1" dirty="0" smtClean="0"/>
              <a:t>　　　　　　　　　</a:t>
            </a:r>
            <a:r>
              <a:rPr lang="ja-JP" altLang="en-US" dirty="0" smtClean="0"/>
              <a:t>０３－５７４２－６７１１</a:t>
            </a:r>
            <a:endParaRPr kumimoji="1" lang="en-US" altLang="ja-JP" dirty="0"/>
          </a:p>
          <a:p>
            <a:pPr marL="114300" indent="0">
              <a:buNone/>
            </a:pPr>
            <a:r>
              <a:rPr kumimoji="1" lang="ja-JP" altLang="en-US" b="1" dirty="0" smtClean="0"/>
              <a:t>　</a:t>
            </a:r>
            <a:endParaRPr kumimoji="1" lang="ja-JP" altLang="en-US" b="1"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28</a:t>
            </a:fld>
            <a:endParaRPr kumimoji="1" lang="ja-JP" altLang="en-US"/>
          </a:p>
        </p:txBody>
      </p:sp>
    </p:spTree>
    <p:extLst>
      <p:ext uri="{BB962C8B-B14F-4D97-AF65-F5344CB8AC3E}">
        <p14:creationId xmlns:p14="http://schemas.microsoft.com/office/powerpoint/2010/main" val="3206894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⒈請求の事務処理について</a:t>
            </a:r>
            <a:endParaRPr kumimoji="1" lang="ja-JP" altLang="en-US" dirty="0"/>
          </a:p>
        </p:txBody>
      </p:sp>
      <p:sp>
        <p:nvSpPr>
          <p:cNvPr id="3" name="コンテンツ プレースホルダー 2"/>
          <p:cNvSpPr>
            <a:spLocks noGrp="1"/>
          </p:cNvSpPr>
          <p:nvPr>
            <p:ph idx="1"/>
          </p:nvPr>
        </p:nvSpPr>
        <p:spPr/>
        <p:txBody>
          <a:bodyPr>
            <a:normAutofit/>
          </a:bodyPr>
          <a:lstStyle/>
          <a:p>
            <a:pPr marL="114300" indent="0">
              <a:buNone/>
            </a:pPr>
            <a:r>
              <a:rPr lang="ja-JP" altLang="en-US" sz="2000" dirty="0" smtClean="0"/>
              <a:t>　　○</a:t>
            </a:r>
            <a:r>
              <a:rPr lang="ja-JP" altLang="en-US" sz="2000" dirty="0"/>
              <a:t>請求・支払の流れ・・・・・・・・・・・・・（４）</a:t>
            </a:r>
            <a:endParaRPr lang="en-US" altLang="ja-JP" sz="2000" dirty="0"/>
          </a:p>
          <a:p>
            <a:pPr marL="114300" indent="0">
              <a:buNone/>
            </a:pPr>
            <a:r>
              <a:rPr lang="ja-JP" altLang="en-US" sz="2000" dirty="0"/>
              <a:t>　　○請求書の提出について・・・・・・・・・・・（５）</a:t>
            </a:r>
            <a:endParaRPr lang="en-US" altLang="ja-JP" sz="2000" dirty="0"/>
          </a:p>
          <a:p>
            <a:pPr marL="114300" indent="0">
              <a:buNone/>
            </a:pPr>
            <a:r>
              <a:rPr lang="ja-JP" altLang="en-US" sz="2000" dirty="0"/>
              <a:t>　　○提出書類について・・・・・・・・・・・・・（６）</a:t>
            </a:r>
            <a:endParaRPr lang="en-US" altLang="ja-JP" sz="2000" dirty="0"/>
          </a:p>
          <a:p>
            <a:pPr marL="114300" indent="0">
              <a:buNone/>
            </a:pPr>
            <a:r>
              <a:rPr lang="ja-JP" altLang="en-US" sz="2000" dirty="0"/>
              <a:t>　　○提出書類の順序について・・・・・・・・・・（７）</a:t>
            </a:r>
            <a:endParaRPr lang="en-US" altLang="ja-JP" sz="2000" dirty="0"/>
          </a:p>
          <a:p>
            <a:pPr marL="114300" indent="0">
              <a:buNone/>
            </a:pPr>
            <a:r>
              <a:rPr lang="ja-JP" altLang="en-US" sz="2000" dirty="0"/>
              <a:t>　　○訂正依頼について・・・・・・・・・・・・・（８）</a:t>
            </a:r>
            <a:endParaRPr lang="en-US" altLang="ja-JP" sz="2000" dirty="0"/>
          </a:p>
          <a:p>
            <a:pPr marL="114300" indent="0">
              <a:buNone/>
            </a:pPr>
            <a:r>
              <a:rPr lang="ja-JP" altLang="en-US" sz="2000" dirty="0"/>
              <a:t>　　○支払について・・・・・・・・・・・・・・・（９）</a:t>
            </a:r>
            <a:endParaRPr lang="en-US" altLang="ja-JP" sz="20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3</a:t>
            </a:fld>
            <a:endParaRPr kumimoji="1" lang="ja-JP" altLang="en-US"/>
          </a:p>
        </p:txBody>
      </p:sp>
    </p:spTree>
    <p:extLst>
      <p:ext uri="{BB962C8B-B14F-4D97-AF65-F5344CB8AC3E}">
        <p14:creationId xmlns:p14="http://schemas.microsoft.com/office/powerpoint/2010/main" val="2496002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グループ化 24"/>
          <p:cNvGrpSpPr/>
          <p:nvPr/>
        </p:nvGrpSpPr>
        <p:grpSpPr>
          <a:xfrm>
            <a:off x="608686" y="1478350"/>
            <a:ext cx="7128792" cy="5191009"/>
            <a:chOff x="611560" y="1778518"/>
            <a:chExt cx="7128792" cy="4818834"/>
          </a:xfrm>
        </p:grpSpPr>
        <p:sp>
          <p:nvSpPr>
            <p:cNvPr id="7" name="角丸四角形 6"/>
            <p:cNvSpPr/>
            <p:nvPr/>
          </p:nvSpPr>
          <p:spPr>
            <a:xfrm>
              <a:off x="611560" y="1778518"/>
              <a:ext cx="3096344" cy="481883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角丸四角形 7"/>
            <p:cNvSpPr/>
            <p:nvPr/>
          </p:nvSpPr>
          <p:spPr>
            <a:xfrm>
              <a:off x="4644008" y="1778518"/>
              <a:ext cx="3096344" cy="481883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
        <p:nvSpPr>
          <p:cNvPr id="2" name="タイトル 1"/>
          <p:cNvSpPr>
            <a:spLocks noGrp="1"/>
          </p:cNvSpPr>
          <p:nvPr>
            <p:ph type="title"/>
          </p:nvPr>
        </p:nvSpPr>
        <p:spPr>
          <a:xfrm>
            <a:off x="457200" y="274638"/>
            <a:ext cx="7620000" cy="490066"/>
          </a:xfrm>
        </p:spPr>
        <p:txBody>
          <a:bodyPr/>
          <a:lstStyle/>
          <a:p>
            <a:r>
              <a:rPr kumimoji="1" lang="ja-JP" altLang="en-US" dirty="0" smtClean="0"/>
              <a:t>請求・支払の流れ</a:t>
            </a:r>
            <a:endParaRPr kumimoji="1" lang="ja-JP" altLang="en-US" dirty="0"/>
          </a:p>
        </p:txBody>
      </p:sp>
      <p:grpSp>
        <p:nvGrpSpPr>
          <p:cNvPr id="24" name="グループ化 23"/>
          <p:cNvGrpSpPr/>
          <p:nvPr/>
        </p:nvGrpSpPr>
        <p:grpSpPr>
          <a:xfrm>
            <a:off x="1367644" y="993688"/>
            <a:ext cx="5625625" cy="523220"/>
            <a:chOff x="1367644" y="1255298"/>
            <a:chExt cx="5625625" cy="523220"/>
          </a:xfrm>
        </p:grpSpPr>
        <p:sp>
          <p:nvSpPr>
            <p:cNvPr id="9" name="テキスト ボックス 8"/>
            <p:cNvSpPr txBox="1"/>
            <p:nvPr/>
          </p:nvSpPr>
          <p:spPr>
            <a:xfrm>
              <a:off x="1367644" y="1255298"/>
              <a:ext cx="1584176" cy="523220"/>
            </a:xfrm>
            <a:prstGeom prst="rect">
              <a:avLst/>
            </a:prstGeom>
            <a:noFill/>
          </p:spPr>
          <p:txBody>
            <a:bodyPr wrap="square" rtlCol="0">
              <a:spAutoFit/>
            </a:bodyPr>
            <a:lstStyle/>
            <a:p>
              <a:pPr algn="ctr"/>
              <a:r>
                <a:rPr kumimoji="1" lang="ja-JP" altLang="en-US" sz="2800" b="1" dirty="0" smtClean="0"/>
                <a:t>事業者</a:t>
              </a:r>
              <a:endParaRPr kumimoji="1" lang="ja-JP" altLang="en-US" sz="2800" b="1" dirty="0"/>
            </a:p>
          </p:txBody>
        </p:sp>
        <p:sp>
          <p:nvSpPr>
            <p:cNvPr id="10" name="テキスト ボックス 9"/>
            <p:cNvSpPr txBox="1"/>
            <p:nvPr/>
          </p:nvSpPr>
          <p:spPr>
            <a:xfrm>
              <a:off x="5391091" y="1255298"/>
              <a:ext cx="1602178" cy="523220"/>
            </a:xfrm>
            <a:prstGeom prst="rect">
              <a:avLst/>
            </a:prstGeom>
            <a:noFill/>
          </p:spPr>
          <p:txBody>
            <a:bodyPr wrap="square" rtlCol="0">
              <a:spAutoFit/>
            </a:bodyPr>
            <a:lstStyle/>
            <a:p>
              <a:pPr algn="ctr"/>
              <a:r>
                <a:rPr kumimoji="1" lang="ja-JP" altLang="en-US" sz="2800" b="1" dirty="0" smtClean="0"/>
                <a:t>品川区</a:t>
              </a:r>
              <a:endParaRPr kumimoji="1" lang="ja-JP" altLang="en-US" sz="2800" b="1" dirty="0"/>
            </a:p>
          </p:txBody>
        </p:sp>
      </p:grpSp>
      <p:sp>
        <p:nvSpPr>
          <p:cNvPr id="11" name="テキスト ボックス 10"/>
          <p:cNvSpPr txBox="1"/>
          <p:nvPr/>
        </p:nvSpPr>
        <p:spPr>
          <a:xfrm>
            <a:off x="935596" y="1732166"/>
            <a:ext cx="244827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b="1" dirty="0" smtClean="0">
                <a:latin typeface="HGPｺﾞｼｯｸE" panose="020B0900000000000000" pitchFamily="50" charset="-128"/>
                <a:ea typeface="HGPｺﾞｼｯｸE" panose="020B0900000000000000" pitchFamily="50" charset="-128"/>
              </a:rPr>
              <a:t>①　請求書類の作成</a:t>
            </a:r>
            <a:endParaRPr kumimoji="1" lang="ja-JP" altLang="en-US" b="1" dirty="0">
              <a:latin typeface="HGPｺﾞｼｯｸE" panose="020B0900000000000000" pitchFamily="50" charset="-128"/>
              <a:ea typeface="HGPｺﾞｼｯｸE" panose="020B0900000000000000" pitchFamily="50" charset="-128"/>
            </a:endParaRPr>
          </a:p>
        </p:txBody>
      </p:sp>
      <p:grpSp>
        <p:nvGrpSpPr>
          <p:cNvPr id="26" name="グループ化 25"/>
          <p:cNvGrpSpPr/>
          <p:nvPr/>
        </p:nvGrpSpPr>
        <p:grpSpPr>
          <a:xfrm>
            <a:off x="2405792" y="2208723"/>
            <a:ext cx="3528392" cy="432048"/>
            <a:chOff x="2408886" y="2492896"/>
            <a:chExt cx="3528392" cy="432048"/>
          </a:xfrm>
        </p:grpSpPr>
        <p:sp>
          <p:nvSpPr>
            <p:cNvPr id="12" name="右矢印 11"/>
            <p:cNvSpPr/>
            <p:nvPr/>
          </p:nvSpPr>
          <p:spPr>
            <a:xfrm>
              <a:off x="2408886" y="2492896"/>
              <a:ext cx="352839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809567" y="2524254"/>
              <a:ext cx="2531462"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dirty="0" smtClean="0">
                  <a:latin typeface="HGPｺﾞｼｯｸE" panose="020B0900000000000000" pitchFamily="50" charset="-128"/>
                  <a:ea typeface="HGPｺﾞｼｯｸE" panose="020B0900000000000000" pitchFamily="50" charset="-128"/>
                </a:rPr>
                <a:t>②請求（毎月</a:t>
              </a:r>
              <a:r>
                <a:rPr kumimoji="1" lang="en-US" altLang="ja-JP" b="1" dirty="0" smtClean="0">
                  <a:latin typeface="HGPｺﾞｼｯｸE" panose="020B0900000000000000" pitchFamily="50" charset="-128"/>
                  <a:ea typeface="HGPｺﾞｼｯｸE" panose="020B0900000000000000" pitchFamily="50" charset="-128"/>
                </a:rPr>
                <a:t>10</a:t>
              </a:r>
              <a:r>
                <a:rPr kumimoji="1" lang="ja-JP" altLang="en-US" b="1" dirty="0" smtClean="0">
                  <a:latin typeface="HGPｺﾞｼｯｸE" panose="020B0900000000000000" pitchFamily="50" charset="-128"/>
                  <a:ea typeface="HGPｺﾞｼｯｸE" panose="020B0900000000000000" pitchFamily="50" charset="-128"/>
                </a:rPr>
                <a:t>日必着）</a:t>
              </a:r>
              <a:endParaRPr kumimoji="1" lang="ja-JP" altLang="en-US" b="1" dirty="0">
                <a:latin typeface="HGPｺﾞｼｯｸE" panose="020B0900000000000000" pitchFamily="50" charset="-128"/>
                <a:ea typeface="HGPｺﾞｼｯｸE" panose="020B0900000000000000" pitchFamily="50" charset="-128"/>
              </a:endParaRPr>
            </a:p>
          </p:txBody>
        </p:sp>
      </p:grpSp>
      <p:sp>
        <p:nvSpPr>
          <p:cNvPr id="14" name="テキスト ボックス 13"/>
          <p:cNvSpPr txBox="1"/>
          <p:nvPr/>
        </p:nvSpPr>
        <p:spPr>
          <a:xfrm>
            <a:off x="5490101" y="2779713"/>
            <a:ext cx="140415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b="1" dirty="0">
                <a:latin typeface="HGPｺﾞｼｯｸE" panose="020B0900000000000000" pitchFamily="50" charset="-128"/>
                <a:ea typeface="HGPｺﾞｼｯｸE" panose="020B0900000000000000" pitchFamily="50" charset="-128"/>
              </a:rPr>
              <a:t>③</a:t>
            </a:r>
            <a:r>
              <a:rPr kumimoji="1" lang="ja-JP" altLang="en-US" b="1" dirty="0" smtClean="0">
                <a:latin typeface="HGPｺﾞｼｯｸE" panose="020B0900000000000000" pitchFamily="50" charset="-128"/>
                <a:ea typeface="HGPｺﾞｼｯｸE" panose="020B0900000000000000" pitchFamily="50" charset="-128"/>
              </a:rPr>
              <a:t>　審査</a:t>
            </a:r>
            <a:endParaRPr kumimoji="1" lang="ja-JP" altLang="en-US" b="1" dirty="0">
              <a:latin typeface="HGPｺﾞｼｯｸE" panose="020B0900000000000000" pitchFamily="50" charset="-128"/>
              <a:ea typeface="HGPｺﾞｼｯｸE" panose="020B0900000000000000" pitchFamily="50" charset="-128"/>
            </a:endParaRPr>
          </a:p>
        </p:txBody>
      </p:sp>
      <p:grpSp>
        <p:nvGrpSpPr>
          <p:cNvPr id="27" name="グループ化 26"/>
          <p:cNvGrpSpPr/>
          <p:nvPr/>
        </p:nvGrpSpPr>
        <p:grpSpPr>
          <a:xfrm>
            <a:off x="2408885" y="3279331"/>
            <a:ext cx="3528392" cy="432048"/>
            <a:chOff x="2408885" y="3581879"/>
            <a:chExt cx="3528392" cy="432048"/>
          </a:xfrm>
        </p:grpSpPr>
        <p:sp>
          <p:nvSpPr>
            <p:cNvPr id="15" name="右矢印 14"/>
            <p:cNvSpPr/>
            <p:nvPr/>
          </p:nvSpPr>
          <p:spPr>
            <a:xfrm rot="10800000">
              <a:off x="2408885" y="3581879"/>
              <a:ext cx="352839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503667" y="3613237"/>
              <a:ext cx="1338828"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dirty="0" smtClean="0">
                  <a:latin typeface="HGPｺﾞｼｯｸE" panose="020B0900000000000000" pitchFamily="50" charset="-128"/>
                  <a:ea typeface="HGPｺﾞｼｯｸE" panose="020B0900000000000000" pitchFamily="50" charset="-128"/>
                </a:rPr>
                <a:t>④訂正依頼</a:t>
              </a:r>
              <a:endParaRPr kumimoji="1" lang="ja-JP" altLang="en-US" b="1" dirty="0">
                <a:latin typeface="HGPｺﾞｼｯｸE" panose="020B0900000000000000" pitchFamily="50" charset="-128"/>
                <a:ea typeface="HGPｺﾞｼｯｸE" panose="020B0900000000000000" pitchFamily="50" charset="-128"/>
              </a:endParaRPr>
            </a:p>
          </p:txBody>
        </p:sp>
      </p:grpSp>
      <p:sp>
        <p:nvSpPr>
          <p:cNvPr id="17" name="テキスト ボックス 16"/>
          <p:cNvSpPr txBox="1"/>
          <p:nvPr/>
        </p:nvSpPr>
        <p:spPr>
          <a:xfrm>
            <a:off x="935596" y="3842501"/>
            <a:ext cx="244827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b="1" dirty="0" smtClean="0">
                <a:latin typeface="HGPｺﾞｼｯｸE" panose="020B0900000000000000" pitchFamily="50" charset="-128"/>
                <a:ea typeface="HGPｺﾞｼｯｸE" panose="020B0900000000000000" pitchFamily="50" charset="-128"/>
              </a:rPr>
              <a:t>⑤　請求書類の訂正</a:t>
            </a:r>
            <a:r>
              <a:rPr kumimoji="1" lang="ja-JP" altLang="en-US" dirty="0" smtClean="0"/>
              <a:t>　</a:t>
            </a:r>
            <a:endParaRPr kumimoji="1" lang="ja-JP" altLang="en-US" dirty="0"/>
          </a:p>
        </p:txBody>
      </p:sp>
      <p:grpSp>
        <p:nvGrpSpPr>
          <p:cNvPr id="28" name="グループ化 27"/>
          <p:cNvGrpSpPr/>
          <p:nvPr/>
        </p:nvGrpSpPr>
        <p:grpSpPr>
          <a:xfrm>
            <a:off x="2405791" y="4328531"/>
            <a:ext cx="3528392" cy="432048"/>
            <a:chOff x="2408886" y="4725144"/>
            <a:chExt cx="3528392" cy="432048"/>
          </a:xfrm>
        </p:grpSpPr>
        <p:sp>
          <p:nvSpPr>
            <p:cNvPr id="18" name="右矢印 17"/>
            <p:cNvSpPr/>
            <p:nvPr/>
          </p:nvSpPr>
          <p:spPr>
            <a:xfrm>
              <a:off x="2408886" y="4725144"/>
              <a:ext cx="352839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951820" y="4756502"/>
              <a:ext cx="2262158"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ja-JP" altLang="en-US" b="1" dirty="0" smtClean="0">
                  <a:latin typeface="HGPｺﾞｼｯｸE" panose="020B0900000000000000" pitchFamily="50" charset="-128"/>
                  <a:ea typeface="HGPｺﾞｼｯｸE" panose="020B0900000000000000" pitchFamily="50" charset="-128"/>
                </a:rPr>
                <a:t>⑥訂正書類の再提出</a:t>
              </a:r>
              <a:endParaRPr kumimoji="1" lang="ja-JP" altLang="en-US" b="1" dirty="0">
                <a:latin typeface="HGPｺﾞｼｯｸE" panose="020B0900000000000000" pitchFamily="50" charset="-128"/>
                <a:ea typeface="HGPｺﾞｼｯｸE" panose="020B0900000000000000" pitchFamily="50" charset="-128"/>
              </a:endParaRPr>
            </a:p>
          </p:txBody>
        </p:sp>
      </p:grpSp>
      <p:sp>
        <p:nvSpPr>
          <p:cNvPr id="21" name="テキスト ボックス 20"/>
          <p:cNvSpPr txBox="1"/>
          <p:nvPr/>
        </p:nvSpPr>
        <p:spPr>
          <a:xfrm>
            <a:off x="5490100" y="4920285"/>
            <a:ext cx="1503167"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b="1" dirty="0" smtClean="0">
                <a:latin typeface="HGPｺﾞｼｯｸE" panose="020B0900000000000000" pitchFamily="50" charset="-128"/>
                <a:ea typeface="HGPｺﾞｼｯｸE" panose="020B0900000000000000" pitchFamily="50" charset="-128"/>
              </a:rPr>
              <a:t>⑦</a:t>
            </a:r>
            <a:r>
              <a:rPr kumimoji="1" lang="ja-JP" altLang="en-US" b="1" dirty="0" smtClean="0">
                <a:latin typeface="HGPｺﾞｼｯｸE" panose="020B0900000000000000" pitchFamily="50" charset="-128"/>
                <a:ea typeface="HGPｺﾞｼｯｸE" panose="020B0900000000000000" pitchFamily="50" charset="-128"/>
              </a:rPr>
              <a:t>　再審査</a:t>
            </a:r>
            <a:endParaRPr kumimoji="1" lang="ja-JP" altLang="en-US" b="1" dirty="0">
              <a:latin typeface="HGPｺﾞｼｯｸE" panose="020B0900000000000000" pitchFamily="50" charset="-128"/>
              <a:ea typeface="HGPｺﾞｼｯｸE" panose="020B0900000000000000" pitchFamily="50" charset="-128"/>
            </a:endParaRPr>
          </a:p>
        </p:txBody>
      </p:sp>
      <p:grpSp>
        <p:nvGrpSpPr>
          <p:cNvPr id="29" name="グループ化 28"/>
          <p:cNvGrpSpPr/>
          <p:nvPr/>
        </p:nvGrpSpPr>
        <p:grpSpPr>
          <a:xfrm>
            <a:off x="2397560" y="5301208"/>
            <a:ext cx="3528392" cy="432048"/>
            <a:chOff x="2408886" y="5509887"/>
            <a:chExt cx="3528392" cy="432048"/>
          </a:xfrm>
        </p:grpSpPr>
        <p:sp>
          <p:nvSpPr>
            <p:cNvPr id="22" name="右矢印 21"/>
            <p:cNvSpPr/>
            <p:nvPr/>
          </p:nvSpPr>
          <p:spPr>
            <a:xfrm rot="10800000">
              <a:off x="2408886" y="5509887"/>
              <a:ext cx="352839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503668" y="5526277"/>
              <a:ext cx="1338828"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ja-JP" altLang="en-US" b="1" dirty="0" smtClean="0">
                  <a:latin typeface="HGPｺﾞｼｯｸE" panose="020B0900000000000000" pitchFamily="50" charset="-128"/>
                  <a:ea typeface="HGPｺﾞｼｯｸE" panose="020B0900000000000000" pitchFamily="50" charset="-128"/>
                </a:rPr>
                <a:t>⑧支払処理</a:t>
              </a:r>
              <a:endParaRPr kumimoji="1" lang="ja-JP" altLang="en-US" b="1" dirty="0">
                <a:latin typeface="HGPｺﾞｼｯｸE" panose="020B0900000000000000" pitchFamily="50" charset="-128"/>
                <a:ea typeface="HGPｺﾞｼｯｸE" panose="020B0900000000000000" pitchFamily="50" charset="-128"/>
              </a:endParaRPr>
            </a:p>
          </p:txBody>
        </p:sp>
      </p:grpSp>
      <p:sp>
        <p:nvSpPr>
          <p:cNvPr id="30" name="テキスト ボックス 29"/>
          <p:cNvSpPr txBox="1"/>
          <p:nvPr/>
        </p:nvSpPr>
        <p:spPr>
          <a:xfrm>
            <a:off x="872822" y="5835709"/>
            <a:ext cx="2568071"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b="1" dirty="0">
                <a:latin typeface="HGPｺﾞｼｯｸE" panose="020B0900000000000000" pitchFamily="50" charset="-128"/>
                <a:ea typeface="HGPｺﾞｼｯｸE" panose="020B0900000000000000" pitchFamily="50" charset="-128"/>
              </a:rPr>
              <a:t>⑨</a:t>
            </a:r>
            <a:r>
              <a:rPr lang="ja-JP" altLang="en-US" b="1" dirty="0" smtClean="0">
                <a:latin typeface="HGPｺﾞｼｯｸE" panose="020B0900000000000000" pitchFamily="50" charset="-128"/>
                <a:ea typeface="HGPｺﾞｼｯｸE" panose="020B0900000000000000" pitchFamily="50" charset="-128"/>
              </a:rPr>
              <a:t>　</a:t>
            </a:r>
            <a:r>
              <a:rPr lang="ja-JP" altLang="en-US" b="1" dirty="0">
                <a:latin typeface="HGPｺﾞｼｯｸE" panose="020B0900000000000000" pitchFamily="50" charset="-128"/>
                <a:ea typeface="HGPｺﾞｼｯｸE" panose="020B0900000000000000" pitchFamily="50" charset="-128"/>
              </a:rPr>
              <a:t>指定口座</a:t>
            </a:r>
            <a:r>
              <a:rPr lang="ja-JP" altLang="en-US" b="1" dirty="0" smtClean="0">
                <a:latin typeface="HGPｺﾞｼｯｸE" panose="020B0900000000000000" pitchFamily="50" charset="-128"/>
                <a:ea typeface="HGPｺﾞｼｯｸE" panose="020B0900000000000000" pitchFamily="50" charset="-128"/>
              </a:rPr>
              <a:t>に振込</a:t>
            </a:r>
            <a:endParaRPr lang="en-US" altLang="ja-JP" b="1" dirty="0" smtClean="0">
              <a:latin typeface="HGPｺﾞｼｯｸE" panose="020B0900000000000000" pitchFamily="50" charset="-128"/>
              <a:ea typeface="HGPｺﾞｼｯｸE" panose="020B0900000000000000" pitchFamily="50" charset="-128"/>
            </a:endParaRPr>
          </a:p>
          <a:p>
            <a:r>
              <a:rPr kumimoji="1" lang="ja-JP" altLang="en-US" b="1" dirty="0" smtClean="0">
                <a:latin typeface="HGPｺﾞｼｯｸE" panose="020B0900000000000000" pitchFamily="50" charset="-128"/>
                <a:ea typeface="HGPｺﾞｼｯｸE" panose="020B0900000000000000" pitchFamily="50" charset="-128"/>
              </a:rPr>
              <a:t>（請求翌月の</a:t>
            </a:r>
            <a:r>
              <a:rPr kumimoji="1" lang="en-US" altLang="ja-JP" b="1" dirty="0" smtClean="0">
                <a:latin typeface="HGPｺﾞｼｯｸE" panose="020B0900000000000000" pitchFamily="50" charset="-128"/>
                <a:ea typeface="HGPｺﾞｼｯｸE" panose="020B0900000000000000" pitchFamily="50" charset="-128"/>
              </a:rPr>
              <a:t>11</a:t>
            </a:r>
            <a:r>
              <a:rPr kumimoji="1" lang="ja-JP" altLang="en-US" b="1" dirty="0" smtClean="0">
                <a:latin typeface="HGPｺﾞｼｯｸE" panose="020B0900000000000000" pitchFamily="50" charset="-128"/>
                <a:ea typeface="HGPｺﾞｼｯｸE" panose="020B0900000000000000" pitchFamily="50" charset="-128"/>
              </a:rPr>
              <a:t>日前後）</a:t>
            </a:r>
            <a:r>
              <a:rPr kumimoji="1" lang="ja-JP" altLang="en-US" dirty="0" smtClean="0"/>
              <a:t>　</a:t>
            </a:r>
            <a:endParaRPr kumimoji="1" lang="ja-JP" altLang="en-US" dirty="0"/>
          </a:p>
        </p:txBody>
      </p:sp>
      <p:sp>
        <p:nvSpPr>
          <p:cNvPr id="3" name="スライド番号プレースホルダー 2"/>
          <p:cNvSpPr>
            <a:spLocks noGrp="1"/>
          </p:cNvSpPr>
          <p:nvPr>
            <p:ph type="sldNum" sz="quarter" idx="12"/>
          </p:nvPr>
        </p:nvSpPr>
        <p:spPr/>
        <p:txBody>
          <a:bodyPr/>
          <a:lstStyle/>
          <a:p>
            <a:fld id="{600F9212-B905-4261-86E7-BD42564D6786}" type="slidenum">
              <a:rPr kumimoji="1" lang="ja-JP" altLang="en-US" smtClean="0"/>
              <a:t>4</a:t>
            </a:fld>
            <a:endParaRPr kumimoji="1" lang="ja-JP" altLang="en-US"/>
          </a:p>
        </p:txBody>
      </p:sp>
    </p:spTree>
    <p:extLst>
      <p:ext uri="{BB962C8B-B14F-4D97-AF65-F5344CB8AC3E}">
        <p14:creationId xmlns:p14="http://schemas.microsoft.com/office/powerpoint/2010/main" val="2188162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請求書の提出について</a:t>
            </a:r>
            <a:endParaRPr kumimoji="1" lang="ja-JP" altLang="en-US" dirty="0"/>
          </a:p>
        </p:txBody>
      </p:sp>
      <p:sp>
        <p:nvSpPr>
          <p:cNvPr id="3" name="コンテンツ プレースホルダー 2"/>
          <p:cNvSpPr>
            <a:spLocks noGrp="1"/>
          </p:cNvSpPr>
          <p:nvPr>
            <p:ph idx="1"/>
          </p:nvPr>
        </p:nvSpPr>
        <p:spPr>
          <a:xfrm>
            <a:off x="179512" y="1628800"/>
            <a:ext cx="8208912" cy="4800600"/>
          </a:xfrm>
        </p:spPr>
        <p:txBody>
          <a:bodyPr/>
          <a:lstStyle/>
          <a:p>
            <a:r>
              <a:rPr kumimoji="1" lang="ja-JP" altLang="en-US" b="1" dirty="0" smtClean="0"/>
              <a:t>請求は、「</a:t>
            </a:r>
            <a:r>
              <a:rPr kumimoji="1" lang="ja-JP" altLang="en-US" b="1" u="sng" dirty="0" smtClean="0"/>
              <a:t>サービス提供月の翌月</a:t>
            </a:r>
            <a:r>
              <a:rPr kumimoji="1" lang="en-US" altLang="ja-JP" b="1" u="sng" dirty="0" smtClean="0"/>
              <a:t>1</a:t>
            </a:r>
            <a:r>
              <a:rPr lang="en-US" altLang="ja-JP" b="1" u="sng" dirty="0"/>
              <a:t>0</a:t>
            </a:r>
            <a:r>
              <a:rPr kumimoji="1" lang="ja-JP" altLang="en-US" b="1" u="sng" dirty="0" smtClean="0"/>
              <a:t>日</a:t>
            </a:r>
            <a:r>
              <a:rPr kumimoji="1" lang="ja-JP" altLang="en-US" b="1" dirty="0" smtClean="0"/>
              <a:t>」までに</a:t>
            </a:r>
            <a:r>
              <a:rPr kumimoji="1" lang="ja-JP" altLang="en-US" b="1" u="sng" dirty="0" smtClean="0"/>
              <a:t>必着</a:t>
            </a:r>
            <a:r>
              <a:rPr kumimoji="1" lang="ja-JP" altLang="en-US" b="1" dirty="0" smtClean="0"/>
              <a:t>でご提出ください。</a:t>
            </a:r>
            <a:endParaRPr kumimoji="1" lang="en-US" altLang="ja-JP" b="1" dirty="0" smtClean="0"/>
          </a:p>
          <a:p>
            <a:r>
              <a:rPr lang="ja-JP" altLang="en-US" b="1" dirty="0"/>
              <a:t>請求</a:t>
            </a:r>
            <a:r>
              <a:rPr lang="ja-JP" altLang="en-US" b="1" dirty="0" smtClean="0"/>
              <a:t>期日を過ぎた場合は、翌月</a:t>
            </a:r>
            <a:r>
              <a:rPr lang="en-US" altLang="ja-JP" b="1" dirty="0" smtClean="0"/>
              <a:t>11</a:t>
            </a:r>
            <a:r>
              <a:rPr lang="ja-JP" altLang="en-US" b="1" dirty="0" smtClean="0"/>
              <a:t>日</a:t>
            </a:r>
            <a:r>
              <a:rPr lang="ja-JP" altLang="en-US" b="1" dirty="0" smtClean="0"/>
              <a:t>前後のお振込み処理に間に合わない場合がありますのでご注意ください。</a:t>
            </a:r>
            <a:endParaRPr lang="en-US" altLang="ja-JP" b="1" dirty="0" smtClean="0"/>
          </a:p>
          <a:p>
            <a:pPr marL="114300" indent="0">
              <a:buNone/>
            </a:pPr>
            <a:r>
              <a:rPr lang="ja-JP" altLang="en-US" b="1" dirty="0" smtClean="0"/>
              <a:t>　</a:t>
            </a:r>
            <a:r>
              <a:rPr lang="en-US" altLang="ja-JP" b="1" dirty="0" smtClean="0"/>
              <a:t>※</a:t>
            </a:r>
            <a:r>
              <a:rPr lang="ja-JP" altLang="en-US" b="1" dirty="0" smtClean="0"/>
              <a:t>期日が土・日・祝日にあたる場合はその翌平日とします。</a:t>
            </a:r>
            <a:endParaRPr lang="en-US" altLang="ja-JP" b="1" dirty="0" smtClean="0"/>
          </a:p>
          <a:p>
            <a:pPr marL="114300" indent="0">
              <a:buNone/>
            </a:pPr>
            <a:endParaRPr lang="en-US" altLang="ja-JP" b="1" dirty="0"/>
          </a:p>
          <a:p>
            <a:pPr marL="114300" indent="0">
              <a:buNone/>
            </a:pPr>
            <a:r>
              <a:rPr lang="ja-JP" altLang="en-US" b="1" dirty="0" smtClean="0"/>
              <a:t>請求事例</a:t>
            </a:r>
            <a:endParaRPr lang="en-US" altLang="ja-JP" b="1" dirty="0" smtClean="0"/>
          </a:p>
          <a:p>
            <a:pPr marL="114300" indent="0">
              <a:buNone/>
            </a:pPr>
            <a:r>
              <a:rPr lang="ja-JP" altLang="en-US" b="1" dirty="0" smtClean="0"/>
              <a:t>令和</a:t>
            </a:r>
            <a:r>
              <a:rPr lang="en-US" altLang="ja-JP" b="1" dirty="0"/>
              <a:t>6</a:t>
            </a:r>
            <a:r>
              <a:rPr lang="ja-JP" altLang="en-US" b="1" dirty="0" smtClean="0"/>
              <a:t>年</a:t>
            </a:r>
            <a:r>
              <a:rPr lang="en-US" altLang="ja-JP" b="1" dirty="0"/>
              <a:t>7</a:t>
            </a:r>
            <a:r>
              <a:rPr lang="ja-JP" altLang="en-US" b="1" dirty="0" smtClean="0"/>
              <a:t>月</a:t>
            </a:r>
            <a:r>
              <a:rPr lang="ja-JP" altLang="en-US" b="1" dirty="0"/>
              <a:t>サービス提供分は、</a:t>
            </a:r>
            <a:endParaRPr lang="en-US" altLang="ja-JP" b="1" dirty="0"/>
          </a:p>
          <a:p>
            <a:pPr marL="114300" indent="0">
              <a:buNone/>
            </a:pPr>
            <a:r>
              <a:rPr lang="ja-JP" altLang="en-US" b="1" dirty="0"/>
              <a:t>　</a:t>
            </a:r>
            <a:r>
              <a:rPr lang="ja-JP" altLang="en-US" b="1" dirty="0" smtClean="0"/>
              <a:t>令和</a:t>
            </a:r>
            <a:r>
              <a:rPr lang="en-US" altLang="ja-JP" b="1" dirty="0"/>
              <a:t>6</a:t>
            </a:r>
            <a:r>
              <a:rPr lang="ja-JP" altLang="en-US" b="1" dirty="0" smtClean="0"/>
              <a:t>年</a:t>
            </a:r>
            <a:r>
              <a:rPr lang="en-US" altLang="ja-JP" b="1" dirty="0"/>
              <a:t>8</a:t>
            </a:r>
            <a:r>
              <a:rPr lang="ja-JP" altLang="en-US" b="1" dirty="0" smtClean="0"/>
              <a:t>月</a:t>
            </a:r>
            <a:r>
              <a:rPr lang="en-US" altLang="ja-JP" b="1" dirty="0" smtClean="0"/>
              <a:t>13</a:t>
            </a:r>
            <a:r>
              <a:rPr lang="ja-JP" altLang="en-US" b="1" dirty="0" smtClean="0"/>
              <a:t>日（火）</a:t>
            </a:r>
            <a:r>
              <a:rPr lang="ja-JP" altLang="en-US" b="1" dirty="0"/>
              <a:t>必着　　</a:t>
            </a:r>
            <a:r>
              <a:rPr lang="en-US" altLang="ja-JP" b="1" dirty="0"/>
              <a:t>※10</a:t>
            </a:r>
            <a:r>
              <a:rPr lang="ja-JP" altLang="en-US" b="1" dirty="0"/>
              <a:t>日が土曜、</a:t>
            </a:r>
            <a:r>
              <a:rPr lang="en-US" altLang="ja-JP" b="1" dirty="0"/>
              <a:t>12</a:t>
            </a:r>
            <a:r>
              <a:rPr lang="ja-JP" altLang="en-US" b="1" dirty="0"/>
              <a:t>日が祝日</a:t>
            </a:r>
            <a:endParaRPr lang="en-US" altLang="ja-JP" b="1" dirty="0"/>
          </a:p>
          <a:p>
            <a:pPr marL="114300" indent="0">
              <a:buNone/>
            </a:pPr>
            <a:r>
              <a:rPr lang="ja-JP" altLang="en-US" b="1" dirty="0"/>
              <a:t>　</a:t>
            </a:r>
            <a:r>
              <a:rPr lang="ja-JP" altLang="en-US" b="1" dirty="0" smtClean="0"/>
              <a:t>平成</a:t>
            </a:r>
            <a:r>
              <a:rPr lang="en-US" altLang="ja-JP" b="1" dirty="0" smtClean="0"/>
              <a:t>6</a:t>
            </a:r>
            <a:r>
              <a:rPr lang="ja-JP" altLang="en-US" b="1" dirty="0" smtClean="0"/>
              <a:t>年</a:t>
            </a:r>
            <a:r>
              <a:rPr lang="en-US" altLang="ja-JP" b="1" dirty="0"/>
              <a:t>9</a:t>
            </a:r>
            <a:r>
              <a:rPr lang="ja-JP" altLang="en-US" b="1" dirty="0" smtClean="0"/>
              <a:t>月</a:t>
            </a:r>
            <a:r>
              <a:rPr lang="en-US" altLang="ja-JP" b="1" dirty="0" smtClean="0"/>
              <a:t>11</a:t>
            </a:r>
            <a:r>
              <a:rPr lang="ja-JP" altLang="en-US" b="1" dirty="0" smtClean="0"/>
              <a:t>日（水）</a:t>
            </a:r>
            <a:r>
              <a:rPr lang="ja-JP" altLang="en-US" b="1" dirty="0"/>
              <a:t>振込み予定　</a:t>
            </a:r>
            <a:endParaRPr lang="en-US" altLang="ja-JP" b="1"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5</a:t>
            </a:fld>
            <a:endParaRPr kumimoji="1" lang="ja-JP" altLang="en-US"/>
          </a:p>
        </p:txBody>
      </p:sp>
    </p:spTree>
    <p:extLst>
      <p:ext uri="{BB962C8B-B14F-4D97-AF65-F5344CB8AC3E}">
        <p14:creationId xmlns:p14="http://schemas.microsoft.com/office/powerpoint/2010/main" val="2836213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提出書類について</a:t>
            </a:r>
            <a:endParaRPr kumimoji="1" lang="ja-JP" altLang="en-US" dirty="0"/>
          </a:p>
        </p:txBody>
      </p:sp>
      <p:sp>
        <p:nvSpPr>
          <p:cNvPr id="3" name="コンテンツ プレースホルダー 2"/>
          <p:cNvSpPr>
            <a:spLocks noGrp="1"/>
          </p:cNvSpPr>
          <p:nvPr>
            <p:ph idx="1"/>
          </p:nvPr>
        </p:nvSpPr>
        <p:spPr>
          <a:xfrm>
            <a:off x="457200" y="1340768"/>
            <a:ext cx="7620000" cy="4968552"/>
          </a:xfrm>
        </p:spPr>
        <p:txBody>
          <a:bodyPr>
            <a:normAutofit fontScale="92500" lnSpcReduction="10000"/>
          </a:bodyPr>
          <a:lstStyle/>
          <a:p>
            <a:pPr marL="114300" indent="0">
              <a:buNone/>
            </a:pPr>
            <a:r>
              <a:rPr kumimoji="1" lang="ja-JP" altLang="en-US" b="1" dirty="0" smtClean="0"/>
              <a:t>①</a:t>
            </a:r>
            <a:r>
              <a:rPr lang="zh-TW" altLang="en-US" b="1" dirty="0"/>
              <a:t>移動支援事業</a:t>
            </a:r>
            <a:r>
              <a:rPr lang="zh-TW" altLang="en-US" b="1" dirty="0" smtClean="0"/>
              <a:t>請求書</a:t>
            </a:r>
            <a:endParaRPr lang="en-US" altLang="zh-TW" b="1" dirty="0" smtClean="0"/>
          </a:p>
          <a:p>
            <a:pPr marL="114300" indent="0">
              <a:buNone/>
            </a:pPr>
            <a:endParaRPr kumimoji="1" lang="en-US" altLang="ja-JP" b="1" dirty="0"/>
          </a:p>
          <a:p>
            <a:pPr marL="114300" indent="0">
              <a:buNone/>
            </a:pPr>
            <a:r>
              <a:rPr lang="ja-JP" altLang="en-US" b="1" dirty="0" smtClean="0"/>
              <a:t>②移動支援事業明細書</a:t>
            </a:r>
            <a:endParaRPr lang="en-US" altLang="ja-JP" b="1" dirty="0" smtClean="0"/>
          </a:p>
          <a:p>
            <a:pPr marL="114300" indent="0">
              <a:buNone/>
            </a:pPr>
            <a:endParaRPr kumimoji="1" lang="en-US" altLang="ja-JP" b="1" dirty="0"/>
          </a:p>
          <a:p>
            <a:pPr marL="114300" indent="0">
              <a:buNone/>
            </a:pPr>
            <a:r>
              <a:rPr lang="ja-JP" altLang="en-US" b="1" dirty="0" smtClean="0"/>
              <a:t>③移動支援利用者負担減額後（</a:t>
            </a:r>
            <a:r>
              <a:rPr lang="en-US" altLang="ja-JP" b="1" dirty="0" smtClean="0"/>
              <a:t>3</a:t>
            </a:r>
            <a:r>
              <a:rPr lang="ja-JP" altLang="en-US" b="1" dirty="0" smtClean="0"/>
              <a:t>％負担）調整額結果票</a:t>
            </a:r>
            <a:endParaRPr lang="en-US" altLang="ja-JP" b="1" dirty="0" smtClean="0"/>
          </a:p>
          <a:p>
            <a:pPr marL="114300" indent="0">
              <a:buNone/>
            </a:pPr>
            <a:r>
              <a:rPr kumimoji="1" lang="ja-JP" altLang="en-US" b="1" dirty="0"/>
              <a:t>　</a:t>
            </a:r>
            <a:r>
              <a:rPr lang="ja-JP" altLang="en-US" b="1" dirty="0" smtClean="0"/>
              <a:t>（該当者のみ）</a:t>
            </a:r>
            <a:endParaRPr lang="en-US" altLang="ja-JP" b="1" dirty="0" smtClean="0"/>
          </a:p>
          <a:p>
            <a:pPr marL="114300" indent="0">
              <a:buNone/>
            </a:pPr>
            <a:endParaRPr kumimoji="1" lang="en-US" altLang="ja-JP" b="1" dirty="0"/>
          </a:p>
          <a:p>
            <a:pPr marL="114300" indent="0">
              <a:buNone/>
            </a:pPr>
            <a:r>
              <a:rPr lang="ja-JP" altLang="en-US" b="1" dirty="0" smtClean="0"/>
              <a:t>④移動支援事業実績記録票（写し）</a:t>
            </a:r>
            <a:endParaRPr lang="en-US" altLang="ja-JP" b="1" dirty="0" smtClean="0"/>
          </a:p>
          <a:p>
            <a:pPr marL="114300" indent="0">
              <a:buNone/>
            </a:pPr>
            <a:endParaRPr lang="en-US" altLang="ja-JP" b="1" dirty="0"/>
          </a:p>
          <a:p>
            <a:pPr marL="114300" indent="0">
              <a:buNone/>
            </a:pPr>
            <a:r>
              <a:rPr lang="en-US" altLang="ja-JP" b="1" dirty="0" smtClean="0"/>
              <a:t>※</a:t>
            </a:r>
            <a:r>
              <a:rPr lang="ja-JP" altLang="en-US" b="1" dirty="0" smtClean="0"/>
              <a:t>各様式は品川区のホームページに掲載しております。</a:t>
            </a:r>
            <a:endParaRPr lang="en-US" altLang="ja-JP" b="1" dirty="0" smtClean="0"/>
          </a:p>
          <a:p>
            <a:pPr marL="114300" indent="0">
              <a:buNone/>
            </a:pPr>
            <a:r>
              <a:rPr kumimoji="1" lang="ja-JP" altLang="en-US" dirty="0" smtClean="0"/>
              <a:t>　</a:t>
            </a:r>
            <a:r>
              <a:rPr kumimoji="1" lang="ja-JP" altLang="en-US" b="1" dirty="0" smtClean="0"/>
              <a:t>適宜ダウンロード、印刷してご利用ください。</a:t>
            </a:r>
            <a:endParaRPr kumimoji="1" lang="en-US" altLang="ja-JP" b="1" dirty="0" smtClean="0"/>
          </a:p>
          <a:p>
            <a:pPr marL="114300" indent="0">
              <a:buNone/>
            </a:pPr>
            <a:r>
              <a:rPr lang="ja-JP" altLang="en-US" b="1" dirty="0" smtClean="0"/>
              <a:t>　　</a:t>
            </a:r>
            <a:r>
              <a:rPr lang="ja-JP" altLang="en-US" b="1" dirty="0"/>
              <a:t>品川区ホームページ</a:t>
            </a:r>
            <a:r>
              <a:rPr lang="en-US" altLang="ja-JP" b="1" dirty="0"/>
              <a:t>TOP</a:t>
            </a:r>
            <a:r>
              <a:rPr lang="ja-JP" altLang="en-US" b="1" dirty="0"/>
              <a:t>＞健康・福祉</a:t>
            </a:r>
            <a:endParaRPr lang="en-US" altLang="ja-JP" b="1" dirty="0"/>
          </a:p>
          <a:p>
            <a:pPr marL="114300" indent="0">
              <a:buNone/>
            </a:pPr>
            <a:r>
              <a:rPr lang="ja-JP" altLang="en-US" b="1" dirty="0"/>
              <a:t>　　　＞障害福祉サービス事業者等の方へ＞各種請求について</a:t>
            </a:r>
            <a:endParaRPr lang="en-US" altLang="ja-JP" b="1" dirty="0"/>
          </a:p>
          <a:p>
            <a:pPr marL="114300" indent="0">
              <a:buNone/>
            </a:pPr>
            <a:r>
              <a:rPr lang="ja-JP" altLang="en-US" b="1" dirty="0"/>
              <a:t>　　　＞移動支援事業について（事業者向け）</a:t>
            </a:r>
            <a:endParaRPr lang="en-US" altLang="ja-JP" b="1" dirty="0"/>
          </a:p>
          <a:p>
            <a:pPr marL="114300" indent="0">
              <a:buNone/>
            </a:pPr>
            <a:endParaRPr kumimoji="1" lang="en-US" altLang="ja-JP" b="1" dirty="0"/>
          </a:p>
          <a:p>
            <a:pPr marL="114300" indent="0">
              <a:buNone/>
            </a:pPr>
            <a:endParaRPr kumimoji="1" lang="en-US" altLang="ja-JP" dirty="0" smtClean="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6</a:t>
            </a:fld>
            <a:endParaRPr kumimoji="1" lang="ja-JP" altLang="en-US"/>
          </a:p>
        </p:txBody>
      </p:sp>
    </p:spTree>
    <p:extLst>
      <p:ext uri="{BB962C8B-B14F-4D97-AF65-F5344CB8AC3E}">
        <p14:creationId xmlns:p14="http://schemas.microsoft.com/office/powerpoint/2010/main" val="3250675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提出書類の順序について</a:t>
            </a:r>
            <a:endParaRPr kumimoji="1" lang="ja-JP" altLang="en-US" dirty="0"/>
          </a:p>
        </p:txBody>
      </p:sp>
      <p:grpSp>
        <p:nvGrpSpPr>
          <p:cNvPr id="21" name="グループ化 20"/>
          <p:cNvGrpSpPr/>
          <p:nvPr/>
        </p:nvGrpSpPr>
        <p:grpSpPr>
          <a:xfrm>
            <a:off x="107504" y="1916832"/>
            <a:ext cx="5889384" cy="3269857"/>
            <a:chOff x="655214" y="1916832"/>
            <a:chExt cx="5889384" cy="3269857"/>
          </a:xfrm>
        </p:grpSpPr>
        <p:sp>
          <p:nvSpPr>
            <p:cNvPr id="10" name="平行四辺形 9"/>
            <p:cNvSpPr/>
            <p:nvPr/>
          </p:nvSpPr>
          <p:spPr>
            <a:xfrm>
              <a:off x="655214" y="4394601"/>
              <a:ext cx="5832648" cy="792088"/>
            </a:xfrm>
            <a:prstGeom prst="parallelogram">
              <a:avLst>
                <a:gd name="adj" fmla="val 228447"/>
              </a:avLst>
            </a:prstGeom>
            <a:pattFill prst="solidDmnd">
              <a:fgClr>
                <a:schemeClr val="accent5">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平行四辺形 8"/>
            <p:cNvSpPr/>
            <p:nvPr/>
          </p:nvSpPr>
          <p:spPr>
            <a:xfrm>
              <a:off x="669282" y="3959308"/>
              <a:ext cx="5832648" cy="792088"/>
            </a:xfrm>
            <a:prstGeom prst="parallelogram">
              <a:avLst>
                <a:gd name="adj" fmla="val 228447"/>
              </a:avLst>
            </a:prstGeom>
            <a:pattFill prst="dkVert">
              <a:fgClr>
                <a:schemeClr val="accent2">
                  <a:lumMod val="60000"/>
                  <a:lumOff val="40000"/>
                </a:schemeClr>
              </a:fgClr>
              <a:bgClr>
                <a:prstClr val="white"/>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平行四辺形 7"/>
            <p:cNvSpPr/>
            <p:nvPr/>
          </p:nvSpPr>
          <p:spPr>
            <a:xfrm>
              <a:off x="669282" y="3511592"/>
              <a:ext cx="5832648" cy="792088"/>
            </a:xfrm>
            <a:prstGeom prst="parallelogram">
              <a:avLst>
                <a:gd name="adj" fmla="val 228447"/>
              </a:avLst>
            </a:prstGeom>
            <a:pattFill prst="solidDmnd">
              <a:fgClr>
                <a:schemeClr val="accent5">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平行四辺形 6"/>
            <p:cNvSpPr/>
            <p:nvPr/>
          </p:nvSpPr>
          <p:spPr>
            <a:xfrm>
              <a:off x="699552" y="3104964"/>
              <a:ext cx="5832648" cy="792088"/>
            </a:xfrm>
            <a:prstGeom prst="parallelogram">
              <a:avLst>
                <a:gd name="adj" fmla="val 228447"/>
              </a:avLst>
            </a:prstGeom>
            <a:pattFill prst="dkVert">
              <a:fgClr>
                <a:schemeClr val="accent2">
                  <a:lumMod val="60000"/>
                  <a:lumOff val="40000"/>
                </a:schemeClr>
              </a:fgClr>
              <a:bgClr>
                <a:prstClr val="white"/>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平行四辺形 5"/>
            <p:cNvSpPr/>
            <p:nvPr/>
          </p:nvSpPr>
          <p:spPr>
            <a:xfrm>
              <a:off x="711950" y="2708920"/>
              <a:ext cx="5832648" cy="792088"/>
            </a:xfrm>
            <a:prstGeom prst="parallelogram">
              <a:avLst>
                <a:gd name="adj" fmla="val 228447"/>
              </a:avLst>
            </a:prstGeom>
            <a:pattFill prst="solidDmnd">
              <a:fgClr>
                <a:schemeClr val="accent5">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平行四辺形 4"/>
            <p:cNvSpPr/>
            <p:nvPr/>
          </p:nvSpPr>
          <p:spPr>
            <a:xfrm>
              <a:off x="711950" y="2312876"/>
              <a:ext cx="5832648" cy="792088"/>
            </a:xfrm>
            <a:prstGeom prst="parallelogram">
              <a:avLst>
                <a:gd name="adj" fmla="val 228447"/>
              </a:avLst>
            </a:prstGeom>
            <a:pattFill prst="dkVert">
              <a:fgClr>
                <a:schemeClr val="accent2">
                  <a:lumMod val="60000"/>
                  <a:lumOff val="40000"/>
                </a:schemeClr>
              </a:fgClr>
              <a:bgClr>
                <a:prstClr val="white"/>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平行四辺形 3"/>
            <p:cNvSpPr/>
            <p:nvPr/>
          </p:nvSpPr>
          <p:spPr>
            <a:xfrm>
              <a:off x="683568" y="1916832"/>
              <a:ext cx="5832648" cy="792088"/>
            </a:xfrm>
            <a:prstGeom prst="parallelogram">
              <a:avLst>
                <a:gd name="adj" fmla="val 22844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p:cNvGrpSpPr/>
          <p:nvPr/>
        </p:nvGrpSpPr>
        <p:grpSpPr>
          <a:xfrm>
            <a:off x="6876256" y="1778392"/>
            <a:ext cx="1512168" cy="3783785"/>
            <a:chOff x="6948264" y="1556792"/>
            <a:chExt cx="1368152" cy="3783785"/>
          </a:xfrm>
        </p:grpSpPr>
        <p:sp>
          <p:nvSpPr>
            <p:cNvPr id="15" name="テキスト ボックス 14"/>
            <p:cNvSpPr txBox="1"/>
            <p:nvPr/>
          </p:nvSpPr>
          <p:spPr>
            <a:xfrm>
              <a:off x="6948264" y="1556792"/>
              <a:ext cx="1368152"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t>①請求書</a:t>
              </a:r>
              <a:endParaRPr kumimoji="1" lang="ja-JP" altLang="en-US" sz="1600" dirty="0"/>
            </a:p>
          </p:txBody>
        </p:sp>
        <p:sp>
          <p:nvSpPr>
            <p:cNvPr id="16" name="テキスト ボックス 15"/>
            <p:cNvSpPr txBox="1"/>
            <p:nvPr/>
          </p:nvSpPr>
          <p:spPr>
            <a:xfrm>
              <a:off x="6948264" y="2128210"/>
              <a:ext cx="1368152"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t>②明細書</a:t>
              </a:r>
              <a:endParaRPr kumimoji="1" lang="ja-JP" altLang="en-US" sz="1600" dirty="0"/>
            </a:p>
          </p:txBody>
        </p:sp>
        <p:sp>
          <p:nvSpPr>
            <p:cNvPr id="17" name="テキスト ボックス 16"/>
            <p:cNvSpPr txBox="1"/>
            <p:nvPr/>
          </p:nvSpPr>
          <p:spPr>
            <a:xfrm>
              <a:off x="6948264" y="2708920"/>
              <a:ext cx="1368152"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a:t>④</a:t>
              </a:r>
              <a:r>
                <a:rPr lang="ja-JP" altLang="en-US" sz="1600" dirty="0" smtClean="0"/>
                <a:t>実績記録票</a:t>
              </a:r>
              <a:endParaRPr kumimoji="1" lang="ja-JP" altLang="en-US" sz="1600" dirty="0"/>
            </a:p>
          </p:txBody>
        </p:sp>
        <p:sp>
          <p:nvSpPr>
            <p:cNvPr id="22" name="テキスト ボックス 21"/>
            <p:cNvSpPr txBox="1"/>
            <p:nvPr/>
          </p:nvSpPr>
          <p:spPr>
            <a:xfrm>
              <a:off x="6948264" y="3316342"/>
              <a:ext cx="1368152"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t>②明細書</a:t>
              </a:r>
              <a:endParaRPr kumimoji="1" lang="ja-JP" altLang="en-US" sz="1600" dirty="0"/>
            </a:p>
          </p:txBody>
        </p:sp>
        <p:sp>
          <p:nvSpPr>
            <p:cNvPr id="23" name="テキスト ボックス 22"/>
            <p:cNvSpPr txBox="1"/>
            <p:nvPr/>
          </p:nvSpPr>
          <p:spPr>
            <a:xfrm>
              <a:off x="6948264" y="3897052"/>
              <a:ext cx="1368152"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a:t>④</a:t>
              </a:r>
              <a:r>
                <a:rPr lang="ja-JP" altLang="en-US" sz="1600" dirty="0" smtClean="0"/>
                <a:t>実績記録票</a:t>
              </a:r>
              <a:endParaRPr kumimoji="1" lang="ja-JP" altLang="en-US" sz="1600" dirty="0"/>
            </a:p>
          </p:txBody>
        </p:sp>
        <p:sp>
          <p:nvSpPr>
            <p:cNvPr id="24" name="テキスト ボックス 23"/>
            <p:cNvSpPr txBox="1"/>
            <p:nvPr/>
          </p:nvSpPr>
          <p:spPr>
            <a:xfrm>
              <a:off x="6948264" y="4421313"/>
              <a:ext cx="1368152"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t>②明細書</a:t>
              </a:r>
              <a:endParaRPr kumimoji="1" lang="ja-JP" altLang="en-US" sz="1600" dirty="0"/>
            </a:p>
          </p:txBody>
        </p:sp>
        <p:sp>
          <p:nvSpPr>
            <p:cNvPr id="25" name="テキスト ボックス 24"/>
            <p:cNvSpPr txBox="1"/>
            <p:nvPr/>
          </p:nvSpPr>
          <p:spPr>
            <a:xfrm>
              <a:off x="6948264" y="5002023"/>
              <a:ext cx="1368152"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t>④実績記録票</a:t>
              </a:r>
              <a:endParaRPr kumimoji="1" lang="ja-JP" altLang="en-US" sz="1600" dirty="0"/>
            </a:p>
          </p:txBody>
        </p:sp>
      </p:grpSp>
      <p:cxnSp>
        <p:nvCxnSpPr>
          <p:cNvPr id="49" name="直線コネクタ 48"/>
          <p:cNvCxnSpPr>
            <a:stCxn id="15" idx="1"/>
          </p:cNvCxnSpPr>
          <p:nvPr/>
        </p:nvCxnSpPr>
        <p:spPr>
          <a:xfrm flipH="1">
            <a:off x="5796136" y="1947669"/>
            <a:ext cx="1080120" cy="153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16" idx="1"/>
          </p:cNvCxnSpPr>
          <p:nvPr/>
        </p:nvCxnSpPr>
        <p:spPr>
          <a:xfrm flipH="1" flipV="1">
            <a:off x="5968506" y="2349810"/>
            <a:ext cx="907750" cy="16927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flipV="1">
            <a:off x="5940152" y="2719142"/>
            <a:ext cx="923706" cy="38582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22" idx="1"/>
          </p:cNvCxnSpPr>
          <p:nvPr/>
        </p:nvCxnSpPr>
        <p:spPr>
          <a:xfrm flipH="1" flipV="1">
            <a:off x="5940152" y="3125770"/>
            <a:ext cx="936104" cy="58144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0" name="直線コネクタ 59"/>
          <p:cNvCxnSpPr>
            <a:stCxn id="23" idx="1"/>
          </p:cNvCxnSpPr>
          <p:nvPr/>
        </p:nvCxnSpPr>
        <p:spPr>
          <a:xfrm flipH="1" flipV="1">
            <a:off x="5905464" y="3519968"/>
            <a:ext cx="970792" cy="76796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24" idx="1"/>
          </p:cNvCxnSpPr>
          <p:nvPr/>
        </p:nvCxnSpPr>
        <p:spPr>
          <a:xfrm flipH="1" flipV="1">
            <a:off x="5905464" y="3956127"/>
            <a:ext cx="970792" cy="85606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4" name="直線コネクタ 63"/>
          <p:cNvCxnSpPr>
            <a:stCxn id="25" idx="1"/>
          </p:cNvCxnSpPr>
          <p:nvPr/>
        </p:nvCxnSpPr>
        <p:spPr>
          <a:xfrm flipH="1" flipV="1">
            <a:off x="5905464" y="4380881"/>
            <a:ext cx="970792" cy="1012019"/>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164240" y="5877272"/>
            <a:ext cx="7216072" cy="646331"/>
          </a:xfrm>
          <a:prstGeom prst="rect">
            <a:avLst/>
          </a:prstGeom>
          <a:noFill/>
        </p:spPr>
        <p:txBody>
          <a:bodyPr wrap="square" rtlCol="0">
            <a:spAutoFit/>
          </a:bodyPr>
          <a:lstStyle/>
          <a:p>
            <a:r>
              <a:rPr kumimoji="1" lang="ja-JP" altLang="en-US" b="1" dirty="0" smtClean="0"/>
              <a:t>①請求書⇒②明細書⇒③利用者負担額減額後結果票（対象者のみ）⇒④実績記録票（写し）</a:t>
            </a:r>
            <a:endParaRPr kumimoji="1" lang="ja-JP" altLang="en-US" b="1" dirty="0"/>
          </a:p>
        </p:txBody>
      </p:sp>
      <p:sp>
        <p:nvSpPr>
          <p:cNvPr id="3" name="スライド番号プレースホルダー 2"/>
          <p:cNvSpPr>
            <a:spLocks noGrp="1"/>
          </p:cNvSpPr>
          <p:nvPr>
            <p:ph type="sldNum" sz="quarter" idx="12"/>
          </p:nvPr>
        </p:nvSpPr>
        <p:spPr/>
        <p:txBody>
          <a:bodyPr/>
          <a:lstStyle/>
          <a:p>
            <a:fld id="{600F9212-B905-4261-86E7-BD42564D6786}" type="slidenum">
              <a:rPr kumimoji="1" lang="ja-JP" altLang="en-US" smtClean="0"/>
              <a:t>7</a:t>
            </a:fld>
            <a:endParaRPr kumimoji="1" lang="ja-JP" altLang="en-US"/>
          </a:p>
        </p:txBody>
      </p:sp>
      <p:sp>
        <p:nvSpPr>
          <p:cNvPr id="11" name="テキスト ボックス 10"/>
          <p:cNvSpPr txBox="1"/>
          <p:nvPr/>
        </p:nvSpPr>
        <p:spPr>
          <a:xfrm>
            <a:off x="2548066" y="6338937"/>
            <a:ext cx="4832246" cy="369332"/>
          </a:xfrm>
          <a:prstGeom prst="rect">
            <a:avLst/>
          </a:prstGeom>
          <a:noFill/>
        </p:spPr>
        <p:txBody>
          <a:bodyPr wrap="square" rtlCol="0">
            <a:spAutoFit/>
          </a:bodyPr>
          <a:lstStyle/>
          <a:p>
            <a:r>
              <a:rPr kumimoji="1" lang="en-US" altLang="ja-JP" b="1" dirty="0" smtClean="0">
                <a:solidFill>
                  <a:srgbClr val="FF0000"/>
                </a:solidFill>
              </a:rPr>
              <a:t>※</a:t>
            </a:r>
            <a:r>
              <a:rPr kumimoji="1" lang="ja-JP" altLang="en-US" b="1" dirty="0" smtClean="0">
                <a:solidFill>
                  <a:srgbClr val="FF0000"/>
                </a:solidFill>
              </a:rPr>
              <a:t>受給者番号順でのご提出にご協力ください</a:t>
            </a:r>
            <a:endParaRPr kumimoji="1" lang="ja-JP" altLang="en-US" b="1" dirty="0">
              <a:solidFill>
                <a:srgbClr val="FF0000"/>
              </a:solidFill>
            </a:endParaRPr>
          </a:p>
        </p:txBody>
      </p:sp>
    </p:spTree>
    <p:extLst>
      <p:ext uri="{BB962C8B-B14F-4D97-AF65-F5344CB8AC3E}">
        <p14:creationId xmlns:p14="http://schemas.microsoft.com/office/powerpoint/2010/main" val="3131039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訂正依頼について</a:t>
            </a:r>
            <a:endParaRPr kumimoji="1" lang="ja-JP" altLang="en-US" dirty="0"/>
          </a:p>
        </p:txBody>
      </p:sp>
      <p:sp>
        <p:nvSpPr>
          <p:cNvPr id="3" name="コンテンツ プレースホルダー 2"/>
          <p:cNvSpPr>
            <a:spLocks noGrp="1"/>
          </p:cNvSpPr>
          <p:nvPr>
            <p:ph idx="1"/>
          </p:nvPr>
        </p:nvSpPr>
        <p:spPr>
          <a:xfrm>
            <a:off x="179512" y="1628800"/>
            <a:ext cx="8208912" cy="4800600"/>
          </a:xfrm>
        </p:spPr>
        <p:txBody>
          <a:bodyPr/>
          <a:lstStyle/>
          <a:p>
            <a:r>
              <a:rPr kumimoji="1" lang="ja-JP" altLang="en-US" b="1" dirty="0" smtClean="0"/>
              <a:t>事業者から提出された請求書類に不備・疑義があった場合は、区の担当者より訂正依頼・確認をいたします。</a:t>
            </a:r>
            <a:endParaRPr kumimoji="1" lang="en-US" altLang="ja-JP" b="1" dirty="0" smtClean="0"/>
          </a:p>
          <a:p>
            <a:endParaRPr kumimoji="1" lang="en-US" altLang="ja-JP" b="1" dirty="0" smtClean="0"/>
          </a:p>
          <a:p>
            <a:r>
              <a:rPr kumimoji="1" lang="ja-JP" altLang="en-US" b="1" dirty="0" smtClean="0"/>
              <a:t>訂正後の書類は、速やかに再提出願います。</a:t>
            </a:r>
            <a:endParaRPr kumimoji="1" lang="en-US" altLang="ja-JP" b="1" dirty="0" smtClean="0"/>
          </a:p>
          <a:p>
            <a:pPr marL="114300" indent="0">
              <a:buNone/>
            </a:pPr>
            <a:r>
              <a:rPr lang="ja-JP" altLang="en-US" b="1" dirty="0"/>
              <a:t>　</a:t>
            </a:r>
            <a:r>
              <a:rPr lang="ja-JP" altLang="en-US" b="1" dirty="0" smtClean="0"/>
              <a:t>（会計処理の都合上、訂正分は毎月</a:t>
            </a:r>
            <a:r>
              <a:rPr lang="en-US" altLang="ja-JP" b="1" dirty="0" smtClean="0"/>
              <a:t>20</a:t>
            </a:r>
            <a:r>
              <a:rPr lang="ja-JP" altLang="en-US" b="1" dirty="0" smtClean="0"/>
              <a:t>日必着。）</a:t>
            </a:r>
            <a:endParaRPr lang="en-US" altLang="ja-JP" b="1" dirty="0" smtClean="0"/>
          </a:p>
          <a:p>
            <a:pPr marL="114300" indent="0">
              <a:buNone/>
            </a:pPr>
            <a:endParaRPr kumimoji="1" lang="en-US" altLang="ja-JP" b="1" dirty="0"/>
          </a:p>
          <a:p>
            <a:pPr marL="114300" indent="0">
              <a:buNone/>
            </a:pPr>
            <a:r>
              <a:rPr lang="ja-JP" altLang="en-US" b="1" dirty="0" smtClean="0"/>
              <a:t>・訂正依頼は、原則電話連絡で行います。</a:t>
            </a:r>
            <a:endParaRPr lang="en-US" altLang="ja-JP" b="1" dirty="0" smtClean="0"/>
          </a:p>
          <a:p>
            <a:pPr marL="114300" indent="0">
              <a:buNone/>
            </a:pPr>
            <a:r>
              <a:rPr lang="ja-JP" altLang="en-US" b="1" dirty="0"/>
              <a:t>　</a:t>
            </a:r>
            <a:r>
              <a:rPr lang="ja-JP" altLang="en-US" b="1" dirty="0" smtClean="0"/>
              <a:t>必要に応じて修正箇所を</a:t>
            </a:r>
            <a:r>
              <a:rPr lang="en-US" altLang="ja-JP" b="1" dirty="0" smtClean="0"/>
              <a:t>FAX</a:t>
            </a:r>
            <a:r>
              <a:rPr lang="ja-JP" altLang="en-US" b="1" dirty="0" smtClean="0"/>
              <a:t>・郵送等でお示しします。</a:t>
            </a:r>
            <a:endParaRPr lang="en-US" altLang="ja-JP" b="1" dirty="0" smtClean="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8</a:t>
            </a:fld>
            <a:endParaRPr kumimoji="1" lang="ja-JP" altLang="en-US"/>
          </a:p>
        </p:txBody>
      </p:sp>
    </p:spTree>
    <p:extLst>
      <p:ext uri="{BB962C8B-B14F-4D97-AF65-F5344CB8AC3E}">
        <p14:creationId xmlns:p14="http://schemas.microsoft.com/office/powerpoint/2010/main" val="306861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支払について</a:t>
            </a:r>
            <a:endParaRPr kumimoji="1" lang="ja-JP" altLang="en-US" dirty="0"/>
          </a:p>
        </p:txBody>
      </p:sp>
      <p:sp>
        <p:nvSpPr>
          <p:cNvPr id="3" name="コンテンツ プレースホルダー 2"/>
          <p:cNvSpPr>
            <a:spLocks noGrp="1"/>
          </p:cNvSpPr>
          <p:nvPr>
            <p:ph idx="1"/>
          </p:nvPr>
        </p:nvSpPr>
        <p:spPr>
          <a:xfrm>
            <a:off x="251520" y="1556792"/>
            <a:ext cx="7920880" cy="4800600"/>
          </a:xfrm>
        </p:spPr>
        <p:txBody>
          <a:bodyPr>
            <a:normAutofit/>
          </a:bodyPr>
          <a:lstStyle/>
          <a:p>
            <a:r>
              <a:rPr kumimoji="1" lang="ja-JP" altLang="en-US" b="1" dirty="0" smtClean="0"/>
              <a:t>請求書類の提出月の翌月</a:t>
            </a:r>
            <a:r>
              <a:rPr lang="en-US" altLang="ja-JP" b="1" dirty="0" smtClean="0"/>
              <a:t>11</a:t>
            </a:r>
            <a:r>
              <a:rPr lang="ja-JP" altLang="en-US" b="1" dirty="0" smtClean="0"/>
              <a:t>日前後に指定口座へお振込いたします。</a:t>
            </a:r>
            <a:endParaRPr lang="en-US" altLang="ja-JP" b="1" dirty="0" smtClean="0"/>
          </a:p>
          <a:p>
            <a:endParaRPr lang="en-US" altLang="ja-JP" b="1" dirty="0"/>
          </a:p>
          <a:p>
            <a:r>
              <a:rPr lang="ja-JP" altLang="en-US" b="1" dirty="0"/>
              <a:t>請求書類の提出月の翌月</a:t>
            </a:r>
            <a:r>
              <a:rPr lang="en-US" altLang="ja-JP" b="1" dirty="0" smtClean="0"/>
              <a:t>15</a:t>
            </a:r>
            <a:r>
              <a:rPr lang="ja-JP" altLang="en-US" b="1" dirty="0" smtClean="0"/>
              <a:t>日を超えてお振込みが無い場合は、振込処理に問題があった可能性がありますのでお問い合わせください。</a:t>
            </a:r>
            <a:endParaRPr lang="en-US" altLang="ja-JP" b="1" dirty="0" smtClean="0"/>
          </a:p>
          <a:p>
            <a:endParaRPr lang="en-US" altLang="ja-JP" b="1" dirty="0"/>
          </a:p>
          <a:p>
            <a:r>
              <a:rPr lang="ja-JP" altLang="en-US" b="1" dirty="0" smtClean="0"/>
              <a:t>振込先口座の変更や口座名義の変更</a:t>
            </a:r>
            <a:r>
              <a:rPr lang="ja-JP" altLang="en-US" b="1" dirty="0"/>
              <a:t>が</a:t>
            </a:r>
            <a:r>
              <a:rPr lang="ja-JP" altLang="en-US" b="1" dirty="0" smtClean="0"/>
              <a:t>あった場合は、</a:t>
            </a:r>
            <a:endParaRPr lang="en-US" altLang="ja-JP" b="1" dirty="0" smtClean="0"/>
          </a:p>
          <a:p>
            <a:pPr marL="114300" indent="0">
              <a:buNone/>
            </a:pPr>
            <a:r>
              <a:rPr lang="ja-JP" altLang="en-US" b="1" dirty="0" smtClean="0"/>
              <a:t>「支払金口座振替依頼書」を提出してください。</a:t>
            </a:r>
            <a:endParaRPr lang="en-US" altLang="ja-JP" b="1" dirty="0" smtClean="0"/>
          </a:p>
          <a:p>
            <a:pPr marL="114300" indent="0">
              <a:buNone/>
            </a:pPr>
            <a:endParaRPr lang="en-US" altLang="ja-JP" b="1" dirty="0" smtClean="0"/>
          </a:p>
          <a:p>
            <a:pPr marL="114300" indent="0">
              <a:buNone/>
            </a:pPr>
            <a:endParaRPr kumimoji="1" lang="ja-JP" altLang="en-US" b="1" dirty="0"/>
          </a:p>
        </p:txBody>
      </p:sp>
      <p:sp>
        <p:nvSpPr>
          <p:cNvPr id="4" name="スライド番号プレースホルダー 3"/>
          <p:cNvSpPr>
            <a:spLocks noGrp="1"/>
          </p:cNvSpPr>
          <p:nvPr>
            <p:ph type="sldNum" sz="quarter" idx="12"/>
          </p:nvPr>
        </p:nvSpPr>
        <p:spPr/>
        <p:txBody>
          <a:bodyPr/>
          <a:lstStyle/>
          <a:p>
            <a:fld id="{600F9212-B905-4261-86E7-BD42564D6786}" type="slidenum">
              <a:rPr kumimoji="1" lang="ja-JP" altLang="en-US" smtClean="0"/>
              <a:t>9</a:t>
            </a:fld>
            <a:endParaRPr kumimoji="1" lang="ja-JP" altLang="en-US"/>
          </a:p>
        </p:txBody>
      </p:sp>
    </p:spTree>
    <p:extLst>
      <p:ext uri="{BB962C8B-B14F-4D97-AF65-F5344CB8AC3E}">
        <p14:creationId xmlns:p14="http://schemas.microsoft.com/office/powerpoint/2010/main" val="1832712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ナチュラル">
  <a:themeElements>
    <a:clrScheme name="ナチュラル">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ナチュラル">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2308</TotalTime>
  <Words>3040</Words>
  <Application>Microsoft Office PowerPoint</Application>
  <PresentationFormat>画面に合わせる (4:3)</PresentationFormat>
  <Paragraphs>394</Paragraphs>
  <Slides>28</Slides>
  <Notes>26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28</vt:i4>
      </vt:variant>
    </vt:vector>
  </HeadingPairs>
  <TitlesOfParts>
    <vt:vector size="38" baseType="lpstr">
      <vt:lpstr>HGPｺﾞｼｯｸE</vt:lpstr>
      <vt:lpstr>ＭＳ Ｐゴシック</vt:lpstr>
      <vt:lpstr>ＭＳ ゴシック</vt:lpstr>
      <vt:lpstr>ＭＳ 明朝</vt:lpstr>
      <vt:lpstr>新細明體</vt:lpstr>
      <vt:lpstr>Arial</vt:lpstr>
      <vt:lpstr>Calibri</vt:lpstr>
      <vt:lpstr>Cambria</vt:lpstr>
      <vt:lpstr>Wingdings</vt:lpstr>
      <vt:lpstr>ナチュラル</vt:lpstr>
      <vt:lpstr>移動支援事業の 請求について</vt:lpstr>
      <vt:lpstr>目次</vt:lpstr>
      <vt:lpstr>⒈請求の事務処理について</vt:lpstr>
      <vt:lpstr>請求・支払の流れ</vt:lpstr>
      <vt:lpstr>請求書の提出について</vt:lpstr>
      <vt:lpstr>提出書類について</vt:lpstr>
      <vt:lpstr>提出書類の順序について</vt:lpstr>
      <vt:lpstr>訂正依頼について</vt:lpstr>
      <vt:lpstr>支払について</vt:lpstr>
      <vt:lpstr>⒉算定方法について</vt:lpstr>
      <vt:lpstr>サービスコードについて</vt:lpstr>
      <vt:lpstr>サービスコードについて</vt:lpstr>
      <vt:lpstr>移動支援の時間帯区分</vt:lpstr>
      <vt:lpstr>基本時間について</vt:lpstr>
      <vt:lpstr>サービスコードの種類</vt:lpstr>
      <vt:lpstr>単一コード</vt:lpstr>
      <vt:lpstr>合成コード</vt:lpstr>
      <vt:lpstr>増分コード</vt:lpstr>
      <vt:lpstr>判断チャート</vt:lpstr>
      <vt:lpstr>たとえば・・・</vt:lpstr>
      <vt:lpstr>グループ支援</vt:lpstr>
      <vt:lpstr>短時間派遣加算</vt:lpstr>
      <vt:lpstr>短時間派遣加算</vt:lpstr>
      <vt:lpstr>請求額の算出の留意点</vt:lpstr>
      <vt:lpstr>よくある誤り</vt:lpstr>
      <vt:lpstr>よくある誤り</vt:lpstr>
      <vt:lpstr>備考</vt:lpstr>
      <vt:lpstr>お問い合わせ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北原　千尋</dc:creator>
  <cp:lastModifiedBy>LocalAdmin</cp:lastModifiedBy>
  <cp:revision>116</cp:revision>
  <cp:lastPrinted>2024-04-11T02:41:32Z</cp:lastPrinted>
  <dcterms:created xsi:type="dcterms:W3CDTF">2018-01-17T04:01:10Z</dcterms:created>
  <dcterms:modified xsi:type="dcterms:W3CDTF">2024-10-24T23:44:39Z</dcterms:modified>
</cp:coreProperties>
</file>