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7" r:id="rId2"/>
    <p:sldId id="258" r:id="rId3"/>
    <p:sldId id="259" r:id="rId4"/>
    <p:sldId id="260" r:id="rId5"/>
    <p:sldId id="261" r:id="rId6"/>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菊田　修平" initials="菊田" lastIdx="2" clrIdx="0">
    <p:extLst>
      <p:ext uri="{19B8F6BF-5375-455C-9EA6-DF929625EA0E}">
        <p15:presenceInfo xmlns:p15="http://schemas.microsoft.com/office/powerpoint/2012/main" userId="菊田　修平"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4" d="100"/>
          <a:sy n="154" d="100"/>
        </p:scale>
        <p:origin x="78" y="-223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4CEEEDA-2445-4842-9F1F-371FA5199C51}" type="datetimeFigureOut">
              <a:rPr kumimoji="1" lang="ja-JP" altLang="en-US" smtClean="0"/>
              <a:t>2024/10/18</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DF017B0-1EBF-4E10-BB2B-AD833125DC44}" type="slidenum">
              <a:rPr kumimoji="1" lang="ja-JP" altLang="en-US" smtClean="0"/>
              <a:t>‹#›</a:t>
            </a:fld>
            <a:endParaRPr kumimoji="1" lang="ja-JP" altLang="en-US"/>
          </a:p>
        </p:txBody>
      </p:sp>
    </p:spTree>
    <p:extLst>
      <p:ext uri="{BB962C8B-B14F-4D97-AF65-F5344CB8AC3E}">
        <p14:creationId xmlns:p14="http://schemas.microsoft.com/office/powerpoint/2010/main" val="16929226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F017B0-1EBF-4E10-BB2B-AD833125DC44}" type="slidenum">
              <a:rPr kumimoji="1" lang="ja-JP" altLang="en-US" smtClean="0"/>
              <a:t>3</a:t>
            </a:fld>
            <a:endParaRPr kumimoji="1" lang="ja-JP" altLang="en-US"/>
          </a:p>
        </p:txBody>
      </p:sp>
    </p:spTree>
    <p:extLst>
      <p:ext uri="{BB962C8B-B14F-4D97-AF65-F5344CB8AC3E}">
        <p14:creationId xmlns:p14="http://schemas.microsoft.com/office/powerpoint/2010/main" val="1003914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70"/>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189105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177748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8"/>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8"/>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76653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26816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1"/>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33877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4"/>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32211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1"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1"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0243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195612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425732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9" y="364070"/>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2" y="1913470"/>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64416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3910769-1CC1-4325-8303-DCEAF5FBDE1B}" type="datetimeFigureOut">
              <a:rPr kumimoji="1" lang="ja-JP" altLang="en-US" smtClean="0"/>
              <a:t>2024/10/18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241818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3910769-1CC1-4325-8303-DCEAF5FBDE1B}" type="datetimeFigureOut">
              <a:rPr kumimoji="1" lang="ja-JP" altLang="en-US" smtClean="0"/>
              <a:t>2024/10/18</a:t>
            </a:fld>
            <a:endParaRPr kumimoji="1" lang="ja-JP" altLang="en-US"/>
          </a:p>
        </p:txBody>
      </p:sp>
      <p:sp>
        <p:nvSpPr>
          <p:cNvPr id="5" name="フッター プレースホルダー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C4F963B-6AE0-4AAA-8C6A-F2BAD3451A11}" type="slidenum">
              <a:rPr kumimoji="1" lang="ja-JP" altLang="en-US" smtClean="0"/>
              <a:t>‹#›</a:t>
            </a:fld>
            <a:endParaRPr kumimoji="1" lang="ja-JP" altLang="en-US"/>
          </a:p>
        </p:txBody>
      </p:sp>
    </p:spTree>
    <p:extLst>
      <p:ext uri="{BB962C8B-B14F-4D97-AF65-F5344CB8AC3E}">
        <p14:creationId xmlns:p14="http://schemas.microsoft.com/office/powerpoint/2010/main" val="6680378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6184"/>
            <a:ext cx="6858000" cy="2333608"/>
          </a:xfrm>
        </p:spPr>
        <p:txBody>
          <a:bodyPr/>
          <a:lstStyle/>
          <a:p>
            <a:r>
              <a:rPr kumimoji="1" lang="ja-JP" altLang="en-US" dirty="0" smtClean="0"/>
              <a:t>請求書類の作成にあたって</a:t>
            </a:r>
            <a:endParaRPr kumimoji="1" lang="ja-JP" altLang="en-US" dirty="0"/>
          </a:p>
        </p:txBody>
      </p:sp>
      <p:sp>
        <p:nvSpPr>
          <p:cNvPr id="3" name="コンテンツ プレースホルダー 2"/>
          <p:cNvSpPr>
            <a:spLocks noGrp="1"/>
          </p:cNvSpPr>
          <p:nvPr>
            <p:ph idx="1"/>
          </p:nvPr>
        </p:nvSpPr>
        <p:spPr>
          <a:xfrm>
            <a:off x="342900" y="3203848"/>
            <a:ext cx="6172200" cy="4964373"/>
          </a:xfrm>
        </p:spPr>
        <p:txBody>
          <a:bodyPr>
            <a:normAutofit/>
          </a:bodyPr>
          <a:lstStyle/>
          <a:p>
            <a:pPr marL="0" indent="0">
              <a:buNone/>
            </a:pPr>
            <a:r>
              <a:rPr kumimoji="1" lang="ja-JP" altLang="en-US" sz="2000" dirty="0" smtClean="0"/>
              <a:t>請求書・明細書・実績記録票・</a:t>
            </a:r>
            <a:r>
              <a:rPr kumimoji="1" lang="en-US" altLang="ja-JP" sz="2000" dirty="0" smtClean="0"/>
              <a:t>3</a:t>
            </a:r>
            <a:r>
              <a:rPr kumimoji="1" lang="ja-JP" altLang="en-US" sz="2000" dirty="0" smtClean="0"/>
              <a:t>％負担結果票についてそれぞれお問い合わせの多い箇所や誤りの多い箇所について記入例を作成いたしました。</a:t>
            </a:r>
            <a:endParaRPr kumimoji="1" lang="en-US" altLang="ja-JP" sz="2000" dirty="0" smtClean="0"/>
          </a:p>
          <a:p>
            <a:pPr marL="0" indent="0">
              <a:buNone/>
            </a:pPr>
            <a:r>
              <a:rPr lang="ja-JP" altLang="en-US" sz="2000" dirty="0" smtClean="0"/>
              <a:t>実際に請求</a:t>
            </a:r>
            <a:r>
              <a:rPr lang="ja-JP" altLang="en-US" sz="2000" dirty="0"/>
              <a:t>書類</a:t>
            </a:r>
            <a:r>
              <a:rPr lang="ja-JP" altLang="en-US" sz="2000" dirty="0" smtClean="0"/>
              <a:t>を</a:t>
            </a:r>
            <a:r>
              <a:rPr lang="ja-JP" altLang="en-US" sz="2000" dirty="0"/>
              <a:t>作成</a:t>
            </a:r>
            <a:r>
              <a:rPr lang="ja-JP" altLang="en-US" sz="2000" dirty="0" smtClean="0"/>
              <a:t>する際にはご確認いただき日々の請求事務にお役立て頂ければ幸いです。</a:t>
            </a:r>
            <a:endParaRPr lang="en-US" altLang="ja-JP" sz="2000" dirty="0" smtClean="0"/>
          </a:p>
        </p:txBody>
      </p:sp>
      <p:pic>
        <p:nvPicPr>
          <p:cNvPr id="5124" name="Picture 4" descr="C:\Program Files (x86)\Microsoft Office\MEDIA\CAGCAT10\j019538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29000" y="5488686"/>
            <a:ext cx="1795882" cy="1833372"/>
          </a:xfrm>
          <a:prstGeom prst="rect">
            <a:avLst/>
          </a:prstGeom>
          <a:noFill/>
          <a:extLst>
            <a:ext uri="{909E8E84-426E-40DD-AFC4-6F175D3DCCD1}">
              <a14:hiddenFill xmlns:a14="http://schemas.microsoft.com/office/drawing/2010/main">
                <a:solidFill>
                  <a:srgbClr val="FFFFFF"/>
                </a:solidFill>
              </a14:hiddenFill>
            </a:ext>
          </a:extLst>
        </p:spPr>
      </p:pic>
      <p:sp>
        <p:nvSpPr>
          <p:cNvPr id="4" name="角丸四角形 3"/>
          <p:cNvSpPr/>
          <p:nvPr/>
        </p:nvSpPr>
        <p:spPr>
          <a:xfrm>
            <a:off x="402505" y="7676898"/>
            <a:ext cx="6052990" cy="1287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dirty="0" smtClean="0"/>
              <a:t>※</a:t>
            </a:r>
            <a:r>
              <a:rPr lang="ja-JP" altLang="en-US" dirty="0" smtClean="0"/>
              <a:t>令和６</a:t>
            </a:r>
            <a:r>
              <a:rPr kumimoji="1" lang="ja-JP" altLang="en-US" dirty="0" smtClean="0"/>
              <a:t>年</a:t>
            </a:r>
            <a:r>
              <a:rPr lang="ja-JP" altLang="en-US" dirty="0"/>
              <a:t>４</a:t>
            </a:r>
            <a:r>
              <a:rPr kumimoji="1" lang="ja-JP" altLang="en-US" dirty="0" smtClean="0"/>
              <a:t>月よりサービス単位数の見直しが行われました。請求書類作成の際は今一度確認の上ご提出をお願いいたします。</a:t>
            </a:r>
            <a:endParaRPr kumimoji="1" lang="en-US" altLang="ja-JP" dirty="0" smtClean="0"/>
          </a:p>
        </p:txBody>
      </p:sp>
    </p:spTree>
    <p:extLst>
      <p:ext uri="{BB962C8B-B14F-4D97-AF65-F5344CB8AC3E}">
        <p14:creationId xmlns:p14="http://schemas.microsoft.com/office/powerpoint/2010/main" val="1580825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72769" y="152939"/>
            <a:ext cx="6733753" cy="7439818"/>
          </a:xfrm>
          <a:prstGeom prst="rect">
            <a:avLst/>
          </a:prstGeom>
        </p:spPr>
      </p:pic>
      <p:sp>
        <p:nvSpPr>
          <p:cNvPr id="7" name="角丸四角形吹き出し 6"/>
          <p:cNvSpPr/>
          <p:nvPr/>
        </p:nvSpPr>
        <p:spPr>
          <a:xfrm>
            <a:off x="691621" y="2809827"/>
            <a:ext cx="1455337" cy="432048"/>
          </a:xfrm>
          <a:prstGeom prst="wedgeRoundRectCallout">
            <a:avLst>
              <a:gd name="adj1" fmla="val 7559"/>
              <a:gd name="adj2" fmla="val 114843"/>
              <a:gd name="adj3" fmla="val 16667"/>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dirty="0" smtClean="0"/>
              <a:t>明細書・実績記録票と一致しているか</a:t>
            </a:r>
            <a:endParaRPr kumimoji="1" lang="ja-JP" altLang="en-US" sz="1000" dirty="0"/>
          </a:p>
        </p:txBody>
      </p:sp>
      <p:sp>
        <p:nvSpPr>
          <p:cNvPr id="8" name="テキスト ボックス 7"/>
          <p:cNvSpPr txBox="1"/>
          <p:nvPr/>
        </p:nvSpPr>
        <p:spPr>
          <a:xfrm>
            <a:off x="1124744" y="3131840"/>
            <a:ext cx="184731" cy="369332"/>
          </a:xfrm>
          <a:prstGeom prst="rect">
            <a:avLst/>
          </a:prstGeom>
          <a:noFill/>
        </p:spPr>
        <p:txBody>
          <a:bodyPr wrap="none" rtlCol="0">
            <a:spAutoFit/>
          </a:bodyPr>
          <a:lstStyle/>
          <a:p>
            <a:endParaRPr kumimoji="1" lang="ja-JP" altLang="en-US"/>
          </a:p>
        </p:txBody>
      </p:sp>
      <p:sp>
        <p:nvSpPr>
          <p:cNvPr id="9" name="テキスト ボックス 8"/>
          <p:cNvSpPr txBox="1"/>
          <p:nvPr/>
        </p:nvSpPr>
        <p:spPr>
          <a:xfrm>
            <a:off x="1124744" y="2987824"/>
            <a:ext cx="184731" cy="369332"/>
          </a:xfrm>
          <a:prstGeom prst="rect">
            <a:avLst/>
          </a:prstGeom>
          <a:noFill/>
        </p:spPr>
        <p:txBody>
          <a:bodyPr wrap="none" rtlCol="0">
            <a:spAutoFit/>
          </a:bodyPr>
          <a:lstStyle/>
          <a:p>
            <a:endParaRPr kumimoji="1" lang="ja-JP" altLang="en-US"/>
          </a:p>
        </p:txBody>
      </p:sp>
      <p:sp>
        <p:nvSpPr>
          <p:cNvPr id="10" name="テキスト ボックス 9"/>
          <p:cNvSpPr txBox="1"/>
          <p:nvPr/>
        </p:nvSpPr>
        <p:spPr>
          <a:xfrm>
            <a:off x="1052736" y="2987824"/>
            <a:ext cx="184731" cy="369332"/>
          </a:xfrm>
          <a:prstGeom prst="rect">
            <a:avLst/>
          </a:prstGeom>
          <a:noFill/>
        </p:spPr>
        <p:txBody>
          <a:bodyPr wrap="none" rtlCol="0">
            <a:spAutoFit/>
          </a:bodyPr>
          <a:lstStyle/>
          <a:p>
            <a:endParaRPr kumimoji="1" lang="ja-JP" altLang="en-US"/>
          </a:p>
        </p:txBody>
      </p:sp>
      <p:sp>
        <p:nvSpPr>
          <p:cNvPr id="12" name="角丸四角形吹き出し 11"/>
          <p:cNvSpPr/>
          <p:nvPr/>
        </p:nvSpPr>
        <p:spPr>
          <a:xfrm>
            <a:off x="1374519" y="986520"/>
            <a:ext cx="2191533" cy="612648"/>
          </a:xfrm>
          <a:prstGeom prst="wedgeRoundRectCallout">
            <a:avLst>
              <a:gd name="adj1" fmla="val 83698"/>
              <a:gd name="adj2" fmla="val 115918"/>
              <a:gd name="adj3" fmla="val 16667"/>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請求事業者の記載内容は</a:t>
            </a:r>
            <a:endParaRPr kumimoji="1" lang="en-US" altLang="ja-JP" sz="1200" dirty="0" smtClean="0"/>
          </a:p>
          <a:p>
            <a:pPr algn="ctr"/>
            <a:r>
              <a:rPr kumimoji="1" lang="ja-JP" altLang="en-US" sz="1200" dirty="0" smtClean="0"/>
              <a:t>契約書と一致しているか</a:t>
            </a:r>
            <a:endParaRPr kumimoji="1" lang="ja-JP" altLang="en-US" sz="1200" dirty="0"/>
          </a:p>
        </p:txBody>
      </p:sp>
      <p:sp>
        <p:nvSpPr>
          <p:cNvPr id="15" name="角丸四角形吹き出し 14"/>
          <p:cNvSpPr/>
          <p:nvPr/>
        </p:nvSpPr>
        <p:spPr>
          <a:xfrm>
            <a:off x="675428" y="5936985"/>
            <a:ext cx="3499727" cy="872917"/>
          </a:xfrm>
          <a:prstGeom prst="wedgeRoundRectCallout">
            <a:avLst>
              <a:gd name="adj1" fmla="val 38898"/>
              <a:gd name="adj2" fmla="val -5020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代表者印であるか。会社印・銀行印ではないか</a:t>
            </a:r>
            <a:endParaRPr lang="en-US" altLang="ja-JP" sz="1000" dirty="0" smtClean="0"/>
          </a:p>
          <a:p>
            <a:pPr algn="ctr"/>
            <a:r>
              <a:rPr lang="en-US" altLang="ja-JP" sz="1000" dirty="0" smtClean="0"/>
              <a:t>※</a:t>
            </a:r>
            <a:r>
              <a:rPr lang="ja-JP" altLang="en-US" sz="1000" dirty="0" smtClean="0"/>
              <a:t>以下の記載をしていただければ押印の省略が可能です。</a:t>
            </a:r>
            <a:endParaRPr lang="en-US" altLang="ja-JP" sz="1000" dirty="0" smtClean="0"/>
          </a:p>
          <a:p>
            <a:pPr algn="ct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書類</a:t>
            </a:r>
            <a:r>
              <a:rPr lang="ja-JP" altLang="en-US" sz="1000" dirty="0">
                <a:solidFill>
                  <a:schemeClr val="tx1"/>
                </a:solidFill>
                <a:latin typeface="HG丸ｺﾞｼｯｸM-PRO" panose="020F0600000000000000" pitchFamily="50" charset="-128"/>
                <a:ea typeface="HG丸ｺﾞｼｯｸM-PRO" panose="020F0600000000000000" pitchFamily="50" charset="-128"/>
              </a:rPr>
              <a:t>発行責任者</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〇〇〇〇　</a:t>
            </a:r>
            <a:r>
              <a:rPr lang="en-US" altLang="ja-JP" sz="1000" dirty="0">
                <a:solidFill>
                  <a:schemeClr val="tx1"/>
                </a:solidFill>
                <a:latin typeface="HG丸ｺﾞｼｯｸM-PRO" panose="020F0600000000000000" pitchFamily="50" charset="-128"/>
                <a:ea typeface="HG丸ｺﾞｼｯｸM-PRO" panose="020F0600000000000000" pitchFamily="50" charset="-128"/>
              </a:rPr>
              <a:t>03-</a:t>
            </a:r>
            <a:r>
              <a:rPr lang="ja-JP" altLang="en-US" sz="1000" dirty="0">
                <a:solidFill>
                  <a:schemeClr val="tx1"/>
                </a:solidFill>
                <a:latin typeface="HG丸ｺﾞｼｯｸM-PRO" panose="020F0600000000000000" pitchFamily="50" charset="-128"/>
                <a:ea typeface="HG丸ｺﾞｼｯｸM-PRO" panose="020F0600000000000000" pitchFamily="50" charset="-128"/>
              </a:rPr>
              <a:t>〇〇〇〇</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〇〇〇〇</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担当者：〇〇部　〇〇〇〇　</a:t>
            </a:r>
            <a:r>
              <a:rPr lang="en-US" altLang="ja-JP" sz="1000" dirty="0">
                <a:solidFill>
                  <a:schemeClr val="tx1"/>
                </a:solidFill>
                <a:latin typeface="HG丸ｺﾞｼｯｸM-PRO" panose="020F0600000000000000" pitchFamily="50" charset="-128"/>
                <a:ea typeface="HG丸ｺﾞｼｯｸM-PRO" panose="020F0600000000000000" pitchFamily="50" charset="-128"/>
              </a:rPr>
              <a:t>03-</a:t>
            </a:r>
            <a:r>
              <a:rPr lang="ja-JP" altLang="en-US" sz="1000" dirty="0">
                <a:solidFill>
                  <a:schemeClr val="tx1"/>
                </a:solidFill>
                <a:latin typeface="HG丸ｺﾞｼｯｸM-PRO" panose="020F0600000000000000" pitchFamily="50" charset="-128"/>
                <a:ea typeface="HG丸ｺﾞｼｯｸM-PRO" panose="020F0600000000000000" pitchFamily="50" charset="-128"/>
              </a:rPr>
              <a:t>〇〇〇〇</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〇〇〇〇</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角丸四角形吹き出し 18"/>
          <p:cNvSpPr/>
          <p:nvPr/>
        </p:nvSpPr>
        <p:spPr>
          <a:xfrm>
            <a:off x="617595" y="5220950"/>
            <a:ext cx="1411827" cy="504056"/>
          </a:xfrm>
          <a:prstGeom prst="wedgeRoundRectCallout">
            <a:avLst>
              <a:gd name="adj1" fmla="val 45824"/>
              <a:gd name="adj2" fmla="val -8363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明細書の枚数と一致しているか</a:t>
            </a:r>
            <a:endParaRPr kumimoji="1" lang="ja-JP" altLang="en-US" sz="1200" dirty="0"/>
          </a:p>
        </p:txBody>
      </p:sp>
      <p:sp>
        <p:nvSpPr>
          <p:cNvPr id="20" name="角丸四角形吹き出し 19"/>
          <p:cNvSpPr/>
          <p:nvPr/>
        </p:nvSpPr>
        <p:spPr>
          <a:xfrm>
            <a:off x="3284984" y="5325409"/>
            <a:ext cx="2457528" cy="576064"/>
          </a:xfrm>
          <a:prstGeom prst="wedgeRoundRectCallout">
            <a:avLst>
              <a:gd name="adj1" fmla="val -1259"/>
              <a:gd name="adj2" fmla="val -7810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明細書・結果表と各項目が一致しているか</a:t>
            </a:r>
            <a:endParaRPr kumimoji="1" lang="en-US" altLang="ja-JP" sz="1100" dirty="0" smtClean="0"/>
          </a:p>
        </p:txBody>
      </p:sp>
      <p:sp>
        <p:nvSpPr>
          <p:cNvPr id="22" name="テキスト ボックス 21"/>
          <p:cNvSpPr txBox="1"/>
          <p:nvPr/>
        </p:nvSpPr>
        <p:spPr>
          <a:xfrm>
            <a:off x="9805" y="7748940"/>
            <a:ext cx="6925294" cy="646331"/>
          </a:xfrm>
          <a:prstGeom prst="rect">
            <a:avLst/>
          </a:prstGeom>
          <a:noFill/>
        </p:spPr>
        <p:txBody>
          <a:bodyPr wrap="none" rtlCol="0">
            <a:spAutoFit/>
          </a:bodyPr>
          <a:lstStyle/>
          <a:p>
            <a:r>
              <a:rPr kumimoji="1" lang="en-US" altLang="ja-JP" sz="1200" dirty="0" smtClean="0"/>
              <a:t>※</a:t>
            </a:r>
            <a:r>
              <a:rPr kumimoji="1" lang="ja-JP" altLang="en-US" sz="1200" dirty="0" smtClean="0"/>
              <a:t>内訳の各項目に該当がない場合は、「０（ゼロ）」の記載をお願いします。</a:t>
            </a:r>
            <a:endParaRPr kumimoji="1" lang="en-US" altLang="ja-JP" sz="1200" dirty="0" smtClean="0"/>
          </a:p>
          <a:p>
            <a:r>
              <a:rPr kumimoji="1" lang="en-US" altLang="ja-JP" sz="1200" dirty="0" smtClean="0"/>
              <a:t>※</a:t>
            </a:r>
            <a:r>
              <a:rPr kumimoji="1" lang="ja-JP" altLang="en-US" sz="1200" dirty="0" smtClean="0"/>
              <a:t>利用者負担額は明細書の「決定利用者負担額」と一致します。</a:t>
            </a:r>
            <a:endParaRPr lang="en-US" altLang="ja-JP" sz="1200" dirty="0" smtClean="0"/>
          </a:p>
          <a:p>
            <a:r>
              <a:rPr kumimoji="1" lang="en-US" altLang="ja-JP" sz="1200" dirty="0" smtClean="0"/>
              <a:t>※</a:t>
            </a:r>
            <a:r>
              <a:rPr kumimoji="1" lang="ja-JP" altLang="en-US" sz="1200" dirty="0" smtClean="0"/>
              <a:t>「請求金額」の欄の誤りや訂正箇所が多い場合は捨印で訂正できませんので、訂正を依頼いたします。</a:t>
            </a:r>
            <a:endParaRPr kumimoji="1" lang="ja-JP" altLang="en-US" sz="1200" dirty="0"/>
          </a:p>
        </p:txBody>
      </p:sp>
      <p:sp>
        <p:nvSpPr>
          <p:cNvPr id="23" name="角丸四角形吹き出し 22"/>
          <p:cNvSpPr/>
          <p:nvPr/>
        </p:nvSpPr>
        <p:spPr>
          <a:xfrm>
            <a:off x="2272415" y="3411280"/>
            <a:ext cx="3388833" cy="467463"/>
          </a:xfrm>
          <a:prstGeom prst="wedgeRoundRectCallout">
            <a:avLst>
              <a:gd name="adj1" fmla="val -750"/>
              <a:gd name="adj2" fmla="val 6941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dirty="0" smtClean="0"/>
              <a:t>請求金額＝給付費請求額＋自治体助成額となっているか　</a:t>
            </a:r>
            <a:endParaRPr lang="en-US" altLang="ja-JP" sz="1000" dirty="0" smtClean="0"/>
          </a:p>
          <a:p>
            <a:r>
              <a:rPr kumimoji="1" lang="ja-JP" altLang="en-US" sz="1000" dirty="0" smtClean="0"/>
              <a:t>￥マークは記載されているか</a:t>
            </a:r>
            <a:endParaRPr kumimoji="1" lang="en-US" altLang="ja-JP" sz="1000" dirty="0" smtClean="0"/>
          </a:p>
        </p:txBody>
      </p:sp>
      <p:sp>
        <p:nvSpPr>
          <p:cNvPr id="13" name="右カーブ矢印 12"/>
          <p:cNvSpPr/>
          <p:nvPr/>
        </p:nvSpPr>
        <p:spPr>
          <a:xfrm rot="13555478">
            <a:off x="5129307" y="3778260"/>
            <a:ext cx="1278478" cy="3399377"/>
          </a:xfrm>
          <a:prstGeom prst="curvedRightArrow">
            <a:avLst>
              <a:gd name="adj1" fmla="val 9645"/>
              <a:gd name="adj2" fmla="val 29085"/>
              <a:gd name="adj3" fmla="val 43114"/>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 name="角丸四角形 1"/>
          <p:cNvSpPr/>
          <p:nvPr/>
        </p:nvSpPr>
        <p:spPr>
          <a:xfrm>
            <a:off x="4314767" y="1525306"/>
            <a:ext cx="2426601" cy="146251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2492896" y="4022757"/>
            <a:ext cx="2952328" cy="441591"/>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6" name="図 15"/>
          <p:cNvPicPr>
            <a:picLocks noChangeAspect="1"/>
          </p:cNvPicPr>
          <p:nvPr/>
        </p:nvPicPr>
        <p:blipFill>
          <a:blip r:embed="rId3"/>
          <a:stretch>
            <a:fillRect/>
          </a:stretch>
        </p:blipFill>
        <p:spPr>
          <a:xfrm>
            <a:off x="2647750" y="4799936"/>
            <a:ext cx="3949601" cy="354195"/>
          </a:xfrm>
          <a:prstGeom prst="rect">
            <a:avLst/>
          </a:prstGeom>
        </p:spPr>
      </p:pic>
      <p:sp>
        <p:nvSpPr>
          <p:cNvPr id="25" name="角丸四角形 24"/>
          <p:cNvSpPr/>
          <p:nvPr/>
        </p:nvSpPr>
        <p:spPr>
          <a:xfrm>
            <a:off x="2028909" y="4788663"/>
            <a:ext cx="377731" cy="354195"/>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5925626" y="2987824"/>
            <a:ext cx="863755" cy="79208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05306" y="3547603"/>
            <a:ext cx="1438069" cy="4943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7434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188640" y="120674"/>
            <a:ext cx="6549929" cy="8784976"/>
          </a:xfrm>
          <a:prstGeom prst="rect">
            <a:avLst/>
          </a:prstGeom>
        </p:spPr>
      </p:pic>
      <p:sp>
        <p:nvSpPr>
          <p:cNvPr id="13" name="角丸四角形吹き出し 12"/>
          <p:cNvSpPr/>
          <p:nvPr/>
        </p:nvSpPr>
        <p:spPr>
          <a:xfrm>
            <a:off x="4451212" y="439355"/>
            <a:ext cx="2016224" cy="216024"/>
          </a:xfrm>
          <a:prstGeom prst="wedgeRoundRectCallout">
            <a:avLst>
              <a:gd name="adj1" fmla="val -21335"/>
              <a:gd name="adj2" fmla="val 11035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サービス提供月の記入があるか</a:t>
            </a:r>
            <a:endParaRPr kumimoji="1" lang="ja-JP" altLang="en-US" sz="1050" dirty="0"/>
          </a:p>
        </p:txBody>
      </p:sp>
      <p:sp>
        <p:nvSpPr>
          <p:cNvPr id="14" name="角丸四角形吹き出し 13"/>
          <p:cNvSpPr/>
          <p:nvPr/>
        </p:nvSpPr>
        <p:spPr>
          <a:xfrm>
            <a:off x="1340768" y="525985"/>
            <a:ext cx="2448272" cy="328737"/>
          </a:xfrm>
          <a:prstGeom prst="wedgeRoundRectCallout">
            <a:avLst>
              <a:gd name="adj1" fmla="val 58518"/>
              <a:gd name="adj2" fmla="val 23610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事業者・地域区分の記載があるか</a:t>
            </a:r>
            <a:endParaRPr kumimoji="1" lang="ja-JP" altLang="en-US" sz="1050" dirty="0"/>
          </a:p>
        </p:txBody>
      </p:sp>
      <p:sp>
        <p:nvSpPr>
          <p:cNvPr id="15" name="角丸四角形吹き出し 14"/>
          <p:cNvSpPr/>
          <p:nvPr/>
        </p:nvSpPr>
        <p:spPr>
          <a:xfrm>
            <a:off x="617201" y="2202449"/>
            <a:ext cx="2448272" cy="216024"/>
          </a:xfrm>
          <a:prstGeom prst="wedgeRoundRectCallout">
            <a:avLst>
              <a:gd name="adj1" fmla="val -1431"/>
              <a:gd name="adj2" fmla="val 139796"/>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利用者負担上限月額の記載があるか</a:t>
            </a:r>
            <a:endParaRPr kumimoji="1" lang="ja-JP" altLang="en-US" sz="1050" dirty="0"/>
          </a:p>
        </p:txBody>
      </p:sp>
      <p:sp>
        <p:nvSpPr>
          <p:cNvPr id="16" name="線吹き出し 1 (枠付き) 15"/>
          <p:cNvSpPr/>
          <p:nvPr/>
        </p:nvSpPr>
        <p:spPr>
          <a:xfrm>
            <a:off x="790140" y="3118330"/>
            <a:ext cx="4680520" cy="216024"/>
          </a:xfrm>
          <a:prstGeom prst="borderCallout1">
            <a:avLst>
              <a:gd name="adj1" fmla="val 160197"/>
              <a:gd name="adj2" fmla="val 140242"/>
              <a:gd name="adj3" fmla="val 738642"/>
              <a:gd name="adj4" fmla="val 16812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dirty="0" smtClean="0"/>
              <a:t>短時間加算対象の場合は“○”があるか、サービス単位数は加算分が計算されているか</a:t>
            </a:r>
            <a:endParaRPr kumimoji="1" lang="ja-JP" altLang="en-US" sz="900" dirty="0"/>
          </a:p>
        </p:txBody>
      </p:sp>
      <p:sp>
        <p:nvSpPr>
          <p:cNvPr id="17" name="線吹き出し 1 (枠付き) 16"/>
          <p:cNvSpPr/>
          <p:nvPr/>
        </p:nvSpPr>
        <p:spPr>
          <a:xfrm>
            <a:off x="5212804" y="4527122"/>
            <a:ext cx="1224136" cy="468596"/>
          </a:xfrm>
          <a:prstGeom prst="borderCallout1">
            <a:avLst>
              <a:gd name="adj1" fmla="val -86586"/>
              <a:gd name="adj2" fmla="val 213563"/>
              <a:gd name="adj3" fmla="val 106766"/>
              <a:gd name="adj4" fmla="val 214072"/>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00" dirty="0" smtClean="0"/>
              <a:t>グループ支援の場合は　　グループ支援の記載があるか</a:t>
            </a:r>
            <a:endParaRPr kumimoji="1" lang="ja-JP" altLang="en-US" sz="800" dirty="0"/>
          </a:p>
        </p:txBody>
      </p:sp>
      <p:sp>
        <p:nvSpPr>
          <p:cNvPr id="21" name="角丸四角形吹き出し 20"/>
          <p:cNvSpPr/>
          <p:nvPr/>
        </p:nvSpPr>
        <p:spPr>
          <a:xfrm>
            <a:off x="116632" y="1152021"/>
            <a:ext cx="2952328" cy="216024"/>
          </a:xfrm>
          <a:prstGeom prst="wedgeRoundRectCallout">
            <a:avLst>
              <a:gd name="adj1" fmla="val -2778"/>
              <a:gd name="adj2" fmla="val 88266"/>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受給者番号（</a:t>
            </a:r>
            <a:r>
              <a:rPr kumimoji="1" lang="en-US" altLang="ja-JP" sz="1050" dirty="0" smtClean="0"/>
              <a:t>2</a:t>
            </a:r>
            <a:r>
              <a:rPr kumimoji="1" lang="ja-JP" altLang="en-US" sz="1050" dirty="0" smtClean="0"/>
              <a:t>から始まる</a:t>
            </a:r>
            <a:r>
              <a:rPr kumimoji="1" lang="en-US" altLang="ja-JP" sz="1050" dirty="0" smtClean="0"/>
              <a:t>10</a:t>
            </a:r>
            <a:r>
              <a:rPr kumimoji="1" lang="ja-JP" altLang="en-US" sz="1050" dirty="0" smtClean="0"/>
              <a:t>ケタ）の記載があるか</a:t>
            </a:r>
            <a:endParaRPr kumimoji="1" lang="ja-JP" altLang="en-US" sz="1050" dirty="0"/>
          </a:p>
        </p:txBody>
      </p:sp>
      <p:sp>
        <p:nvSpPr>
          <p:cNvPr id="22" name="角丸四角形吹き出し 21"/>
          <p:cNvSpPr/>
          <p:nvPr/>
        </p:nvSpPr>
        <p:spPr>
          <a:xfrm>
            <a:off x="638689" y="5284320"/>
            <a:ext cx="4428493" cy="535233"/>
          </a:xfrm>
          <a:prstGeom prst="wedgeRoundRectCallout">
            <a:avLst>
              <a:gd name="adj1" fmla="val -5574"/>
              <a:gd name="adj2" fmla="val 103589"/>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・給付単位数の合計は正しいか、グループ支援提供分を分けて記載しているか</a:t>
            </a:r>
            <a:endParaRPr kumimoji="1" lang="en-US" altLang="ja-JP" sz="1000" dirty="0" smtClean="0"/>
          </a:p>
          <a:p>
            <a:r>
              <a:rPr kumimoji="1" lang="ja-JP" altLang="en-US" sz="1000" dirty="0" smtClean="0"/>
              <a:t>・地域区分に準じた単位数単価になっているか</a:t>
            </a:r>
            <a:endParaRPr kumimoji="1" lang="en-US" altLang="ja-JP" sz="1000" dirty="0" smtClean="0"/>
          </a:p>
          <a:p>
            <a:r>
              <a:rPr kumimoji="1" lang="ja-JP" altLang="en-US" sz="1000" dirty="0" smtClean="0"/>
              <a:t>・費用負担額は単位数に単価を乗じたもので端数切捨てとなります。</a:t>
            </a:r>
            <a:endParaRPr kumimoji="1" lang="ja-JP" altLang="en-US" sz="1000" dirty="0"/>
          </a:p>
        </p:txBody>
      </p:sp>
      <p:sp>
        <p:nvSpPr>
          <p:cNvPr id="23" name="角丸四角形吹き出し 22"/>
          <p:cNvSpPr/>
          <p:nvPr/>
        </p:nvSpPr>
        <p:spPr>
          <a:xfrm>
            <a:off x="194284" y="8568238"/>
            <a:ext cx="4461697" cy="391217"/>
          </a:xfrm>
          <a:prstGeom prst="wedgeRoundRectCallout">
            <a:avLst>
              <a:gd name="adj1" fmla="val -6706"/>
              <a:gd name="adj2" fmla="val -49606"/>
              <a:gd name="adj3" fmla="val 16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移動支援利用者負担減額後（</a:t>
            </a:r>
            <a:r>
              <a:rPr kumimoji="1" lang="en-US" altLang="ja-JP" sz="1000" dirty="0" smtClean="0"/>
              <a:t>3</a:t>
            </a:r>
            <a:r>
              <a:rPr kumimoji="1" lang="ja-JP" altLang="en-US" sz="1000" dirty="0" smtClean="0"/>
              <a:t>％負担）調整額結果票に基づいた記載があるか</a:t>
            </a:r>
            <a:endParaRPr kumimoji="1" lang="ja-JP" altLang="en-US" sz="1000" dirty="0"/>
          </a:p>
        </p:txBody>
      </p:sp>
      <p:sp>
        <p:nvSpPr>
          <p:cNvPr id="24" name="四角形吹き出し 23"/>
          <p:cNvSpPr/>
          <p:nvPr/>
        </p:nvSpPr>
        <p:spPr>
          <a:xfrm>
            <a:off x="3948762" y="5898638"/>
            <a:ext cx="1264042" cy="1512168"/>
          </a:xfrm>
          <a:prstGeom prst="wedgeRectCallout">
            <a:avLst>
              <a:gd name="adj1" fmla="val -74087"/>
              <a:gd name="adj2" fmla="val 36615"/>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800" dirty="0" smtClean="0"/>
              <a:t>給付率に基づく請求額</a:t>
            </a:r>
            <a:endParaRPr kumimoji="1" lang="en-US" altLang="ja-JP" sz="800" dirty="0" smtClean="0"/>
          </a:p>
          <a:p>
            <a:r>
              <a:rPr lang="ja-JP" altLang="en-US" sz="800" dirty="0" smtClean="0"/>
              <a:t>「総費用額」</a:t>
            </a:r>
            <a:r>
              <a:rPr lang="en-US" altLang="ja-JP" sz="800" dirty="0" smtClean="0"/>
              <a:t>×0.9</a:t>
            </a:r>
          </a:p>
          <a:p>
            <a:r>
              <a:rPr lang="en-US" altLang="ja-JP" sz="800" dirty="0" smtClean="0"/>
              <a:t>※</a:t>
            </a:r>
            <a:r>
              <a:rPr lang="ja-JP" altLang="en-US" sz="800" dirty="0" smtClean="0"/>
              <a:t>端数切上げ</a:t>
            </a:r>
            <a:endParaRPr lang="en-US" altLang="ja-JP" sz="800" dirty="0" smtClean="0"/>
          </a:p>
          <a:p>
            <a:endParaRPr kumimoji="1" lang="en-US" altLang="ja-JP" sz="800" dirty="0"/>
          </a:p>
          <a:p>
            <a:r>
              <a:rPr lang="ja-JP" altLang="en-US" sz="800" dirty="0" smtClean="0"/>
              <a:t>利用者負担額②</a:t>
            </a:r>
            <a:endParaRPr lang="en-US" altLang="ja-JP" sz="800" dirty="0" smtClean="0"/>
          </a:p>
          <a:p>
            <a:r>
              <a:rPr kumimoji="1" lang="ja-JP" altLang="en-US" sz="800" dirty="0" smtClean="0"/>
              <a:t>「総費用額」</a:t>
            </a:r>
            <a:r>
              <a:rPr kumimoji="1" lang="en-US" altLang="ja-JP" sz="800" dirty="0" smtClean="0"/>
              <a:t>×0.1</a:t>
            </a:r>
          </a:p>
          <a:p>
            <a:r>
              <a:rPr lang="en-US" altLang="ja-JP" sz="800" dirty="0" smtClean="0"/>
              <a:t>※</a:t>
            </a:r>
            <a:r>
              <a:rPr lang="ja-JP" altLang="en-US" sz="800" dirty="0" smtClean="0"/>
              <a:t>端数切捨て</a:t>
            </a:r>
            <a:endParaRPr lang="en-US" altLang="ja-JP" sz="800" dirty="0" smtClean="0"/>
          </a:p>
          <a:p>
            <a:endParaRPr kumimoji="1" lang="en-US" altLang="ja-JP" sz="800" dirty="0"/>
          </a:p>
          <a:p>
            <a:r>
              <a:rPr lang="en-US" altLang="ja-JP" sz="700" dirty="0" smtClean="0"/>
              <a:t>※</a:t>
            </a:r>
            <a:r>
              <a:rPr lang="ja-JP" altLang="en-US" sz="700" dirty="0" smtClean="0"/>
              <a:t>総費用額＝</a:t>
            </a:r>
            <a:endParaRPr lang="en-US" altLang="ja-JP" sz="700" dirty="0" smtClean="0"/>
          </a:p>
          <a:p>
            <a:r>
              <a:rPr kumimoji="1" lang="ja-JP" altLang="en-US" sz="700" dirty="0" smtClean="0"/>
              <a:t>　請求額＋利用者負担額②</a:t>
            </a:r>
            <a:endParaRPr kumimoji="1" lang="en-US" altLang="ja-JP" sz="700" dirty="0" smtClean="0"/>
          </a:p>
          <a:p>
            <a:r>
              <a:rPr lang="ja-JP" altLang="en-US" sz="700" dirty="0" smtClean="0"/>
              <a:t>　で検算願います</a:t>
            </a:r>
            <a:endParaRPr kumimoji="1" lang="ja-JP" altLang="en-US" sz="700" dirty="0"/>
          </a:p>
        </p:txBody>
      </p:sp>
      <p:sp>
        <p:nvSpPr>
          <p:cNvPr id="25" name="線吹き出し 1 (枠付き) 24"/>
          <p:cNvSpPr/>
          <p:nvPr/>
        </p:nvSpPr>
        <p:spPr>
          <a:xfrm>
            <a:off x="3971307" y="7533662"/>
            <a:ext cx="1512168" cy="842627"/>
          </a:xfrm>
          <a:prstGeom prst="borderCallout1">
            <a:avLst>
              <a:gd name="adj1" fmla="val -586"/>
              <a:gd name="adj2" fmla="val 286658"/>
              <a:gd name="adj3" fmla="val 19166"/>
              <a:gd name="adj4" fmla="val 287879"/>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a:t>・</a:t>
            </a:r>
            <a:r>
              <a:rPr lang="ja-JP" altLang="en-US" sz="800" dirty="0" smtClean="0"/>
              <a:t>利用者負担上限月額①</a:t>
            </a:r>
            <a:endParaRPr lang="en-US" altLang="ja-JP" sz="800" dirty="0" smtClean="0"/>
          </a:p>
          <a:p>
            <a:r>
              <a:rPr lang="ja-JP" altLang="en-US" sz="800" dirty="0"/>
              <a:t>・</a:t>
            </a:r>
            <a:r>
              <a:rPr kumimoji="1" lang="ja-JP" altLang="en-US" sz="800" dirty="0" smtClean="0"/>
              <a:t>利用者負担額②</a:t>
            </a:r>
            <a:endParaRPr kumimoji="1" lang="en-US" altLang="ja-JP" sz="800" dirty="0" smtClean="0"/>
          </a:p>
          <a:p>
            <a:r>
              <a:rPr lang="ja-JP" altLang="en-US" sz="800" dirty="0" smtClean="0"/>
              <a:t>　の少ない方を記載しているか</a:t>
            </a:r>
            <a:endParaRPr lang="en-US" altLang="ja-JP" sz="800" dirty="0" smtClean="0"/>
          </a:p>
          <a:p>
            <a:r>
              <a:rPr kumimoji="1" lang="ja-JP" altLang="en-US" sz="800" dirty="0" smtClean="0"/>
              <a:t>・</a:t>
            </a:r>
            <a:r>
              <a:rPr lang="en-US" altLang="ja-JP" sz="800" dirty="0" smtClean="0"/>
              <a:t>3%</a:t>
            </a:r>
            <a:r>
              <a:rPr lang="ja-JP" altLang="en-US" sz="800" dirty="0" smtClean="0"/>
              <a:t>負担調整額結果票に転記するのはこの数値</a:t>
            </a:r>
            <a:endParaRPr kumimoji="1" lang="ja-JP" altLang="en-US" sz="800" dirty="0"/>
          </a:p>
        </p:txBody>
      </p:sp>
      <p:cxnSp>
        <p:nvCxnSpPr>
          <p:cNvPr id="7" name="直線矢印コネクタ 6"/>
          <p:cNvCxnSpPr/>
          <p:nvPr/>
        </p:nvCxnSpPr>
        <p:spPr>
          <a:xfrm flipH="1" flipV="1">
            <a:off x="5810919" y="4149706"/>
            <a:ext cx="104800" cy="35809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pic>
        <p:nvPicPr>
          <p:cNvPr id="27" name="図 26"/>
          <p:cNvPicPr>
            <a:picLocks noChangeAspect="1"/>
          </p:cNvPicPr>
          <p:nvPr/>
        </p:nvPicPr>
        <p:blipFill>
          <a:blip r:embed="rId4"/>
          <a:stretch>
            <a:fillRect/>
          </a:stretch>
        </p:blipFill>
        <p:spPr>
          <a:xfrm rot="20418437">
            <a:off x="3633279" y="7589239"/>
            <a:ext cx="264490" cy="603368"/>
          </a:xfrm>
          <a:prstGeom prst="rect">
            <a:avLst/>
          </a:prstGeom>
        </p:spPr>
      </p:pic>
      <p:sp>
        <p:nvSpPr>
          <p:cNvPr id="3" name="角丸四角形 2"/>
          <p:cNvSpPr/>
          <p:nvPr/>
        </p:nvSpPr>
        <p:spPr>
          <a:xfrm>
            <a:off x="4941168" y="817458"/>
            <a:ext cx="1296145" cy="29815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4005064" y="1200956"/>
            <a:ext cx="2592287" cy="1230478"/>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340768" y="1475656"/>
            <a:ext cx="1800200" cy="44145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844824" y="2579702"/>
            <a:ext cx="792088" cy="248313"/>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1556792" y="6156176"/>
            <a:ext cx="2088232" cy="648072"/>
          </a:xfrm>
          <a:prstGeom prst="roundRect">
            <a:avLst/>
          </a:prstGeom>
          <a:noFill/>
          <a:ln>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角丸四角形 11"/>
          <p:cNvSpPr/>
          <p:nvPr/>
        </p:nvSpPr>
        <p:spPr>
          <a:xfrm>
            <a:off x="1700808" y="6804249"/>
            <a:ext cx="1944216" cy="72549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1844822" y="7529739"/>
            <a:ext cx="1800201" cy="15151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1844822" y="8198234"/>
            <a:ext cx="1800201" cy="199347"/>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9" name="図 28"/>
          <p:cNvPicPr>
            <a:picLocks noChangeAspect="1"/>
          </p:cNvPicPr>
          <p:nvPr/>
        </p:nvPicPr>
        <p:blipFill>
          <a:blip r:embed="rId5"/>
          <a:stretch>
            <a:fillRect/>
          </a:stretch>
        </p:blipFill>
        <p:spPr>
          <a:xfrm rot="15348115">
            <a:off x="4357551" y="3254569"/>
            <a:ext cx="439766" cy="639128"/>
          </a:xfrm>
          <a:prstGeom prst="rect">
            <a:avLst/>
          </a:prstGeom>
        </p:spPr>
      </p:pic>
      <p:sp>
        <p:nvSpPr>
          <p:cNvPr id="30" name="角丸四角形 29"/>
          <p:cNvSpPr/>
          <p:nvPr/>
        </p:nvSpPr>
        <p:spPr>
          <a:xfrm>
            <a:off x="3556144" y="3679900"/>
            <a:ext cx="1512169" cy="1180239"/>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1" name="図 30"/>
          <p:cNvPicPr>
            <a:picLocks noChangeAspect="1"/>
          </p:cNvPicPr>
          <p:nvPr/>
        </p:nvPicPr>
        <p:blipFill>
          <a:blip r:embed="rId6"/>
          <a:stretch>
            <a:fillRect/>
          </a:stretch>
        </p:blipFill>
        <p:spPr>
          <a:xfrm rot="12789219">
            <a:off x="1289727" y="8155728"/>
            <a:ext cx="731583" cy="591363"/>
          </a:xfrm>
          <a:prstGeom prst="rect">
            <a:avLst/>
          </a:prstGeom>
        </p:spPr>
      </p:pic>
    </p:spTree>
    <p:extLst>
      <p:ext uri="{BB962C8B-B14F-4D97-AF65-F5344CB8AC3E}">
        <p14:creationId xmlns:p14="http://schemas.microsoft.com/office/powerpoint/2010/main" val="3488773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368660" y="464837"/>
            <a:ext cx="6156683" cy="8355635"/>
          </a:xfrm>
          <a:prstGeom prst="rect">
            <a:avLst/>
          </a:prstGeom>
        </p:spPr>
      </p:pic>
      <p:sp>
        <p:nvSpPr>
          <p:cNvPr id="7" name="線吹き出し 1 (枠付き) 6"/>
          <p:cNvSpPr/>
          <p:nvPr/>
        </p:nvSpPr>
        <p:spPr>
          <a:xfrm>
            <a:off x="152636" y="67361"/>
            <a:ext cx="2376264" cy="216604"/>
          </a:xfrm>
          <a:prstGeom prst="borderCallout1">
            <a:avLst>
              <a:gd name="adj1" fmla="val 97904"/>
              <a:gd name="adj2" fmla="val 17012"/>
              <a:gd name="adj3" fmla="val 167672"/>
              <a:gd name="adj4" fmla="val 2615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サービス提供月の記載があるか</a:t>
            </a:r>
            <a:endParaRPr kumimoji="1" lang="ja-JP" altLang="en-US" sz="1200" dirty="0"/>
          </a:p>
        </p:txBody>
      </p:sp>
      <p:sp>
        <p:nvSpPr>
          <p:cNvPr id="8" name="線吹き出し 1 (枠付き) 7"/>
          <p:cNvSpPr/>
          <p:nvPr/>
        </p:nvSpPr>
        <p:spPr>
          <a:xfrm>
            <a:off x="2654914" y="64653"/>
            <a:ext cx="3024336" cy="216604"/>
          </a:xfrm>
          <a:prstGeom prst="borderCallout1">
            <a:avLst>
              <a:gd name="adj1" fmla="val 97903"/>
              <a:gd name="adj2" fmla="val 728"/>
              <a:gd name="adj3" fmla="val 302459"/>
              <a:gd name="adj4" fmla="val -1368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受給者証の内容と一致しているか</a:t>
            </a:r>
            <a:endParaRPr kumimoji="1" lang="ja-JP" altLang="en-US" sz="1200" dirty="0"/>
          </a:p>
        </p:txBody>
      </p:sp>
      <p:sp>
        <p:nvSpPr>
          <p:cNvPr id="15" name="角丸四角形 14"/>
          <p:cNvSpPr/>
          <p:nvPr/>
        </p:nvSpPr>
        <p:spPr>
          <a:xfrm>
            <a:off x="4964373" y="1703214"/>
            <a:ext cx="1080120" cy="223224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9" name="円/楕円 8"/>
          <p:cNvSpPr/>
          <p:nvPr/>
        </p:nvSpPr>
        <p:spPr>
          <a:xfrm>
            <a:off x="5033745" y="2676565"/>
            <a:ext cx="807777" cy="1152128"/>
          </a:xfrm>
          <a:prstGeom prst="ellipse">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0" name="線吹き出し 1 (枠付き) 9"/>
          <p:cNvSpPr/>
          <p:nvPr/>
        </p:nvSpPr>
        <p:spPr>
          <a:xfrm>
            <a:off x="5229200" y="1703214"/>
            <a:ext cx="1544512" cy="936451"/>
          </a:xfrm>
          <a:prstGeom prst="borderCallout1">
            <a:avLst>
              <a:gd name="adj1" fmla="val 46213"/>
              <a:gd name="adj2" fmla="val -47"/>
              <a:gd name="adj3" fmla="val 126559"/>
              <a:gd name="adj4" fmla="val -7785"/>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短時間派遣加算該当の実績やグループ支援実施の実績は、この欄に記載があるか</a:t>
            </a:r>
            <a:endParaRPr kumimoji="1" lang="ja-JP" altLang="en-US" sz="1100" dirty="0"/>
          </a:p>
        </p:txBody>
      </p:sp>
      <p:sp>
        <p:nvSpPr>
          <p:cNvPr id="11" name="角丸四角形 10"/>
          <p:cNvSpPr/>
          <p:nvPr/>
        </p:nvSpPr>
        <p:spPr>
          <a:xfrm>
            <a:off x="3569532" y="1659208"/>
            <a:ext cx="1331800" cy="2292007"/>
          </a:xfrm>
          <a:prstGeom prst="roundRect">
            <a:avLst>
              <a:gd name="adj" fmla="val 8589"/>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2" name="線吹き出し 1 (枠付き) 11"/>
          <p:cNvSpPr/>
          <p:nvPr/>
        </p:nvSpPr>
        <p:spPr>
          <a:xfrm>
            <a:off x="260648" y="3923928"/>
            <a:ext cx="2664295" cy="936451"/>
          </a:xfrm>
          <a:prstGeom prst="borderCallout1">
            <a:avLst>
              <a:gd name="adj1" fmla="val 49264"/>
              <a:gd name="adj2" fmla="val 100935"/>
              <a:gd name="adj3" fmla="val -2438"/>
              <a:gd name="adj4" fmla="val 109465"/>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行先・派遣時の様子等については可能な限り詳細に記入してあるか。</a:t>
            </a:r>
            <a:endParaRPr kumimoji="1" lang="en-US" altLang="ja-JP" sz="1100" dirty="0" smtClean="0"/>
          </a:p>
          <a:p>
            <a:r>
              <a:rPr lang="ja-JP" altLang="en-US" sz="1100" dirty="0"/>
              <a:t>算定</a:t>
            </a:r>
            <a:r>
              <a:rPr lang="ja-JP" altLang="en-US" sz="1100" dirty="0" smtClean="0"/>
              <a:t>時間との合理性に疑義がある場合はお問い合わせする場合があります。</a:t>
            </a:r>
            <a:endParaRPr kumimoji="1" lang="ja-JP" altLang="en-US" sz="1100" dirty="0"/>
          </a:p>
        </p:txBody>
      </p:sp>
      <p:sp>
        <p:nvSpPr>
          <p:cNvPr id="14" name="角丸四角形吹き出し 13"/>
          <p:cNvSpPr/>
          <p:nvPr/>
        </p:nvSpPr>
        <p:spPr>
          <a:xfrm>
            <a:off x="4283346" y="7382016"/>
            <a:ext cx="1944216" cy="432048"/>
          </a:xfrm>
          <a:prstGeom prst="wedgeRoundRectCallout">
            <a:avLst>
              <a:gd name="adj1" fmla="val -61652"/>
              <a:gd name="adj2" fmla="val 23595"/>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算定時間の記載があるか。</a:t>
            </a:r>
            <a:endParaRPr kumimoji="1" lang="ja-JP" altLang="en-US" sz="1200" dirty="0"/>
          </a:p>
        </p:txBody>
      </p:sp>
      <p:sp>
        <p:nvSpPr>
          <p:cNvPr id="16" name="線吹き出し 2 (枠付き) 15"/>
          <p:cNvSpPr/>
          <p:nvPr/>
        </p:nvSpPr>
        <p:spPr>
          <a:xfrm>
            <a:off x="3292177" y="4067944"/>
            <a:ext cx="2945135" cy="1080120"/>
          </a:xfrm>
          <a:prstGeom prst="borderCallout2">
            <a:avLst>
              <a:gd name="adj1" fmla="val 51299"/>
              <a:gd name="adj2" fmla="val 99636"/>
              <a:gd name="adj3" fmla="val -52450"/>
              <a:gd name="adj4" fmla="val 112461"/>
              <a:gd name="adj5" fmla="val -72889"/>
              <a:gd name="adj6" fmla="val 87092"/>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dirty="0" smtClean="0"/>
              <a:t>利用計画から大きく利用内容が変わった場合にその理由が特記事項欄に記載があるか。</a:t>
            </a:r>
            <a:endParaRPr kumimoji="1" lang="en-US" altLang="ja-JP" sz="1100" dirty="0" smtClean="0"/>
          </a:p>
          <a:p>
            <a:endParaRPr kumimoji="1" lang="en-US" altLang="ja-JP" sz="1100" dirty="0" smtClean="0"/>
          </a:p>
          <a:p>
            <a:r>
              <a:rPr lang="ja-JP" altLang="en-US" sz="1050" dirty="0" smtClean="0"/>
              <a:t>例）散歩コースが工事中で大きく経路を変更した。</a:t>
            </a:r>
            <a:endParaRPr lang="en-US" altLang="ja-JP" sz="1050" dirty="0" smtClean="0"/>
          </a:p>
          <a:p>
            <a:r>
              <a:rPr kumimoji="1" lang="ja-JP" altLang="en-US" sz="1050" dirty="0" smtClean="0"/>
              <a:t>例）外出中に気分が優れず早めに帰宅した。</a:t>
            </a:r>
            <a:endParaRPr kumimoji="1" lang="ja-JP" altLang="en-US" sz="1050" dirty="0"/>
          </a:p>
        </p:txBody>
      </p:sp>
      <p:sp>
        <p:nvSpPr>
          <p:cNvPr id="17" name="テキスト ボックス 16"/>
          <p:cNvSpPr txBox="1"/>
          <p:nvPr/>
        </p:nvSpPr>
        <p:spPr>
          <a:xfrm>
            <a:off x="116632" y="5292080"/>
            <a:ext cx="6585073" cy="163121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dirty="0" smtClean="0"/>
              <a:t>実績記入例</a:t>
            </a:r>
            <a:r>
              <a:rPr kumimoji="1" lang="ja-JP" altLang="en-US" sz="1600" dirty="0" smtClean="0"/>
              <a:t>のコードを選定（判定チャートを参照）</a:t>
            </a:r>
            <a:r>
              <a:rPr kumimoji="1" lang="en-US" altLang="ja-JP" sz="1600" dirty="0" smtClean="0"/>
              <a:t>※</a:t>
            </a:r>
            <a:r>
              <a:rPr kumimoji="1" lang="ja-JP" altLang="en-US" sz="1600" dirty="0" smtClean="0"/>
              <a:t>今回は身体介護無</a:t>
            </a:r>
            <a:endParaRPr kumimoji="1" lang="en-US" altLang="ja-JP" sz="1600" dirty="0" smtClean="0"/>
          </a:p>
          <a:p>
            <a:r>
              <a:rPr lang="en-US" altLang="ja-JP" sz="1200" dirty="0"/>
              <a:t>2</a:t>
            </a:r>
            <a:r>
              <a:rPr lang="ja-JP" altLang="en-US" sz="1200" dirty="0" smtClean="0"/>
              <a:t>日　時間帯を跨がない利用　　</a:t>
            </a:r>
            <a:r>
              <a:rPr lang="ja-JP" altLang="en-US" sz="1200" b="1" u="sng" dirty="0" smtClean="0"/>
              <a:t>日中２．０</a:t>
            </a:r>
            <a:endParaRPr lang="en-US" altLang="ja-JP" sz="1200" b="1" u="sng" dirty="0" smtClean="0"/>
          </a:p>
          <a:p>
            <a:r>
              <a:rPr lang="en-US" altLang="ja-JP" sz="1200" dirty="0"/>
              <a:t>6</a:t>
            </a:r>
            <a:r>
              <a:rPr lang="ja-JP" altLang="en-US" sz="1200" dirty="0" smtClean="0"/>
              <a:t>日　時間帯を跨ぐ利用で合成コードが無い利用　　</a:t>
            </a:r>
            <a:r>
              <a:rPr lang="ja-JP" altLang="en-US" sz="1200" b="1" u="sng" dirty="0" smtClean="0"/>
              <a:t>早朝２．０＋日中増９．０</a:t>
            </a:r>
            <a:endParaRPr lang="en-US" altLang="ja-JP" sz="1200" b="1" u="sng" dirty="0" smtClean="0"/>
          </a:p>
          <a:p>
            <a:r>
              <a:rPr kumimoji="1" lang="en-US" altLang="ja-JP" sz="1200" dirty="0" smtClean="0"/>
              <a:t>15</a:t>
            </a:r>
            <a:r>
              <a:rPr kumimoji="1" lang="ja-JP" altLang="en-US" sz="1200" dirty="0" smtClean="0"/>
              <a:t>日 時間帯を跨ぐ利用で合成コードが有り、上限時間に収まらない利用　</a:t>
            </a:r>
            <a:endParaRPr kumimoji="1" lang="en-US" altLang="ja-JP" sz="1200" dirty="0" smtClean="0"/>
          </a:p>
          <a:p>
            <a:pPr algn="r"/>
            <a:r>
              <a:rPr kumimoji="1" lang="ja-JP" altLang="en-US" sz="1200" b="1" u="sng" dirty="0" smtClean="0"/>
              <a:t>日中１．０＋夜間０．５　、　夜間</a:t>
            </a:r>
            <a:r>
              <a:rPr lang="ja-JP" altLang="en-US" sz="1200" b="1" u="sng" dirty="0" smtClean="0"/>
              <a:t>増１．５</a:t>
            </a:r>
            <a:endParaRPr kumimoji="1" lang="en-US" altLang="ja-JP" sz="1200" b="1" u="sng" dirty="0" smtClean="0"/>
          </a:p>
          <a:p>
            <a:r>
              <a:rPr kumimoji="1" lang="en-US" altLang="ja-JP" sz="1200" dirty="0" smtClean="0"/>
              <a:t>18</a:t>
            </a:r>
            <a:r>
              <a:rPr kumimoji="1" lang="ja-JP" altLang="en-US" sz="1200" dirty="0" smtClean="0"/>
              <a:t>日・</a:t>
            </a:r>
            <a:r>
              <a:rPr kumimoji="1" lang="en-US" altLang="ja-JP" sz="1200" dirty="0" smtClean="0"/>
              <a:t>25</a:t>
            </a:r>
            <a:r>
              <a:rPr kumimoji="1" lang="ja-JP" altLang="en-US" sz="1200" dirty="0" smtClean="0"/>
              <a:t>日　時間帯を跨がない利用で短時間派遣加算対象の利用　　</a:t>
            </a:r>
            <a:r>
              <a:rPr kumimoji="1" lang="ja-JP" altLang="en-US" sz="1200" b="1" u="sng" dirty="0" smtClean="0"/>
              <a:t>日中１．０　短時間派遣加算</a:t>
            </a:r>
            <a:endParaRPr kumimoji="1" lang="en-US" altLang="ja-JP" sz="1200" b="1" u="sng" dirty="0" smtClean="0"/>
          </a:p>
          <a:p>
            <a:r>
              <a:rPr lang="en-US" altLang="ja-JP" sz="1200" dirty="0"/>
              <a:t>29</a:t>
            </a:r>
            <a:r>
              <a:rPr lang="ja-JP" altLang="en-US" sz="1200" dirty="0" smtClean="0"/>
              <a:t>日 時間帯を跨がない利用でグループ支援を実施した利用　　</a:t>
            </a:r>
            <a:r>
              <a:rPr lang="ja-JP" altLang="en-US" sz="1200" b="1" u="sng" dirty="0" smtClean="0"/>
              <a:t>日中５．０　グループ支援</a:t>
            </a:r>
            <a:endParaRPr kumimoji="1" lang="en-US" altLang="ja-JP" sz="1200" b="1" u="sng" dirty="0" smtClean="0"/>
          </a:p>
          <a:p>
            <a:endParaRPr kumimoji="1" lang="ja-JP" altLang="en-US" sz="1200" dirty="0"/>
          </a:p>
        </p:txBody>
      </p:sp>
      <p:sp>
        <p:nvSpPr>
          <p:cNvPr id="18" name="角丸四角形吹き出し 17"/>
          <p:cNvSpPr/>
          <p:nvPr/>
        </p:nvSpPr>
        <p:spPr>
          <a:xfrm>
            <a:off x="4244293" y="7977369"/>
            <a:ext cx="2520279" cy="432048"/>
          </a:xfrm>
          <a:prstGeom prst="wedgeRoundRectCallout">
            <a:avLst>
              <a:gd name="adj1" fmla="val 1154"/>
              <a:gd name="adj2" fmla="val 9352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t>実績</a:t>
            </a:r>
            <a:r>
              <a:rPr lang="ja-JP" altLang="en-US" sz="1200" dirty="0" smtClean="0"/>
              <a:t>記録票の枚数の記載があるか。</a:t>
            </a:r>
            <a:endParaRPr kumimoji="1" lang="en-US" altLang="ja-JP" sz="1200" dirty="0" smtClean="0"/>
          </a:p>
        </p:txBody>
      </p:sp>
      <p:sp>
        <p:nvSpPr>
          <p:cNvPr id="19" name="角丸四角形 18"/>
          <p:cNvSpPr/>
          <p:nvPr/>
        </p:nvSpPr>
        <p:spPr>
          <a:xfrm>
            <a:off x="2846814" y="1677951"/>
            <a:ext cx="688032" cy="2232248"/>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0" name="線吹き出し 1 (枠付き) 19"/>
          <p:cNvSpPr/>
          <p:nvPr/>
        </p:nvSpPr>
        <p:spPr>
          <a:xfrm>
            <a:off x="3122966" y="359242"/>
            <a:ext cx="2448271" cy="216604"/>
          </a:xfrm>
          <a:prstGeom prst="borderCallout1">
            <a:avLst>
              <a:gd name="adj1" fmla="val 106699"/>
              <a:gd name="adj2" fmla="val 98"/>
              <a:gd name="adj3" fmla="val 618816"/>
              <a:gd name="adj4" fmla="val -5199"/>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利用者・従業者の押印があるか</a:t>
            </a:r>
            <a:endParaRPr kumimoji="1" lang="ja-JP" altLang="en-US" sz="1200" dirty="0"/>
          </a:p>
        </p:txBody>
      </p:sp>
      <p:sp>
        <p:nvSpPr>
          <p:cNvPr id="4" name="角丸四角形 3"/>
          <p:cNvSpPr/>
          <p:nvPr/>
        </p:nvSpPr>
        <p:spPr>
          <a:xfrm>
            <a:off x="476672" y="427981"/>
            <a:ext cx="936104" cy="287685"/>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548680" y="752522"/>
            <a:ext cx="4104456" cy="5555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068960" y="1547664"/>
            <a:ext cx="54006" cy="720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solidFill>
                <a:schemeClr val="tx1">
                  <a:lumMod val="85000"/>
                  <a:lumOff val="15000"/>
                </a:schemeClr>
              </a:solidFill>
            </a:endParaRPr>
          </a:p>
        </p:txBody>
      </p:sp>
      <p:sp>
        <p:nvSpPr>
          <p:cNvPr id="23" name="テキスト ボックス 22"/>
          <p:cNvSpPr txBox="1"/>
          <p:nvPr/>
        </p:nvSpPr>
        <p:spPr>
          <a:xfrm>
            <a:off x="2056724" y="1347774"/>
            <a:ext cx="1184940" cy="369332"/>
          </a:xfrm>
          <a:prstGeom prst="rect">
            <a:avLst/>
          </a:prstGeom>
          <a:noFill/>
        </p:spPr>
        <p:txBody>
          <a:bodyPr wrap="none" rtlCol="0">
            <a:spAutoFit/>
          </a:bodyPr>
          <a:lstStyle/>
          <a:p>
            <a:r>
              <a:rPr kumimoji="1" lang="en-US" altLang="ja-JP" dirty="0" smtClean="0"/>
              <a:t>	</a:t>
            </a:r>
            <a:r>
              <a:rPr kumimoji="1" lang="ja-JP" altLang="en-US" sz="600" dirty="0" smtClean="0"/>
              <a:t>欄</a:t>
            </a:r>
            <a:endParaRPr kumimoji="1" lang="ja-JP" altLang="en-US" sz="600" dirty="0"/>
          </a:p>
        </p:txBody>
      </p:sp>
      <p:sp>
        <p:nvSpPr>
          <p:cNvPr id="24" name="正方形/長方形 23"/>
          <p:cNvSpPr/>
          <p:nvPr/>
        </p:nvSpPr>
        <p:spPr>
          <a:xfrm>
            <a:off x="3451805" y="1542479"/>
            <a:ext cx="117727" cy="720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3348593" y="1473775"/>
            <a:ext cx="274434" cy="200055"/>
          </a:xfrm>
          <a:prstGeom prst="rect">
            <a:avLst/>
          </a:prstGeom>
          <a:noFill/>
        </p:spPr>
        <p:txBody>
          <a:bodyPr wrap="none" rtlCol="0">
            <a:spAutoFit/>
          </a:bodyPr>
          <a:lstStyle/>
          <a:p>
            <a:r>
              <a:rPr kumimoji="1" lang="ja-JP" altLang="en-US" sz="700" dirty="0" smtClean="0"/>
              <a:t>欄</a:t>
            </a:r>
            <a:endParaRPr kumimoji="1" lang="ja-JP" altLang="en-US" sz="700" dirty="0"/>
          </a:p>
        </p:txBody>
      </p:sp>
      <p:sp>
        <p:nvSpPr>
          <p:cNvPr id="27" name="角丸四角形 26"/>
          <p:cNvSpPr/>
          <p:nvPr/>
        </p:nvSpPr>
        <p:spPr>
          <a:xfrm>
            <a:off x="2348880" y="7382016"/>
            <a:ext cx="1686095" cy="122243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4964373" y="8604448"/>
            <a:ext cx="1632980" cy="25288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0320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260648" y="323528"/>
            <a:ext cx="6336704" cy="8631407"/>
          </a:xfrm>
          <a:prstGeom prst="rect">
            <a:avLst/>
          </a:prstGeom>
        </p:spPr>
      </p:pic>
      <p:sp>
        <p:nvSpPr>
          <p:cNvPr id="9" name="四角形吹き出し 8"/>
          <p:cNvSpPr/>
          <p:nvPr/>
        </p:nvSpPr>
        <p:spPr>
          <a:xfrm>
            <a:off x="5445224" y="4932040"/>
            <a:ext cx="864096" cy="897058"/>
          </a:xfrm>
          <a:prstGeom prst="wedgeRectCallout">
            <a:avLst>
              <a:gd name="adj1" fmla="val 15646"/>
              <a:gd name="adj2" fmla="val -71360"/>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この欄の値を明細書に転記したか。</a:t>
            </a:r>
            <a:endParaRPr kumimoji="1" lang="ja-JP" altLang="en-US" sz="1100" dirty="0"/>
          </a:p>
        </p:txBody>
      </p:sp>
      <p:sp>
        <p:nvSpPr>
          <p:cNvPr id="10" name="四角形吹き出し 9"/>
          <p:cNvSpPr/>
          <p:nvPr/>
        </p:nvSpPr>
        <p:spPr>
          <a:xfrm>
            <a:off x="429746" y="4963341"/>
            <a:ext cx="2304256" cy="360040"/>
          </a:xfrm>
          <a:prstGeom prst="wedgeRectCallout">
            <a:avLst>
              <a:gd name="adj1" fmla="val 42476"/>
              <a:gd name="adj2" fmla="val -103134"/>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dirty="0" smtClean="0"/>
              <a:t>明細書の「総費用額」を転記したか。</a:t>
            </a:r>
            <a:endParaRPr kumimoji="1" lang="en-US" altLang="ja-JP" sz="1050" dirty="0" smtClean="0"/>
          </a:p>
          <a:p>
            <a:pPr algn="ctr"/>
            <a:r>
              <a:rPr lang="en-US" altLang="ja-JP" sz="1050" dirty="0" smtClean="0"/>
              <a:t>※</a:t>
            </a:r>
            <a:r>
              <a:rPr lang="ja-JP" altLang="en-US" sz="1050" dirty="0" smtClean="0"/>
              <a:t>給付率に基づく請求額ではない</a:t>
            </a:r>
            <a:endParaRPr kumimoji="1" lang="ja-JP" altLang="en-US" sz="1050" dirty="0"/>
          </a:p>
        </p:txBody>
      </p:sp>
      <p:sp>
        <p:nvSpPr>
          <p:cNvPr id="12" name="角丸四角形吹き出し 11"/>
          <p:cNvSpPr/>
          <p:nvPr/>
        </p:nvSpPr>
        <p:spPr>
          <a:xfrm>
            <a:off x="866550" y="6937594"/>
            <a:ext cx="2736303" cy="288032"/>
          </a:xfrm>
          <a:prstGeom prst="wedgeRoundRectCallout">
            <a:avLst>
              <a:gd name="adj1" fmla="val 75671"/>
              <a:gd name="adj2" fmla="val 5697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実際に利用者が負担する金額</a:t>
            </a:r>
            <a:endParaRPr kumimoji="1" lang="ja-JP" altLang="en-US" sz="1400" dirty="0"/>
          </a:p>
        </p:txBody>
      </p:sp>
      <p:sp>
        <p:nvSpPr>
          <p:cNvPr id="14" name="テキスト ボックス 13"/>
          <p:cNvSpPr txBox="1"/>
          <p:nvPr/>
        </p:nvSpPr>
        <p:spPr>
          <a:xfrm>
            <a:off x="2497899" y="7564398"/>
            <a:ext cx="4296369" cy="40011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ja-JP" altLang="en-US" sz="1000" dirty="0" smtClean="0"/>
              <a:t>この票によって、決定利用者負担額（</a:t>
            </a:r>
            <a:r>
              <a:rPr lang="en-US" altLang="ja-JP" sz="1000" dirty="0" smtClean="0"/>
              <a:t>4,068</a:t>
            </a:r>
            <a:r>
              <a:rPr kumimoji="1" lang="ja-JP" altLang="en-US" sz="1000" dirty="0" smtClean="0"/>
              <a:t>円）から、</a:t>
            </a:r>
            <a:endParaRPr kumimoji="1" lang="en-US" altLang="ja-JP" sz="1000" dirty="0" smtClean="0"/>
          </a:p>
          <a:p>
            <a:r>
              <a:rPr lang="ja-JP" altLang="en-US" sz="1000" dirty="0" smtClean="0"/>
              <a:t>自治体助成額（</a:t>
            </a:r>
            <a:r>
              <a:rPr lang="en-US" altLang="ja-JP" sz="1000" dirty="0" smtClean="0"/>
              <a:t>2</a:t>
            </a:r>
            <a:r>
              <a:rPr lang="en-US" altLang="ja-JP" sz="1000" dirty="0"/>
              <a:t>,</a:t>
            </a:r>
            <a:r>
              <a:rPr lang="en-US" altLang="ja-JP" sz="1000" dirty="0" smtClean="0"/>
              <a:t>848</a:t>
            </a:r>
            <a:r>
              <a:rPr lang="ja-JP" altLang="en-US" sz="1000" dirty="0" smtClean="0"/>
              <a:t>円）を除いたものが利用者負担確定額（</a:t>
            </a:r>
            <a:r>
              <a:rPr lang="en-US" altLang="ja-JP" sz="1000" dirty="0" smtClean="0"/>
              <a:t>1,220</a:t>
            </a:r>
            <a:r>
              <a:rPr lang="ja-JP" altLang="en-US" sz="1000" dirty="0" smtClean="0"/>
              <a:t>円）となる</a:t>
            </a:r>
            <a:endParaRPr kumimoji="1" lang="ja-JP" altLang="en-US" sz="1000" dirty="0"/>
          </a:p>
        </p:txBody>
      </p:sp>
      <p:sp>
        <p:nvSpPr>
          <p:cNvPr id="16" name="線吹き出し 1 (枠付き) 15"/>
          <p:cNvSpPr/>
          <p:nvPr/>
        </p:nvSpPr>
        <p:spPr>
          <a:xfrm>
            <a:off x="565677" y="8787480"/>
            <a:ext cx="5929829" cy="306324"/>
          </a:xfrm>
          <a:prstGeom prst="borderCallout1">
            <a:avLst>
              <a:gd name="adj1" fmla="val 40571"/>
              <a:gd name="adj2" fmla="val -4046"/>
              <a:gd name="adj3" fmla="val -37197"/>
              <a:gd name="adj4" fmla="val -7738"/>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smtClean="0"/>
              <a:t>利用者負担が減額されたことと確定した金額を利用者に確認してもらい、署名をもらったか。</a:t>
            </a:r>
            <a:endParaRPr kumimoji="1" lang="ja-JP" altLang="en-US" sz="1000" dirty="0"/>
          </a:p>
        </p:txBody>
      </p:sp>
      <p:sp>
        <p:nvSpPr>
          <p:cNvPr id="17" name="角丸四角形吹き出し 16"/>
          <p:cNvSpPr/>
          <p:nvPr/>
        </p:nvSpPr>
        <p:spPr>
          <a:xfrm>
            <a:off x="3602853" y="1045555"/>
            <a:ext cx="2892653" cy="360040"/>
          </a:xfrm>
          <a:prstGeom prst="wedgeRoundRectCallout">
            <a:avLst>
              <a:gd name="adj1" fmla="val 6007"/>
              <a:gd name="adj2" fmla="val -9855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t>サービス提供月を記入しているか</a:t>
            </a:r>
            <a:endParaRPr kumimoji="1" lang="ja-JP" altLang="en-US" sz="1400" dirty="0"/>
          </a:p>
        </p:txBody>
      </p:sp>
      <p:sp>
        <p:nvSpPr>
          <p:cNvPr id="18" name="角丸四角形吹き出し 17"/>
          <p:cNvSpPr/>
          <p:nvPr/>
        </p:nvSpPr>
        <p:spPr>
          <a:xfrm>
            <a:off x="3253491" y="1923075"/>
            <a:ext cx="3462794" cy="662738"/>
          </a:xfrm>
          <a:prstGeom prst="wedgeRoundRectCallout">
            <a:avLst>
              <a:gd name="adj1" fmla="val -60951"/>
              <a:gd name="adj2" fmla="val -8336"/>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受給者証の内容を転記したか。</a:t>
            </a:r>
            <a:endParaRPr kumimoji="1" lang="en-US" altLang="ja-JP" sz="1200" dirty="0" smtClean="0"/>
          </a:p>
          <a:p>
            <a:r>
              <a:rPr lang="ja-JP" altLang="en-US" sz="1200" dirty="0" smtClean="0"/>
              <a:t>利用者負担額は</a:t>
            </a:r>
            <a:r>
              <a:rPr lang="en-US" altLang="ja-JP" sz="1200" dirty="0" smtClean="0"/>
              <a:t>9,300</a:t>
            </a:r>
            <a:r>
              <a:rPr lang="ja-JP" altLang="en-US" sz="1200" dirty="0" smtClean="0"/>
              <a:t>円、</a:t>
            </a:r>
            <a:r>
              <a:rPr lang="en-US" altLang="ja-JP" sz="1200" dirty="0" smtClean="0"/>
              <a:t>4,600</a:t>
            </a:r>
            <a:r>
              <a:rPr lang="ja-JP" altLang="en-US" sz="1200" dirty="0" smtClean="0"/>
              <a:t>円のどちらか。</a:t>
            </a:r>
            <a:endParaRPr lang="en-US" altLang="ja-JP" sz="1200" dirty="0" smtClean="0"/>
          </a:p>
          <a:p>
            <a:r>
              <a:rPr lang="en-US" altLang="ja-JP" sz="1200" dirty="0" smtClean="0">
                <a:solidFill>
                  <a:srgbClr val="FF0000"/>
                </a:solidFill>
              </a:rPr>
              <a:t>0</a:t>
            </a:r>
            <a:r>
              <a:rPr lang="ja-JP" altLang="en-US" sz="1200" dirty="0" smtClean="0">
                <a:solidFill>
                  <a:srgbClr val="FF0000"/>
                </a:solidFill>
              </a:rPr>
              <a:t>円、</a:t>
            </a:r>
            <a:r>
              <a:rPr lang="en-US" altLang="ja-JP" sz="1200" dirty="0" smtClean="0">
                <a:solidFill>
                  <a:srgbClr val="FF0000"/>
                </a:solidFill>
              </a:rPr>
              <a:t>37,200</a:t>
            </a:r>
            <a:r>
              <a:rPr lang="ja-JP" altLang="en-US" sz="1200" dirty="0" smtClean="0">
                <a:solidFill>
                  <a:srgbClr val="FF0000"/>
                </a:solidFill>
              </a:rPr>
              <a:t>円の利用者は提出不要。</a:t>
            </a:r>
            <a:endParaRPr kumimoji="1" lang="en-US" altLang="ja-JP" sz="1200" dirty="0" smtClean="0">
              <a:solidFill>
                <a:srgbClr val="FF0000"/>
              </a:solidFill>
            </a:endParaRPr>
          </a:p>
        </p:txBody>
      </p:sp>
      <p:sp>
        <p:nvSpPr>
          <p:cNvPr id="4128" name="下カーブ矢印 4127"/>
          <p:cNvSpPr/>
          <p:nvPr/>
        </p:nvSpPr>
        <p:spPr>
          <a:xfrm rot="17084072">
            <a:off x="-16186" y="8316845"/>
            <a:ext cx="705128" cy="473747"/>
          </a:xfrm>
          <a:prstGeom prst="curved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角丸四角形 3"/>
          <p:cNvSpPr/>
          <p:nvPr/>
        </p:nvSpPr>
        <p:spPr>
          <a:xfrm>
            <a:off x="1570794" y="971600"/>
            <a:ext cx="1282142" cy="172819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497899" y="4200352"/>
            <a:ext cx="571061" cy="576064"/>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365104" y="7174995"/>
            <a:ext cx="432048" cy="27373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92696" y="8089722"/>
            <a:ext cx="5544616" cy="65874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4437112" y="539552"/>
            <a:ext cx="1152128" cy="288032"/>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73663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1568</TotalTime>
  <Words>888</Words>
  <Application>Microsoft Office PowerPoint</Application>
  <PresentationFormat>画面に合わせる (4:3)</PresentationFormat>
  <Paragraphs>76</Paragraphs>
  <Slides>5</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HG丸ｺﾞｼｯｸM-PRO</vt:lpstr>
      <vt:lpstr>ＭＳ Ｐゴシック</vt:lpstr>
      <vt:lpstr>Arial</vt:lpstr>
      <vt:lpstr>Calibri</vt:lpstr>
      <vt:lpstr>Office ​​テーマ</vt:lpstr>
      <vt:lpstr>請求書類の作成にあたって</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請求書の作成にあたって</dc:title>
  <dc:creator>北原　千尋</dc:creator>
  <cp:lastModifiedBy>LocalAdmin</cp:lastModifiedBy>
  <cp:revision>71</cp:revision>
  <cp:lastPrinted>2024-10-17T07:39:52Z</cp:lastPrinted>
  <dcterms:created xsi:type="dcterms:W3CDTF">2018-01-19T00:37:42Z</dcterms:created>
  <dcterms:modified xsi:type="dcterms:W3CDTF">2024-10-18T06:33:35Z</dcterms:modified>
</cp:coreProperties>
</file>