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1" r:id="rId2"/>
  </p:sldIdLst>
  <p:sldSz cx="6858000" cy="9144000" type="screen4x3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160" userDrawn="1">
          <p15:clr>
            <a:srgbClr val="A4A3A4"/>
          </p15:clr>
        </p15:guide>
        <p15:guide id="2" orient="horz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5FF"/>
    <a:srgbClr val="FFF2CC"/>
    <a:srgbClr val="FF9900"/>
    <a:srgbClr val="FFD685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69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50" y="126"/>
      </p:cViewPr>
      <p:guideLst>
        <p:guide pos="2160"/>
        <p:guide orient="horz"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635C-4223-425D-88FA-78F46310594A}" type="datetimeFigureOut">
              <a:rPr kumimoji="1" lang="ja-JP" altLang="en-US" smtClean="0"/>
              <a:t>2024/11/12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BE4F-C8EF-4660-9DE9-A0AA85F7CC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3007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635C-4223-425D-88FA-78F46310594A}" type="datetimeFigureOut">
              <a:rPr kumimoji="1" lang="ja-JP" altLang="en-US" smtClean="0"/>
              <a:t>2024/11/12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BE4F-C8EF-4660-9DE9-A0AA85F7CC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5126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635C-4223-425D-88FA-78F46310594A}" type="datetimeFigureOut">
              <a:rPr kumimoji="1" lang="ja-JP" altLang="en-US" smtClean="0"/>
              <a:t>2024/11/12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BE4F-C8EF-4660-9DE9-A0AA85F7CC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4169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635C-4223-425D-88FA-78F46310594A}" type="datetimeFigureOut">
              <a:rPr kumimoji="1" lang="ja-JP" altLang="en-US" smtClean="0"/>
              <a:t>2024/11/12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BE4F-C8EF-4660-9DE9-A0AA85F7CC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9432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635C-4223-425D-88FA-78F46310594A}" type="datetimeFigureOut">
              <a:rPr kumimoji="1" lang="ja-JP" altLang="en-US" smtClean="0"/>
              <a:t>2024/11/12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BE4F-C8EF-4660-9DE9-A0AA85F7CC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287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635C-4223-425D-88FA-78F46310594A}" type="datetimeFigureOut">
              <a:rPr kumimoji="1" lang="ja-JP" altLang="en-US" smtClean="0"/>
              <a:t>2024/11/12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BE4F-C8EF-4660-9DE9-A0AA85F7CC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0174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635C-4223-425D-88FA-78F46310594A}" type="datetimeFigureOut">
              <a:rPr kumimoji="1" lang="ja-JP" altLang="en-US" smtClean="0"/>
              <a:t>2024/11/12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BE4F-C8EF-4660-9DE9-A0AA85F7CC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2905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635C-4223-425D-88FA-78F46310594A}" type="datetimeFigureOut">
              <a:rPr kumimoji="1" lang="ja-JP" altLang="en-US" smtClean="0"/>
              <a:t>2024/11/12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BE4F-C8EF-4660-9DE9-A0AA85F7CC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441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635C-4223-425D-88FA-78F46310594A}" type="datetimeFigureOut">
              <a:rPr kumimoji="1" lang="ja-JP" altLang="en-US" smtClean="0"/>
              <a:t>2024/11/12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BE4F-C8EF-4660-9DE9-A0AA85F7CC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8032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635C-4223-425D-88FA-78F46310594A}" type="datetimeFigureOut">
              <a:rPr kumimoji="1" lang="ja-JP" altLang="en-US" smtClean="0"/>
              <a:t>2024/11/12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BE4F-C8EF-4660-9DE9-A0AA85F7CC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4047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635C-4223-425D-88FA-78F46310594A}" type="datetimeFigureOut">
              <a:rPr kumimoji="1" lang="ja-JP" altLang="en-US" smtClean="0"/>
              <a:t>2024/11/12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BE4F-C8EF-4660-9DE9-A0AA85F7CC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7081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E635C-4223-425D-88FA-78F46310594A}" type="datetimeFigureOut">
              <a:rPr kumimoji="1" lang="ja-JP" altLang="en-US" smtClean="0"/>
              <a:t>2024/11/12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DEBE4F-C8EF-4660-9DE9-A0AA85F7CC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1343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/>
          <p:cNvSpPr txBox="1"/>
          <p:nvPr/>
        </p:nvSpPr>
        <p:spPr>
          <a:xfrm>
            <a:off x="138014" y="3227323"/>
            <a:ext cx="110638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材料</a:t>
            </a:r>
            <a:r>
              <a:rPr kumimoji="1" lang="en-US" altLang="ja-JP" sz="12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(2</a:t>
            </a:r>
            <a:r>
              <a:rPr kumimoji="1" lang="ja-JP" altLang="en-US" sz="12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人分</a:t>
            </a:r>
            <a:r>
              <a:rPr kumimoji="1" lang="en-US" altLang="ja-JP" sz="12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)</a:t>
            </a:r>
            <a:endParaRPr kumimoji="1" lang="ja-JP" altLang="en-US" sz="12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449889" y="6003754"/>
            <a:ext cx="63397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作り方</a:t>
            </a:r>
          </a:p>
        </p:txBody>
      </p:sp>
      <p:graphicFrame>
        <p:nvGraphicFramePr>
          <p:cNvPr id="9" name="表 8"/>
          <p:cNvGraphicFramePr>
            <a:graphicFrameLocks noGrp="1"/>
          </p:cNvGraphicFramePr>
          <p:nvPr>
            <p:extLst/>
          </p:nvPr>
        </p:nvGraphicFramePr>
        <p:xfrm>
          <a:off x="138014" y="3534869"/>
          <a:ext cx="1502570" cy="1946912"/>
        </p:xfrm>
        <a:graphic>
          <a:graphicData uri="http://schemas.openxmlformats.org/drawingml/2006/table">
            <a:tbl>
              <a:tblPr bandRow="1">
                <a:tableStyleId>{00A15C55-8517-42AA-B614-E9B94910E393}</a:tableStyleId>
              </a:tblPr>
              <a:tblGrid>
                <a:gridCol w="1502570">
                  <a:extLst>
                    <a:ext uri="{9D8B030D-6E8A-4147-A177-3AD203B41FA5}">
                      <a16:colId xmlns:a16="http://schemas.microsoft.com/office/drawing/2014/main" val="1781243314"/>
                    </a:ext>
                  </a:extLst>
                </a:gridCol>
              </a:tblGrid>
              <a:tr h="243364">
                <a:tc>
                  <a:txBody>
                    <a:bodyPr/>
                    <a:lstStyle/>
                    <a:p>
                      <a:endParaRPr kumimoji="1" lang="ja-JP" altLang="en-US" sz="1050" dirty="0"/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46263331"/>
                  </a:ext>
                </a:extLst>
              </a:tr>
              <a:tr h="243364">
                <a:tc>
                  <a:txBody>
                    <a:bodyPr/>
                    <a:lstStyle/>
                    <a:p>
                      <a:endParaRPr kumimoji="1" lang="ja-JP" altLang="en-US" sz="1050" dirty="0"/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7982869"/>
                  </a:ext>
                </a:extLst>
              </a:tr>
              <a:tr h="243364">
                <a:tc>
                  <a:txBody>
                    <a:bodyPr/>
                    <a:lstStyle/>
                    <a:p>
                      <a:endParaRPr kumimoji="1" lang="ja-JP" altLang="en-US" sz="1050" dirty="0"/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73306408"/>
                  </a:ext>
                </a:extLst>
              </a:tr>
              <a:tr h="243364">
                <a:tc>
                  <a:txBody>
                    <a:bodyPr/>
                    <a:lstStyle/>
                    <a:p>
                      <a:endParaRPr kumimoji="1" lang="ja-JP" altLang="en-US" sz="1050" dirty="0"/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49714352"/>
                  </a:ext>
                </a:extLst>
              </a:tr>
              <a:tr h="2433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50" dirty="0" smtClean="0"/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70836808"/>
                  </a:ext>
                </a:extLst>
              </a:tr>
              <a:tr h="2433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50" dirty="0" smtClean="0"/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68564108"/>
                  </a:ext>
                </a:extLst>
              </a:tr>
              <a:tr h="2433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50" dirty="0" smtClean="0"/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82060639"/>
                  </a:ext>
                </a:extLst>
              </a:tr>
              <a:tr h="2433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50" dirty="0" smtClean="0"/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64978284"/>
                  </a:ext>
                </a:extLst>
              </a:tr>
            </a:tbl>
          </a:graphicData>
        </a:graphic>
      </p:graphicFrame>
      <p:graphicFrame>
        <p:nvGraphicFramePr>
          <p:cNvPr id="10" name="表 9"/>
          <p:cNvGraphicFramePr>
            <a:graphicFrameLocks noGrp="1"/>
          </p:cNvGraphicFramePr>
          <p:nvPr>
            <p:extLst/>
          </p:nvPr>
        </p:nvGraphicFramePr>
        <p:xfrm>
          <a:off x="1792941" y="3545977"/>
          <a:ext cx="1489591" cy="1946912"/>
        </p:xfrm>
        <a:graphic>
          <a:graphicData uri="http://schemas.openxmlformats.org/drawingml/2006/table">
            <a:tbl>
              <a:tblPr bandRow="1">
                <a:tableStyleId>{00A15C55-8517-42AA-B614-E9B94910E393}</a:tableStyleId>
              </a:tblPr>
              <a:tblGrid>
                <a:gridCol w="1489591">
                  <a:extLst>
                    <a:ext uri="{9D8B030D-6E8A-4147-A177-3AD203B41FA5}">
                      <a16:colId xmlns:a16="http://schemas.microsoft.com/office/drawing/2014/main" val="1781243314"/>
                    </a:ext>
                  </a:extLst>
                </a:gridCol>
              </a:tblGrid>
              <a:tr h="243364">
                <a:tc>
                  <a:txBody>
                    <a:bodyPr/>
                    <a:lstStyle/>
                    <a:p>
                      <a:endParaRPr kumimoji="1" lang="ja-JP" altLang="en-US" sz="1050" dirty="0"/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70836808"/>
                  </a:ext>
                </a:extLst>
              </a:tr>
              <a:tr h="24336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50" dirty="0" smtClean="0"/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68564108"/>
                  </a:ext>
                </a:extLst>
              </a:tr>
              <a:tr h="24336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50" dirty="0" smtClean="0"/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82060639"/>
                  </a:ext>
                </a:extLst>
              </a:tr>
              <a:tr h="243364">
                <a:tc>
                  <a:txBody>
                    <a:bodyPr/>
                    <a:lstStyle/>
                    <a:p>
                      <a:endParaRPr kumimoji="1" lang="ja-JP" altLang="en-US" sz="1050" dirty="0"/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64978284"/>
                  </a:ext>
                </a:extLst>
              </a:tr>
              <a:tr h="243364">
                <a:tc>
                  <a:txBody>
                    <a:bodyPr/>
                    <a:lstStyle/>
                    <a:p>
                      <a:endParaRPr kumimoji="1" lang="en-US" altLang="ja-JP" sz="1050" dirty="0" smtClean="0"/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8862015"/>
                  </a:ext>
                </a:extLst>
              </a:tr>
              <a:tr h="24336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050" dirty="0" smtClean="0"/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03859868"/>
                  </a:ext>
                </a:extLst>
              </a:tr>
              <a:tr h="243364">
                <a:tc>
                  <a:txBody>
                    <a:bodyPr/>
                    <a:lstStyle/>
                    <a:p>
                      <a:endParaRPr kumimoji="1" lang="ja-JP" altLang="en-US" sz="1050" dirty="0"/>
                    </a:p>
                  </a:txBody>
                  <a:tcPr marL="37901" marR="37901" marT="18951" marB="1895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10173681"/>
                  </a:ext>
                </a:extLst>
              </a:tr>
              <a:tr h="243364">
                <a:tc>
                  <a:txBody>
                    <a:bodyPr/>
                    <a:lstStyle/>
                    <a:p>
                      <a:endParaRPr kumimoji="1" lang="ja-JP" altLang="en-US" sz="800" dirty="0"/>
                    </a:p>
                  </a:txBody>
                  <a:tcPr marL="37901" marR="37901" marT="18951" marB="1895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55669635"/>
                  </a:ext>
                </a:extLst>
              </a:tr>
            </a:tbl>
          </a:graphicData>
        </a:graphic>
      </p:graphicFrame>
      <p:graphicFrame>
        <p:nvGraphicFramePr>
          <p:cNvPr id="11" name="表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321521"/>
              </p:ext>
            </p:extLst>
          </p:nvPr>
        </p:nvGraphicFramePr>
        <p:xfrm>
          <a:off x="3449889" y="6334004"/>
          <a:ext cx="3270736" cy="2585645"/>
        </p:xfrm>
        <a:graphic>
          <a:graphicData uri="http://schemas.openxmlformats.org/drawingml/2006/table">
            <a:tbl>
              <a:tblPr bandRow="1">
                <a:tableStyleId>{17292A2E-F333-43FB-9621-5CBBE7FDCDCB}</a:tableStyleId>
              </a:tblPr>
              <a:tblGrid>
                <a:gridCol w="3270736">
                  <a:extLst>
                    <a:ext uri="{9D8B030D-6E8A-4147-A177-3AD203B41FA5}">
                      <a16:colId xmlns:a16="http://schemas.microsoft.com/office/drawing/2014/main" val="1687020912"/>
                    </a:ext>
                  </a:extLst>
                </a:gridCol>
              </a:tblGrid>
              <a:tr h="601817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kumimoji="1" lang="ja-JP" altLang="en-US" sz="1050" dirty="0" smtClean="0"/>
                        <a:t>①</a:t>
                      </a:r>
                      <a:endParaRPr kumimoji="1" lang="ja-JP" altLang="en-US" sz="105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207255950"/>
                  </a:ext>
                </a:extLst>
              </a:tr>
              <a:tr h="606921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kumimoji="1" lang="ja-JP" altLang="en-US" sz="1050" dirty="0" smtClean="0"/>
                        <a:t>②</a:t>
                      </a:r>
                      <a:endParaRPr kumimoji="1" lang="ja-JP" altLang="en-US" sz="105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446393573"/>
                  </a:ext>
                </a:extLst>
              </a:tr>
              <a:tr h="734574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kumimoji="1" lang="ja-JP" altLang="en-US" sz="1050" dirty="0" smtClean="0"/>
                        <a:t>③</a:t>
                      </a:r>
                      <a:endParaRPr kumimoji="1" lang="ja-JP" altLang="en-US" sz="105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69429422"/>
                  </a:ext>
                </a:extLst>
              </a:tr>
              <a:tr h="642333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kumimoji="1" lang="ja-JP" altLang="en-US" sz="1050" dirty="0" smtClean="0"/>
                        <a:t>④</a:t>
                      </a:r>
                      <a:endParaRPr kumimoji="1" lang="ja-JP" altLang="en-US" sz="105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63459676"/>
                  </a:ext>
                </a:extLst>
              </a:tr>
            </a:tbl>
          </a:graphicData>
        </a:graphic>
      </p:graphicFrame>
      <p:grpSp>
        <p:nvGrpSpPr>
          <p:cNvPr id="23" name="グループ化 22"/>
          <p:cNvGrpSpPr/>
          <p:nvPr/>
        </p:nvGrpSpPr>
        <p:grpSpPr>
          <a:xfrm>
            <a:off x="121997" y="5727988"/>
            <a:ext cx="3160535" cy="3257219"/>
            <a:chOff x="398842" y="5645513"/>
            <a:chExt cx="3160535" cy="3257219"/>
          </a:xfrm>
        </p:grpSpPr>
        <p:grpSp>
          <p:nvGrpSpPr>
            <p:cNvPr id="24" name="グループ化 23"/>
            <p:cNvGrpSpPr/>
            <p:nvPr/>
          </p:nvGrpSpPr>
          <p:grpSpPr>
            <a:xfrm>
              <a:off x="404395" y="6025671"/>
              <a:ext cx="3154982" cy="2877061"/>
              <a:chOff x="404395" y="6025671"/>
              <a:chExt cx="3154982" cy="2877061"/>
            </a:xfrm>
          </p:grpSpPr>
          <p:sp>
            <p:nvSpPr>
              <p:cNvPr id="28" name="角丸四角形 27"/>
              <p:cNvSpPr/>
              <p:nvPr/>
            </p:nvSpPr>
            <p:spPr>
              <a:xfrm>
                <a:off x="404395" y="6025671"/>
                <a:ext cx="3154982" cy="2877061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>
                <a:solidFill>
                  <a:srgbClr val="FF99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350"/>
              </a:p>
            </p:txBody>
          </p:sp>
          <p:sp>
            <p:nvSpPr>
              <p:cNvPr id="29" name="テキスト ボックス 28"/>
              <p:cNvSpPr txBox="1"/>
              <p:nvPr/>
            </p:nvSpPr>
            <p:spPr>
              <a:xfrm>
                <a:off x="489508" y="6141622"/>
                <a:ext cx="2960843" cy="15286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400"/>
                  </a:lnSpc>
                </a:pPr>
                <a:r>
                  <a:rPr kumimoji="1" lang="en-US" altLang="ja-JP" sz="1050" dirty="0" smtClean="0">
                    <a:latin typeface="+mn-ea"/>
                  </a:rPr>
                  <a:t>【</a:t>
                </a:r>
                <a:r>
                  <a:rPr kumimoji="1" lang="ja-JP" altLang="en-US" sz="1050" dirty="0" smtClean="0">
                    <a:latin typeface="+mn-ea"/>
                  </a:rPr>
                  <a:t>健康ポイント</a:t>
                </a:r>
                <a:r>
                  <a:rPr kumimoji="1" lang="en-US" altLang="ja-JP" sz="1050" dirty="0" smtClean="0">
                    <a:latin typeface="+mn-ea"/>
                  </a:rPr>
                  <a:t>】</a:t>
                </a:r>
              </a:p>
              <a:p>
                <a:pPr>
                  <a:lnSpc>
                    <a:spcPts val="1400"/>
                  </a:lnSpc>
                </a:pPr>
                <a:r>
                  <a:rPr kumimoji="1" lang="en-US" altLang="ja-JP" sz="1050" dirty="0" smtClean="0">
                    <a:latin typeface="+mn-ea"/>
                  </a:rPr>
                  <a:t>【</a:t>
                </a:r>
                <a:r>
                  <a:rPr kumimoji="1" lang="ja-JP" altLang="en-US" sz="1050" dirty="0">
                    <a:latin typeface="+mn-ea"/>
                  </a:rPr>
                  <a:t>人気の</a:t>
                </a:r>
                <a:r>
                  <a:rPr kumimoji="1" lang="ja-JP" altLang="en-US" sz="1050" dirty="0" smtClean="0">
                    <a:latin typeface="+mn-ea"/>
                  </a:rPr>
                  <a:t>理由</a:t>
                </a:r>
                <a:r>
                  <a:rPr kumimoji="1" lang="en-US" altLang="ja-JP" sz="1050" dirty="0" smtClean="0">
                    <a:latin typeface="+mn-ea"/>
                  </a:rPr>
                  <a:t>】/【</a:t>
                </a:r>
                <a:r>
                  <a:rPr kumimoji="1" lang="ja-JP" altLang="en-US" sz="1050" dirty="0" smtClean="0">
                    <a:latin typeface="+mn-ea"/>
                  </a:rPr>
                  <a:t>工夫・こだわりポイント</a:t>
                </a:r>
                <a:r>
                  <a:rPr kumimoji="1" lang="en-US" altLang="ja-JP" sz="1050" dirty="0" smtClean="0">
                    <a:latin typeface="+mn-ea"/>
                  </a:rPr>
                  <a:t>】</a:t>
                </a:r>
              </a:p>
              <a:p>
                <a:pPr>
                  <a:lnSpc>
                    <a:spcPts val="1400"/>
                  </a:lnSpc>
                </a:pPr>
                <a:r>
                  <a:rPr kumimoji="1" lang="en-US" altLang="ja-JP" sz="1050" dirty="0" smtClean="0">
                    <a:latin typeface="+mn-ea"/>
                  </a:rPr>
                  <a:t>【</a:t>
                </a:r>
                <a:r>
                  <a:rPr kumimoji="1" lang="ja-JP" altLang="en-US" sz="1050" dirty="0" smtClean="0">
                    <a:latin typeface="+mn-ea"/>
                  </a:rPr>
                  <a:t>給食の目標・食事作りへの思い</a:t>
                </a:r>
                <a:r>
                  <a:rPr kumimoji="1" lang="en-US" altLang="ja-JP" sz="1050" dirty="0" smtClean="0">
                    <a:latin typeface="+mn-ea"/>
                  </a:rPr>
                  <a:t>】</a:t>
                </a:r>
              </a:p>
              <a:p>
                <a:pPr>
                  <a:lnSpc>
                    <a:spcPts val="1400"/>
                  </a:lnSpc>
                </a:pPr>
                <a:endParaRPr kumimoji="1" lang="en-US" altLang="ja-JP" sz="1050" dirty="0" smtClean="0">
                  <a:latin typeface="+mn-ea"/>
                </a:endParaRPr>
              </a:p>
              <a:p>
                <a:pPr>
                  <a:lnSpc>
                    <a:spcPts val="1400"/>
                  </a:lnSpc>
                </a:pPr>
                <a:endParaRPr kumimoji="1" lang="en-US" altLang="ja-JP" sz="1050" dirty="0">
                  <a:latin typeface="+mn-ea"/>
                </a:endParaRPr>
              </a:p>
              <a:p>
                <a:pPr>
                  <a:lnSpc>
                    <a:spcPts val="1400"/>
                  </a:lnSpc>
                </a:pPr>
                <a:endParaRPr kumimoji="1" lang="en-US" altLang="ja-JP" sz="1050" dirty="0" smtClean="0">
                  <a:latin typeface="+mn-ea"/>
                </a:endParaRPr>
              </a:p>
              <a:p>
                <a:pPr>
                  <a:lnSpc>
                    <a:spcPts val="1400"/>
                  </a:lnSpc>
                </a:pPr>
                <a:endParaRPr kumimoji="1" lang="en-US" altLang="ja-JP" sz="1050" dirty="0">
                  <a:latin typeface="+mn-ea"/>
                </a:endParaRPr>
              </a:p>
              <a:p>
                <a:pPr>
                  <a:lnSpc>
                    <a:spcPts val="1400"/>
                  </a:lnSpc>
                </a:pPr>
                <a:endParaRPr kumimoji="1" lang="en-US" altLang="ja-JP" sz="1050" dirty="0" smtClean="0">
                  <a:latin typeface="+mn-ea"/>
                </a:endParaRPr>
              </a:p>
            </p:txBody>
          </p:sp>
        </p:grpSp>
        <p:grpSp>
          <p:nvGrpSpPr>
            <p:cNvPr id="25" name="グループ化 24"/>
            <p:cNvGrpSpPr/>
            <p:nvPr/>
          </p:nvGrpSpPr>
          <p:grpSpPr>
            <a:xfrm>
              <a:off x="398842" y="5645513"/>
              <a:ext cx="1332401" cy="465843"/>
              <a:chOff x="398842" y="5645513"/>
              <a:chExt cx="1332401" cy="465843"/>
            </a:xfrm>
          </p:grpSpPr>
          <p:sp>
            <p:nvSpPr>
              <p:cNvPr id="26" name="円形吹き出し 25"/>
              <p:cNvSpPr/>
              <p:nvPr/>
            </p:nvSpPr>
            <p:spPr>
              <a:xfrm rot="21288166">
                <a:off x="398842" y="5645513"/>
                <a:ext cx="1332401" cy="465843"/>
              </a:xfrm>
              <a:prstGeom prst="wedgeEllipseCallout">
                <a:avLst>
                  <a:gd name="adj1" fmla="val 49670"/>
                  <a:gd name="adj2" fmla="val 62500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rgbClr val="FF99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7" name="テキスト ボックス 26"/>
              <p:cNvSpPr txBox="1"/>
              <p:nvPr/>
            </p:nvSpPr>
            <p:spPr>
              <a:xfrm rot="21251973">
                <a:off x="443587" y="5709157"/>
                <a:ext cx="1242911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600" dirty="0" smtClean="0">
                    <a:latin typeface="HGPｺﾞｼｯｸE" panose="020B0900000000000000" pitchFamily="50" charset="-128"/>
                    <a:ea typeface="HGPｺﾞｼｯｸE" panose="020B0900000000000000" pitchFamily="50" charset="-128"/>
                  </a:rPr>
                  <a:t>栄養士の声</a:t>
                </a:r>
                <a:endParaRPr kumimoji="1" lang="en-US" altLang="ja-JP" sz="1600" dirty="0">
                  <a:latin typeface="HGPｺﾞｼｯｸE" panose="020B0900000000000000" pitchFamily="50" charset="-128"/>
                  <a:ea typeface="HGPｺﾞｼｯｸE" panose="020B0900000000000000" pitchFamily="50" charset="-128"/>
                </a:endParaRPr>
              </a:p>
            </p:txBody>
          </p:sp>
        </p:grpSp>
      </p:grpSp>
      <p:grpSp>
        <p:nvGrpSpPr>
          <p:cNvPr id="30" name="グループ化 29"/>
          <p:cNvGrpSpPr/>
          <p:nvPr/>
        </p:nvGrpSpPr>
        <p:grpSpPr>
          <a:xfrm>
            <a:off x="4036315" y="1489795"/>
            <a:ext cx="2097882" cy="710718"/>
            <a:chOff x="4050066" y="1035685"/>
            <a:chExt cx="2097882" cy="710718"/>
          </a:xfrm>
        </p:grpSpPr>
        <p:sp>
          <p:nvSpPr>
            <p:cNvPr id="31" name="テキスト ボックス 30"/>
            <p:cNvSpPr txBox="1"/>
            <p:nvPr/>
          </p:nvSpPr>
          <p:spPr>
            <a:xfrm>
              <a:off x="4050066" y="1035685"/>
              <a:ext cx="2097882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dirty="0" smtClean="0"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施設名</a:t>
              </a:r>
              <a:endParaRPr kumimoji="1" lang="en-US" altLang="ja-JP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</p:txBody>
        </p:sp>
        <p:sp>
          <p:nvSpPr>
            <p:cNvPr id="32" name="テキスト ボックス 31"/>
            <p:cNvSpPr txBox="1"/>
            <p:nvPr/>
          </p:nvSpPr>
          <p:spPr>
            <a:xfrm>
              <a:off x="4467751" y="1438626"/>
              <a:ext cx="120121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400" dirty="0" smtClean="0"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考案メニュー</a:t>
              </a:r>
              <a:endParaRPr kumimoji="1"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</p:txBody>
        </p:sp>
      </p:grpSp>
      <p:grpSp>
        <p:nvGrpSpPr>
          <p:cNvPr id="34" name="グループ化 33"/>
          <p:cNvGrpSpPr/>
          <p:nvPr/>
        </p:nvGrpSpPr>
        <p:grpSpPr>
          <a:xfrm>
            <a:off x="150665" y="860409"/>
            <a:ext cx="3278334" cy="2280908"/>
            <a:chOff x="93872" y="955842"/>
            <a:chExt cx="3278334" cy="2280908"/>
          </a:xfrm>
        </p:grpSpPr>
        <p:sp>
          <p:nvSpPr>
            <p:cNvPr id="35" name="正方形/長方形 34"/>
            <p:cNvSpPr/>
            <p:nvPr/>
          </p:nvSpPr>
          <p:spPr>
            <a:xfrm>
              <a:off x="93872" y="955842"/>
              <a:ext cx="3278334" cy="228090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350"/>
            </a:p>
          </p:txBody>
        </p:sp>
        <p:sp>
          <p:nvSpPr>
            <p:cNvPr id="36" name="正方形/長方形 35"/>
            <p:cNvSpPr/>
            <p:nvPr/>
          </p:nvSpPr>
          <p:spPr>
            <a:xfrm>
              <a:off x="155870" y="1021976"/>
              <a:ext cx="3149135" cy="213812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350"/>
            </a:p>
          </p:txBody>
        </p:sp>
        <p:sp>
          <p:nvSpPr>
            <p:cNvPr id="37" name="テキスト ボックス 36"/>
            <p:cNvSpPr txBox="1"/>
            <p:nvPr/>
          </p:nvSpPr>
          <p:spPr>
            <a:xfrm>
              <a:off x="1294718" y="1834281"/>
              <a:ext cx="87143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dirty="0"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写真</a:t>
              </a:r>
            </a:p>
          </p:txBody>
        </p:sp>
      </p:grpSp>
      <p:sp>
        <p:nvSpPr>
          <p:cNvPr id="38" name="正方形/長方形 37"/>
          <p:cNvSpPr/>
          <p:nvPr/>
        </p:nvSpPr>
        <p:spPr>
          <a:xfrm>
            <a:off x="0" y="135199"/>
            <a:ext cx="6857999" cy="63553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  <p:grpSp>
        <p:nvGrpSpPr>
          <p:cNvPr id="39" name="グループ化 38"/>
          <p:cNvGrpSpPr/>
          <p:nvPr/>
        </p:nvGrpSpPr>
        <p:grpSpPr>
          <a:xfrm>
            <a:off x="5820374" y="3"/>
            <a:ext cx="864568" cy="896650"/>
            <a:chOff x="7597348" y="-62212"/>
            <a:chExt cx="1152758" cy="901650"/>
          </a:xfrm>
        </p:grpSpPr>
        <p:sp>
          <p:nvSpPr>
            <p:cNvPr id="40" name="ホームベース 39"/>
            <p:cNvSpPr/>
            <p:nvPr/>
          </p:nvSpPr>
          <p:spPr>
            <a:xfrm rot="5400000">
              <a:off x="7666900" y="-131764"/>
              <a:ext cx="901650" cy="1040754"/>
            </a:xfrm>
            <a:prstGeom prst="homePlate">
              <a:avLst>
                <a:gd name="adj" fmla="val 23527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350"/>
            </a:p>
          </p:txBody>
        </p:sp>
        <p:sp>
          <p:nvSpPr>
            <p:cNvPr id="41" name="テキスト ボックス 40"/>
            <p:cNvSpPr txBox="1"/>
            <p:nvPr/>
          </p:nvSpPr>
          <p:spPr>
            <a:xfrm>
              <a:off x="7607349" y="7627"/>
              <a:ext cx="109675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200" dirty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調理時間</a:t>
              </a:r>
              <a:endParaRPr kumimoji="1" lang="en-US" altLang="ja-JP" sz="1200" dirty="0"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42" name="テキスト ボックス 41"/>
            <p:cNvSpPr txBox="1"/>
            <p:nvPr/>
          </p:nvSpPr>
          <p:spPr>
            <a:xfrm>
              <a:off x="7597348" y="205390"/>
              <a:ext cx="1152758" cy="4023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ts val="2400"/>
                </a:lnSpc>
              </a:pPr>
              <a:r>
                <a:rPr kumimoji="1" lang="ja-JP" altLang="en-US" sz="2100" b="1" dirty="0" smtClean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　分</a:t>
              </a:r>
              <a:endParaRPr kumimoji="1" lang="ja-JP" altLang="en-US" sz="21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5" name="テキスト ボックス 4"/>
          <p:cNvSpPr txBox="1"/>
          <p:nvPr/>
        </p:nvSpPr>
        <p:spPr>
          <a:xfrm>
            <a:off x="138014" y="180291"/>
            <a:ext cx="559835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メニュー名</a:t>
            </a:r>
            <a:endParaRPr kumimoji="1" lang="ja-JP" altLang="en-US" sz="2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3428999" y="4576726"/>
            <a:ext cx="65433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下準備</a:t>
            </a:r>
            <a:endParaRPr kumimoji="1" lang="ja-JP" altLang="en-US" sz="12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graphicFrame>
        <p:nvGraphicFramePr>
          <p:cNvPr id="57" name="表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5532204"/>
              </p:ext>
            </p:extLst>
          </p:nvPr>
        </p:nvGraphicFramePr>
        <p:xfrm>
          <a:off x="3432991" y="4812443"/>
          <a:ext cx="3304531" cy="1154543"/>
        </p:xfrm>
        <a:graphic>
          <a:graphicData uri="http://schemas.openxmlformats.org/drawingml/2006/table">
            <a:tbl>
              <a:tblPr bandRow="1">
                <a:tableStyleId>{72833802-FEF1-4C79-8D5D-14CF1EAF98D9}</a:tableStyleId>
              </a:tblPr>
              <a:tblGrid>
                <a:gridCol w="3304531">
                  <a:extLst>
                    <a:ext uri="{9D8B030D-6E8A-4147-A177-3AD203B41FA5}">
                      <a16:colId xmlns:a16="http://schemas.microsoft.com/office/drawing/2014/main" val="1687020912"/>
                    </a:ext>
                  </a:extLst>
                </a:gridCol>
              </a:tblGrid>
              <a:tr h="607696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endParaRPr kumimoji="1" lang="ja-JP" altLang="en-US" sz="1050" dirty="0"/>
                    </a:p>
                  </a:txBody>
                  <a:tcPr marL="68580" marR="68580" marT="34290" marB="34290" anchor="ctr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7255950"/>
                  </a:ext>
                </a:extLst>
              </a:tr>
              <a:tr h="546847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endParaRPr kumimoji="1" lang="ja-JP" altLang="en-US" sz="1050" dirty="0"/>
                    </a:p>
                  </a:txBody>
                  <a:tcPr marL="68580" marR="68580" marT="34290" marB="34290" anchor="ctr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6393573"/>
                  </a:ext>
                </a:extLst>
              </a:tr>
            </a:tbl>
          </a:graphicData>
        </a:graphic>
      </p:graphicFrame>
      <p:grpSp>
        <p:nvGrpSpPr>
          <p:cNvPr id="58" name="グループ化 57"/>
          <p:cNvGrpSpPr/>
          <p:nvPr/>
        </p:nvGrpSpPr>
        <p:grpSpPr>
          <a:xfrm>
            <a:off x="3711685" y="3529702"/>
            <a:ext cx="2952754" cy="948745"/>
            <a:chOff x="6092372" y="5492906"/>
            <a:chExt cx="1095506" cy="1264995"/>
          </a:xfrm>
        </p:grpSpPr>
        <p:sp>
          <p:nvSpPr>
            <p:cNvPr id="59" name="角丸四角形 58"/>
            <p:cNvSpPr/>
            <p:nvPr/>
          </p:nvSpPr>
          <p:spPr>
            <a:xfrm>
              <a:off x="6092372" y="5492906"/>
              <a:ext cx="1060725" cy="1264995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350"/>
            </a:p>
          </p:txBody>
        </p:sp>
        <p:sp>
          <p:nvSpPr>
            <p:cNvPr id="60" name="テキスト ボックス 59"/>
            <p:cNvSpPr txBox="1"/>
            <p:nvPr/>
          </p:nvSpPr>
          <p:spPr>
            <a:xfrm>
              <a:off x="6284995" y="5593077"/>
              <a:ext cx="710372" cy="3282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kumimoji="1" lang="ja-JP" altLang="en-US" sz="1400" dirty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栄</a:t>
              </a:r>
              <a:r>
                <a:rPr kumimoji="1" lang="ja-JP" altLang="en-US" sz="1400" dirty="0" smtClean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養成分</a:t>
              </a:r>
              <a:r>
                <a:rPr kumimoji="1" lang="ja-JP" altLang="en-US" sz="1400" dirty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表示</a:t>
              </a:r>
              <a:r>
                <a:rPr kumimoji="1" lang="en-US" altLang="ja-JP" sz="1100" dirty="0" smtClean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(1</a:t>
              </a:r>
              <a:r>
                <a:rPr kumimoji="1" lang="ja-JP" altLang="en-US" sz="1100" dirty="0" smtClean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人分</a:t>
              </a:r>
              <a:r>
                <a:rPr kumimoji="1" lang="en-US" altLang="ja-JP" sz="1100" dirty="0" smtClean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)</a:t>
              </a:r>
              <a:endParaRPr kumimoji="1" lang="en-US" altLang="ja-JP" sz="1100" dirty="0"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61" name="テキスト ボックス 60"/>
            <p:cNvSpPr txBox="1"/>
            <p:nvPr/>
          </p:nvSpPr>
          <p:spPr>
            <a:xfrm>
              <a:off x="6109356" y="5914428"/>
              <a:ext cx="1078522" cy="7694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050" dirty="0" smtClean="0">
                  <a:latin typeface="+mn-ea"/>
                </a:rPr>
                <a:t>エネルギー　　　</a:t>
              </a:r>
              <a:r>
                <a:rPr kumimoji="1" lang="en-US" altLang="ja-JP" sz="1050" dirty="0" smtClean="0">
                  <a:latin typeface="+mn-ea"/>
                </a:rPr>
                <a:t>kcal</a:t>
              </a:r>
              <a:r>
                <a:rPr kumimoji="1" lang="ja-JP" altLang="en-US" sz="1050" dirty="0">
                  <a:latin typeface="+mn-ea"/>
                </a:rPr>
                <a:t>　</a:t>
              </a:r>
              <a:endParaRPr kumimoji="1" lang="en-US" altLang="ja-JP" sz="1050" dirty="0">
                <a:latin typeface="+mn-ea"/>
              </a:endParaRPr>
            </a:p>
            <a:p>
              <a:r>
                <a:rPr kumimoji="1" lang="ja-JP" altLang="en-US" sz="1050" dirty="0" smtClean="0">
                  <a:latin typeface="+mn-ea"/>
                </a:rPr>
                <a:t>炭水化物　　　　</a:t>
              </a:r>
              <a:r>
                <a:rPr kumimoji="1" lang="en-US" altLang="ja-JP" sz="1050" dirty="0" smtClean="0">
                  <a:latin typeface="+mn-ea"/>
                </a:rPr>
                <a:t>g </a:t>
              </a:r>
              <a:r>
                <a:rPr kumimoji="1" lang="ja-JP" altLang="en-US" sz="1050" dirty="0">
                  <a:latin typeface="+mn-ea"/>
                </a:rPr>
                <a:t>　</a:t>
              </a:r>
              <a:r>
                <a:rPr kumimoji="1" lang="ja-JP" altLang="en-US" sz="1050" dirty="0" smtClean="0">
                  <a:latin typeface="+mn-ea"/>
                </a:rPr>
                <a:t>　たんぱく質　　　</a:t>
              </a:r>
              <a:r>
                <a:rPr kumimoji="1" lang="en-US" altLang="ja-JP" sz="1050" dirty="0" smtClean="0">
                  <a:latin typeface="+mn-ea"/>
                </a:rPr>
                <a:t>g</a:t>
              </a:r>
              <a:endParaRPr kumimoji="1" lang="en-US" altLang="ja-JP" sz="1050" dirty="0">
                <a:latin typeface="+mn-ea"/>
              </a:endParaRPr>
            </a:p>
            <a:p>
              <a:r>
                <a:rPr kumimoji="1" lang="ja-JP" altLang="en-US" sz="1050" dirty="0" smtClean="0">
                  <a:latin typeface="+mn-ea"/>
                </a:rPr>
                <a:t>脂質　　　　　　</a:t>
              </a:r>
              <a:r>
                <a:rPr kumimoji="1" lang="en-US" altLang="ja-JP" sz="1050" dirty="0" smtClean="0">
                  <a:latin typeface="+mn-ea"/>
                </a:rPr>
                <a:t>g</a:t>
              </a:r>
              <a:r>
                <a:rPr kumimoji="1" lang="ja-JP" altLang="en-US" sz="1050" dirty="0">
                  <a:latin typeface="+mn-ea"/>
                </a:rPr>
                <a:t>　</a:t>
              </a:r>
              <a:r>
                <a:rPr kumimoji="1" lang="ja-JP" altLang="en-US" sz="1050" dirty="0" smtClean="0">
                  <a:latin typeface="+mn-ea"/>
                </a:rPr>
                <a:t>　 食塩相当量　　　</a:t>
              </a:r>
              <a:r>
                <a:rPr kumimoji="1" lang="en-US" altLang="ja-JP" sz="1050" dirty="0">
                  <a:latin typeface="+mn-ea"/>
                </a:rPr>
                <a:t>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209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Office Theme</Template>
  <TotalTime>1091</TotalTime>
  <Words>91</Words>
  <PresentationFormat>画面に合わせる (4:3)</PresentationFormat>
  <Paragraphs>24</Paragraphs>
  <Slides>1</Slides>
  <Notes>0</Notes>
  <HiddenSlides>0</HiddenSlides>
  <MMClips>0</MMClips>
  <ScaleCrop>false</ScaleCrop>
  <HeadingPairs>
    <vt:vector baseType="variant" size="6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baseType="lpstr" size="10">
      <vt:lpstr>BIZ UDPゴシック</vt:lpstr>
      <vt:lpstr>HGPｺﾞｼｯｸE</vt:lpstr>
      <vt:lpstr>HGP創英角ｺﾞｼｯｸUB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cp:lastPrinted>2024-10-16T04:10:28Z</cp:lastPrinted>
  <dcterms:created xsi:type="dcterms:W3CDTF">2024-10-11T00:29:15Z</dcterms:created>
  <dcterms:modified xsi:type="dcterms:W3CDTF">2024-11-12T00:36:30Z</dcterms:modified>
</cp:coreProperties>
</file>