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3"/>
  </p:notesMasterIdLst>
  <p:sldIdLst>
    <p:sldId id="257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244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8693"/>
          </a:xfrm>
          <a:prstGeom prst="rect">
            <a:avLst/>
          </a:prstGeom>
        </p:spPr>
        <p:txBody>
          <a:bodyPr vert="horz" lIns="91550" tIns="45774" rIns="91550" bIns="4577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550" tIns="45774" rIns="91550" bIns="45774" rtlCol="0"/>
          <a:lstStyle>
            <a:lvl1pPr algn="r">
              <a:defRPr sz="1200"/>
            </a:lvl1pPr>
          </a:lstStyle>
          <a:p>
            <a:fld id="{06833115-134A-45AC-BBA8-FD2E37EE5E50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4" rIns="91550" bIns="4577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83307"/>
            <a:ext cx="5445760" cy="3913615"/>
          </a:xfrm>
          <a:prstGeom prst="rect">
            <a:avLst/>
          </a:prstGeom>
        </p:spPr>
        <p:txBody>
          <a:bodyPr vert="horz" lIns="91550" tIns="45774" rIns="91550" bIns="4577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6" cy="498692"/>
          </a:xfrm>
          <a:prstGeom prst="rect">
            <a:avLst/>
          </a:prstGeom>
        </p:spPr>
        <p:txBody>
          <a:bodyPr vert="horz" lIns="91550" tIns="45774" rIns="91550" bIns="4577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8692"/>
          </a:xfrm>
          <a:prstGeom prst="rect">
            <a:avLst/>
          </a:prstGeom>
        </p:spPr>
        <p:txBody>
          <a:bodyPr vert="horz" lIns="91550" tIns="45774" rIns="91550" bIns="45774" rtlCol="0" anchor="b"/>
          <a:lstStyle>
            <a:lvl1pPr algn="r">
              <a:defRPr sz="1200"/>
            </a:lvl1pPr>
          </a:lstStyle>
          <a:p>
            <a:fld id="{AB276648-D5FB-4B47-8280-AD3AF13725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2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433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52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742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879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063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775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776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59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2328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041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580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56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98678" y="262433"/>
            <a:ext cx="5200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令和６年度 第２回「品川区医療的ケア児等支援関係機関連絡会」 座席表</a:t>
            </a:r>
            <a:endParaRPr kumimoji="1" lang="en-US" altLang="ja-JP" sz="1200" b="1" dirty="0"/>
          </a:p>
        </p:txBody>
      </p:sp>
      <p:cxnSp>
        <p:nvCxnSpPr>
          <p:cNvPr id="41" name="直線コネクタ 40"/>
          <p:cNvCxnSpPr/>
          <p:nvPr/>
        </p:nvCxnSpPr>
        <p:spPr>
          <a:xfrm>
            <a:off x="714267" y="8088398"/>
            <a:ext cx="5662909" cy="4455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/>
          <p:cNvSpPr txBox="1"/>
          <p:nvPr/>
        </p:nvSpPr>
        <p:spPr>
          <a:xfrm>
            <a:off x="124522" y="4462006"/>
            <a:ext cx="461665" cy="5695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dirty="0"/>
              <a:t>廊下</a:t>
            </a:r>
          </a:p>
        </p:txBody>
      </p:sp>
      <p:cxnSp>
        <p:nvCxnSpPr>
          <p:cNvPr id="45" name="直線コネクタ 44"/>
          <p:cNvCxnSpPr/>
          <p:nvPr/>
        </p:nvCxnSpPr>
        <p:spPr>
          <a:xfrm>
            <a:off x="626982" y="814828"/>
            <a:ext cx="61469" cy="883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/>
          <p:cNvSpPr txBox="1"/>
          <p:nvPr/>
        </p:nvSpPr>
        <p:spPr>
          <a:xfrm>
            <a:off x="689573" y="1297865"/>
            <a:ext cx="800154" cy="276999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委員受付</a:t>
            </a:r>
            <a:endParaRPr kumimoji="1" lang="en-US" altLang="ja-JP" sz="1200" dirty="0"/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1898293" y="1174777"/>
            <a:ext cx="305873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（</a:t>
            </a:r>
            <a:r>
              <a:rPr kumimoji="1" lang="en-US" altLang="ja-JP" sz="1200" dirty="0"/>
              <a:t>Web</a:t>
            </a:r>
            <a:r>
              <a:rPr kumimoji="1" lang="ja-JP" altLang="en-US" sz="1200" dirty="0"/>
              <a:t>参加） </a:t>
            </a:r>
            <a:endParaRPr kumimoji="1" lang="en-US" altLang="ja-JP" sz="1200" dirty="0"/>
          </a:p>
          <a:p>
            <a:pPr algn="ctr"/>
            <a:endParaRPr kumimoji="1" lang="en-US" altLang="ja-JP" sz="1200" dirty="0"/>
          </a:p>
          <a:p>
            <a:pPr algn="ctr"/>
            <a:r>
              <a:rPr kumimoji="1" lang="ja-JP" altLang="en-US" sz="1200" dirty="0"/>
              <a:t>田島忍　 濱野建児　佐野正　</a:t>
            </a:r>
          </a:p>
        </p:txBody>
      </p:sp>
      <p:sp>
        <p:nvSpPr>
          <p:cNvPr id="161" name="テキスト ボックス 160"/>
          <p:cNvSpPr txBox="1"/>
          <p:nvPr/>
        </p:nvSpPr>
        <p:spPr>
          <a:xfrm>
            <a:off x="2243362" y="6847591"/>
            <a:ext cx="1196993" cy="25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sp>
        <p:nvSpPr>
          <p:cNvPr id="175" name="テキスト ボックス 174"/>
          <p:cNvSpPr txBox="1"/>
          <p:nvPr/>
        </p:nvSpPr>
        <p:spPr>
          <a:xfrm>
            <a:off x="3553916" y="6845609"/>
            <a:ext cx="1274099" cy="25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1977183" y="8317117"/>
            <a:ext cx="4244724" cy="1339229"/>
            <a:chOff x="1021529" y="6946729"/>
            <a:chExt cx="6078524" cy="2085583"/>
          </a:xfrm>
        </p:grpSpPr>
        <p:sp>
          <p:nvSpPr>
            <p:cNvPr id="75" name="楕円 74"/>
            <p:cNvSpPr/>
            <p:nvPr/>
          </p:nvSpPr>
          <p:spPr>
            <a:xfrm>
              <a:off x="1297118" y="7206168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3" name="テキスト ボックス 132"/>
            <p:cNvSpPr txBox="1"/>
            <p:nvPr/>
          </p:nvSpPr>
          <p:spPr>
            <a:xfrm>
              <a:off x="1021529" y="694672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44" name="テキスト ボックス 143"/>
            <p:cNvSpPr txBox="1"/>
            <p:nvPr/>
          </p:nvSpPr>
          <p:spPr>
            <a:xfrm>
              <a:off x="1993259" y="694672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45" name="テキスト ボックス 144"/>
            <p:cNvSpPr txBox="1"/>
            <p:nvPr/>
          </p:nvSpPr>
          <p:spPr>
            <a:xfrm>
              <a:off x="2966997" y="694672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46" name="テキスト ボックス 145"/>
            <p:cNvSpPr txBox="1"/>
            <p:nvPr/>
          </p:nvSpPr>
          <p:spPr>
            <a:xfrm>
              <a:off x="3930755" y="694672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53" name="楕円 74"/>
            <p:cNvSpPr/>
            <p:nvPr/>
          </p:nvSpPr>
          <p:spPr>
            <a:xfrm>
              <a:off x="2307523" y="7202972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4" name="楕円 74"/>
            <p:cNvSpPr/>
            <p:nvPr/>
          </p:nvSpPr>
          <p:spPr>
            <a:xfrm>
              <a:off x="3279364" y="7210149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" name="楕円 74"/>
            <p:cNvSpPr/>
            <p:nvPr/>
          </p:nvSpPr>
          <p:spPr>
            <a:xfrm>
              <a:off x="4200721" y="7210149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7" name="テキスト ボックス 156"/>
            <p:cNvSpPr txBox="1"/>
            <p:nvPr/>
          </p:nvSpPr>
          <p:spPr>
            <a:xfrm>
              <a:off x="1040579" y="7699204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58" name="テキスト ボックス 157"/>
            <p:cNvSpPr txBox="1"/>
            <p:nvPr/>
          </p:nvSpPr>
          <p:spPr>
            <a:xfrm>
              <a:off x="2012309" y="7699204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59" name="テキスト ボックス 158"/>
            <p:cNvSpPr txBox="1"/>
            <p:nvPr/>
          </p:nvSpPr>
          <p:spPr>
            <a:xfrm>
              <a:off x="2986047" y="7699204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60" name="テキスト ボックス 159"/>
            <p:cNvSpPr txBox="1"/>
            <p:nvPr/>
          </p:nvSpPr>
          <p:spPr>
            <a:xfrm>
              <a:off x="3949805" y="7699204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66" name="楕円 74"/>
            <p:cNvSpPr/>
            <p:nvPr/>
          </p:nvSpPr>
          <p:spPr>
            <a:xfrm>
              <a:off x="1297118" y="7968168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7" name="楕円 74"/>
            <p:cNvSpPr/>
            <p:nvPr/>
          </p:nvSpPr>
          <p:spPr>
            <a:xfrm>
              <a:off x="2307523" y="7964972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8" name="楕円 74"/>
            <p:cNvSpPr/>
            <p:nvPr/>
          </p:nvSpPr>
          <p:spPr>
            <a:xfrm>
              <a:off x="3279364" y="7972149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9" name="楕円 74"/>
            <p:cNvSpPr/>
            <p:nvPr/>
          </p:nvSpPr>
          <p:spPr>
            <a:xfrm>
              <a:off x="4200721" y="7972149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テキスト ボックス 170"/>
            <p:cNvSpPr txBox="1"/>
            <p:nvPr/>
          </p:nvSpPr>
          <p:spPr>
            <a:xfrm>
              <a:off x="1031054" y="848977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72" name="テキスト ボックス 171"/>
            <p:cNvSpPr txBox="1"/>
            <p:nvPr/>
          </p:nvSpPr>
          <p:spPr>
            <a:xfrm>
              <a:off x="2002784" y="848977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73" name="テキスト ボックス 172"/>
            <p:cNvSpPr txBox="1"/>
            <p:nvPr/>
          </p:nvSpPr>
          <p:spPr>
            <a:xfrm>
              <a:off x="2976522" y="848977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74" name="テキスト ボックス 173"/>
            <p:cNvSpPr txBox="1"/>
            <p:nvPr/>
          </p:nvSpPr>
          <p:spPr>
            <a:xfrm>
              <a:off x="3940280" y="848977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78" name="楕円 74"/>
            <p:cNvSpPr/>
            <p:nvPr/>
          </p:nvSpPr>
          <p:spPr>
            <a:xfrm>
              <a:off x="1306643" y="8720643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9" name="楕円 74"/>
            <p:cNvSpPr/>
            <p:nvPr/>
          </p:nvSpPr>
          <p:spPr>
            <a:xfrm>
              <a:off x="2317048" y="8717447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0" name="楕円 74"/>
            <p:cNvSpPr/>
            <p:nvPr/>
          </p:nvSpPr>
          <p:spPr>
            <a:xfrm>
              <a:off x="3288889" y="8724624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1" name="楕円 74"/>
            <p:cNvSpPr/>
            <p:nvPr/>
          </p:nvSpPr>
          <p:spPr>
            <a:xfrm>
              <a:off x="4210246" y="8724624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5687470" y="7041268"/>
              <a:ext cx="1412583" cy="57516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/>
                <a:t>傍聴者</a:t>
              </a:r>
            </a:p>
          </p:txBody>
        </p:sp>
      </p:grpSp>
      <p:sp>
        <p:nvSpPr>
          <p:cNvPr id="83" name="テキスト ボックス 82"/>
          <p:cNvSpPr txBox="1"/>
          <p:nvPr/>
        </p:nvSpPr>
        <p:spPr>
          <a:xfrm rot="16200000">
            <a:off x="4835520" y="6119666"/>
            <a:ext cx="876598" cy="2798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3554959" y="7452122"/>
            <a:ext cx="1272005" cy="25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3581362" y="7703570"/>
            <a:ext cx="124793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　　事務局</a:t>
            </a:r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5264398" y="7278080"/>
            <a:ext cx="56367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司会　　</a:t>
            </a:r>
          </a:p>
        </p:txBody>
      </p:sp>
      <p:sp>
        <p:nvSpPr>
          <p:cNvPr id="94" name="正方形/長方形 93"/>
          <p:cNvSpPr/>
          <p:nvPr/>
        </p:nvSpPr>
        <p:spPr>
          <a:xfrm>
            <a:off x="5368356" y="1536557"/>
            <a:ext cx="832503" cy="21034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2243362" y="7449219"/>
            <a:ext cx="1224053" cy="25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2266022" y="7716289"/>
            <a:ext cx="113104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　　事務局</a:t>
            </a:r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5246772" y="6933041"/>
            <a:ext cx="533675" cy="309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291034" y="1298950"/>
            <a:ext cx="1066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ＷＥＢ用ＰＣ</a:t>
            </a:r>
          </a:p>
        </p:txBody>
      </p:sp>
      <p:grpSp>
        <p:nvGrpSpPr>
          <p:cNvPr id="11" name="グループ化 10"/>
          <p:cNvGrpSpPr/>
          <p:nvPr/>
        </p:nvGrpSpPr>
        <p:grpSpPr>
          <a:xfrm>
            <a:off x="638418" y="3410451"/>
            <a:ext cx="1299327" cy="491024"/>
            <a:chOff x="836808" y="3345295"/>
            <a:chExt cx="1026617" cy="491024"/>
          </a:xfrm>
        </p:grpSpPr>
        <p:sp>
          <p:nvSpPr>
            <p:cNvPr id="23" name="テキスト ボックス 22"/>
            <p:cNvSpPr txBox="1"/>
            <p:nvPr/>
          </p:nvSpPr>
          <p:spPr>
            <a:xfrm>
              <a:off x="1027724" y="3590098"/>
              <a:ext cx="760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菊地絵里子</a:t>
              </a:r>
              <a:endParaRPr kumimoji="1" lang="en-US" altLang="ja-JP" sz="1000" dirty="0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836808" y="3345295"/>
              <a:ext cx="1026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品川区肢体不自由児・者父母の会　共同代表主幹</a:t>
              </a:r>
            </a:p>
          </p:txBody>
        </p:sp>
      </p:grpSp>
      <p:grpSp>
        <p:nvGrpSpPr>
          <p:cNvPr id="17" name="グループ化 16"/>
          <p:cNvGrpSpPr/>
          <p:nvPr/>
        </p:nvGrpSpPr>
        <p:grpSpPr>
          <a:xfrm>
            <a:off x="630995" y="3872630"/>
            <a:ext cx="1324648" cy="611256"/>
            <a:chOff x="1085740" y="3576500"/>
            <a:chExt cx="1276237" cy="611256"/>
          </a:xfrm>
        </p:grpSpPr>
        <p:sp>
          <p:nvSpPr>
            <p:cNvPr id="12" name="テキスト ボックス 11"/>
            <p:cNvSpPr txBox="1"/>
            <p:nvPr/>
          </p:nvSpPr>
          <p:spPr>
            <a:xfrm>
              <a:off x="1294387" y="3756869"/>
              <a:ext cx="82177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ｼﾏｻﾞｷ    ﾀｴｺ</a:t>
              </a:r>
              <a:endParaRPr kumimoji="1" lang="en-US" altLang="ja-JP" sz="1000" dirty="0"/>
            </a:p>
            <a:p>
              <a:r>
                <a:rPr kumimoji="1" lang="ja-JP" altLang="en-US" sz="1000" dirty="0"/>
                <a:t>島崎妙子</a:t>
              </a:r>
              <a:r>
                <a:rPr kumimoji="1" lang="ja-JP" altLang="en-US" sz="1200" dirty="0"/>
                <a:t>　</a:t>
              </a: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085740" y="3576500"/>
              <a:ext cx="12762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品川区重症心身障害</a:t>
              </a:r>
              <a:r>
                <a:rPr kumimoji="1" lang="en-US" altLang="ja-JP" sz="700" spc="-150" dirty="0"/>
                <a:t>(</a:t>
              </a:r>
              <a:r>
                <a:rPr kumimoji="1" lang="ja-JP" altLang="en-US" sz="700" spc="-150" dirty="0"/>
                <a:t>児</a:t>
              </a:r>
              <a:r>
                <a:rPr kumimoji="1" lang="en-US" altLang="ja-JP" sz="700" spc="-150" dirty="0"/>
                <a:t>)</a:t>
              </a:r>
              <a:r>
                <a:rPr kumimoji="1" lang="ja-JP" altLang="en-US" sz="700" spc="-150" dirty="0"/>
                <a:t>者を守る会　会長</a:t>
              </a:r>
            </a:p>
          </p:txBody>
        </p:sp>
      </p:grpSp>
      <p:grpSp>
        <p:nvGrpSpPr>
          <p:cNvPr id="21" name="グループ化 20"/>
          <p:cNvGrpSpPr/>
          <p:nvPr/>
        </p:nvGrpSpPr>
        <p:grpSpPr>
          <a:xfrm>
            <a:off x="858167" y="4785722"/>
            <a:ext cx="978106" cy="501336"/>
            <a:chOff x="757587" y="4456773"/>
            <a:chExt cx="978106" cy="501336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790612" y="4557999"/>
              <a:ext cx="945081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ﾊﾗﾀﾞ   ﾉﾘｺ</a:t>
              </a:r>
              <a:endParaRPr kumimoji="1" lang="en-US" altLang="ja-JP" sz="1000" dirty="0"/>
            </a:p>
            <a:p>
              <a:r>
                <a:rPr kumimoji="1" lang="ja-JP" altLang="en-US" sz="1000" dirty="0"/>
                <a:t>原田登子</a:t>
              </a:r>
              <a:endParaRPr kumimoji="1" lang="en-US" altLang="ja-JP" sz="1000" dirty="0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757587" y="4456773"/>
              <a:ext cx="73646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ミント</a:t>
              </a:r>
            </a:p>
          </p:txBody>
        </p:sp>
      </p:grpSp>
      <p:grpSp>
        <p:nvGrpSpPr>
          <p:cNvPr id="42" name="グループ化 41"/>
          <p:cNvGrpSpPr/>
          <p:nvPr/>
        </p:nvGrpSpPr>
        <p:grpSpPr>
          <a:xfrm>
            <a:off x="795308" y="5195599"/>
            <a:ext cx="1181133" cy="552239"/>
            <a:chOff x="922697" y="4884511"/>
            <a:chExt cx="951803" cy="552239"/>
          </a:xfrm>
        </p:grpSpPr>
        <p:sp>
          <p:nvSpPr>
            <p:cNvPr id="37" name="テキスト ボックス 36"/>
            <p:cNvSpPr txBox="1"/>
            <p:nvPr/>
          </p:nvSpPr>
          <p:spPr>
            <a:xfrm rot="10800000" flipV="1">
              <a:off x="963923" y="5036640"/>
              <a:ext cx="91057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ﾏｷｼﾏ    ﾌｼﾞﾐ</a:t>
              </a:r>
              <a:endParaRPr kumimoji="1" lang="en-US" altLang="zh-TW" sz="1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r>
                <a:rPr kumimoji="1" lang="zh-TW" altLang="en-US" sz="1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巻島富士美</a:t>
              </a:r>
              <a:endParaRPr kumimoji="1" lang="ja-JP" altLang="en-US" sz="1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88" name="テキスト ボックス 87"/>
            <p:cNvSpPr txBox="1"/>
            <p:nvPr/>
          </p:nvSpPr>
          <p:spPr>
            <a:xfrm>
              <a:off x="922697" y="4884511"/>
              <a:ext cx="76126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ミリミリ品川</a:t>
              </a:r>
            </a:p>
          </p:txBody>
        </p:sp>
      </p:grpSp>
      <p:grpSp>
        <p:nvGrpSpPr>
          <p:cNvPr id="40" name="グループ化 39"/>
          <p:cNvGrpSpPr/>
          <p:nvPr/>
        </p:nvGrpSpPr>
        <p:grpSpPr>
          <a:xfrm>
            <a:off x="772442" y="5749882"/>
            <a:ext cx="1351294" cy="375358"/>
            <a:chOff x="861415" y="5522820"/>
            <a:chExt cx="881378" cy="375358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921874" y="5651957"/>
              <a:ext cx="8209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松﨑春穂</a:t>
              </a:r>
            </a:p>
          </p:txBody>
        </p:sp>
        <p:sp>
          <p:nvSpPr>
            <p:cNvPr id="90" name="テキスト ボックス 89"/>
            <p:cNvSpPr txBox="1"/>
            <p:nvPr/>
          </p:nvSpPr>
          <p:spPr>
            <a:xfrm>
              <a:off x="861415" y="5522820"/>
              <a:ext cx="85653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荏原訪問看護ステーション</a:t>
              </a:r>
            </a:p>
          </p:txBody>
        </p:sp>
      </p:grpSp>
      <p:grpSp>
        <p:nvGrpSpPr>
          <p:cNvPr id="25" name="グループ化 24"/>
          <p:cNvGrpSpPr/>
          <p:nvPr/>
        </p:nvGrpSpPr>
        <p:grpSpPr>
          <a:xfrm>
            <a:off x="809195" y="6163302"/>
            <a:ext cx="1052474" cy="390934"/>
            <a:chOff x="5387232" y="6224732"/>
            <a:chExt cx="1052474" cy="390934"/>
          </a:xfrm>
        </p:grpSpPr>
        <p:sp>
          <p:nvSpPr>
            <p:cNvPr id="78" name="テキスト ボックス 77"/>
            <p:cNvSpPr txBox="1"/>
            <p:nvPr/>
          </p:nvSpPr>
          <p:spPr>
            <a:xfrm>
              <a:off x="5488119" y="6339427"/>
              <a:ext cx="951587" cy="2762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小林梢</a:t>
              </a:r>
              <a:r>
                <a:rPr kumimoji="1" lang="ja-JP" altLang="en-US" sz="1200" dirty="0"/>
                <a:t>　</a:t>
              </a:r>
            </a:p>
          </p:txBody>
        </p:sp>
        <p:sp>
          <p:nvSpPr>
            <p:cNvPr id="100" name="テキスト ボックス 99"/>
            <p:cNvSpPr txBox="1"/>
            <p:nvPr/>
          </p:nvSpPr>
          <p:spPr>
            <a:xfrm>
              <a:off x="5387232" y="6224732"/>
              <a:ext cx="97010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700" spc="-1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昭和大学医学部　講師</a:t>
              </a:r>
              <a:r>
                <a:rPr kumimoji="1" lang="zh-CN" altLang="en-US" sz="700" spc="-150" dirty="0"/>
                <a:t>　</a:t>
              </a:r>
              <a:endParaRPr kumimoji="1" lang="ja-JP" altLang="en-US" sz="700" spc="-150" dirty="0"/>
            </a:p>
          </p:txBody>
        </p:sp>
      </p:grpSp>
      <p:grpSp>
        <p:nvGrpSpPr>
          <p:cNvPr id="38" name="グループ化 37"/>
          <p:cNvGrpSpPr/>
          <p:nvPr/>
        </p:nvGrpSpPr>
        <p:grpSpPr>
          <a:xfrm>
            <a:off x="3769575" y="7088107"/>
            <a:ext cx="982501" cy="347246"/>
            <a:chOff x="3673184" y="7079176"/>
            <a:chExt cx="982501" cy="347246"/>
          </a:xfrm>
        </p:grpSpPr>
        <p:sp>
          <p:nvSpPr>
            <p:cNvPr id="71" name="テキスト ボックス 70"/>
            <p:cNvSpPr txBox="1"/>
            <p:nvPr/>
          </p:nvSpPr>
          <p:spPr>
            <a:xfrm>
              <a:off x="3679836" y="7180201"/>
              <a:ext cx="97584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松山課長</a:t>
              </a:r>
            </a:p>
          </p:txBody>
        </p:sp>
        <p:sp>
          <p:nvSpPr>
            <p:cNvPr id="104" name="テキスト ボックス 103"/>
            <p:cNvSpPr txBox="1"/>
            <p:nvPr/>
          </p:nvSpPr>
          <p:spPr>
            <a:xfrm>
              <a:off x="3673184" y="7079176"/>
              <a:ext cx="97310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700" spc="-1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障害者支援</a:t>
              </a:r>
              <a:r>
                <a:rPr kumimoji="1" lang="ja-JP" altLang="en-US" sz="700" spc="-1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課</a:t>
              </a:r>
            </a:p>
          </p:txBody>
        </p:sp>
      </p:grpSp>
      <p:grpSp>
        <p:nvGrpSpPr>
          <p:cNvPr id="30" name="グループ化 29"/>
          <p:cNvGrpSpPr/>
          <p:nvPr/>
        </p:nvGrpSpPr>
        <p:grpSpPr>
          <a:xfrm>
            <a:off x="5382927" y="4504386"/>
            <a:ext cx="1253080" cy="356922"/>
            <a:chOff x="5435318" y="4871523"/>
            <a:chExt cx="1253080" cy="356922"/>
          </a:xfrm>
        </p:grpSpPr>
        <p:sp>
          <p:nvSpPr>
            <p:cNvPr id="76" name="テキスト ボックス 75"/>
            <p:cNvSpPr txBox="1"/>
            <p:nvPr/>
          </p:nvSpPr>
          <p:spPr>
            <a:xfrm>
              <a:off x="5539838" y="4982224"/>
              <a:ext cx="114856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  藤村信介</a:t>
              </a:r>
            </a:p>
          </p:txBody>
        </p:sp>
        <p:sp>
          <p:nvSpPr>
            <p:cNvPr id="106" name="テキスト ボックス 105"/>
            <p:cNvSpPr txBox="1"/>
            <p:nvPr/>
          </p:nvSpPr>
          <p:spPr>
            <a:xfrm>
              <a:off x="5435318" y="4871523"/>
              <a:ext cx="73646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子ども育成課長</a:t>
              </a:r>
            </a:p>
          </p:txBody>
        </p:sp>
      </p:grpSp>
      <p:grpSp>
        <p:nvGrpSpPr>
          <p:cNvPr id="31" name="グループ化 30"/>
          <p:cNvGrpSpPr/>
          <p:nvPr/>
        </p:nvGrpSpPr>
        <p:grpSpPr>
          <a:xfrm>
            <a:off x="5372117" y="4067054"/>
            <a:ext cx="1120131" cy="486661"/>
            <a:chOff x="5460592" y="4319945"/>
            <a:chExt cx="1120131" cy="486661"/>
          </a:xfrm>
        </p:grpSpPr>
        <p:sp>
          <p:nvSpPr>
            <p:cNvPr id="98" name="テキスト ボックス 97"/>
            <p:cNvSpPr txBox="1"/>
            <p:nvPr/>
          </p:nvSpPr>
          <p:spPr>
            <a:xfrm>
              <a:off x="5528607" y="4529607"/>
              <a:ext cx="104372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   唐澤好彦</a:t>
              </a:r>
              <a:r>
                <a:rPr kumimoji="1" lang="ja-JP" altLang="en-US" sz="1200" dirty="0"/>
                <a:t>　</a:t>
              </a:r>
            </a:p>
          </p:txBody>
        </p:sp>
        <p:sp>
          <p:nvSpPr>
            <p:cNvPr id="107" name="テキスト ボックス 106"/>
            <p:cNvSpPr txBox="1"/>
            <p:nvPr/>
          </p:nvSpPr>
          <p:spPr>
            <a:xfrm>
              <a:off x="5460592" y="4319945"/>
              <a:ext cx="1120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教育総合支援センター　</a:t>
              </a:r>
            </a:p>
            <a:p>
              <a:r>
                <a:rPr kumimoji="1" lang="ja-JP" altLang="en-US" sz="700" spc="-150" dirty="0"/>
                <a:t>特別支援教育担当課長</a:t>
              </a:r>
            </a:p>
          </p:txBody>
        </p:sp>
      </p:grpSp>
      <p:grpSp>
        <p:nvGrpSpPr>
          <p:cNvPr id="34" name="グループ化 33"/>
          <p:cNvGrpSpPr/>
          <p:nvPr/>
        </p:nvGrpSpPr>
        <p:grpSpPr>
          <a:xfrm>
            <a:off x="5333305" y="3484156"/>
            <a:ext cx="1302702" cy="401874"/>
            <a:chOff x="5449069" y="3189039"/>
            <a:chExt cx="1302702" cy="401874"/>
          </a:xfrm>
        </p:grpSpPr>
        <p:sp>
          <p:nvSpPr>
            <p:cNvPr id="101" name="テキスト ボックス 100"/>
            <p:cNvSpPr txBox="1"/>
            <p:nvPr/>
          </p:nvSpPr>
          <p:spPr>
            <a:xfrm>
              <a:off x="5593333" y="3344692"/>
              <a:ext cx="10308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三</a:t>
              </a:r>
              <a:r>
                <a:rPr kumimoji="1" lang="ja-JP" altLang="en-US" sz="1000" dirty="0" err="1"/>
                <a:t>ッ</a:t>
              </a:r>
              <a:r>
                <a:rPr kumimoji="1" lang="ja-JP" altLang="en-US" sz="1000" dirty="0"/>
                <a:t>橋悦子</a:t>
              </a:r>
            </a:p>
          </p:txBody>
        </p:sp>
        <p:sp>
          <p:nvSpPr>
            <p:cNvPr id="110" name="テキスト ボックス 109"/>
            <p:cNvSpPr txBox="1"/>
            <p:nvPr/>
          </p:nvSpPr>
          <p:spPr>
            <a:xfrm>
              <a:off x="5449069" y="3189039"/>
              <a:ext cx="130270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dirty="0"/>
                <a:t>荏原保健センター所長</a:t>
              </a:r>
            </a:p>
          </p:txBody>
        </p:sp>
      </p:grpSp>
      <p:grpSp>
        <p:nvGrpSpPr>
          <p:cNvPr id="29" name="グループ化 28"/>
          <p:cNvGrpSpPr/>
          <p:nvPr/>
        </p:nvGrpSpPr>
        <p:grpSpPr>
          <a:xfrm>
            <a:off x="5376572" y="4939973"/>
            <a:ext cx="1077138" cy="341861"/>
            <a:chOff x="5376468" y="5349157"/>
            <a:chExt cx="1077138" cy="341861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5513505" y="5444797"/>
              <a:ext cx="940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中島秀介</a:t>
              </a:r>
            </a:p>
          </p:txBody>
        </p:sp>
        <p:sp>
          <p:nvSpPr>
            <p:cNvPr id="111" name="テキスト ボックス 110"/>
            <p:cNvSpPr txBox="1"/>
            <p:nvPr/>
          </p:nvSpPr>
          <p:spPr>
            <a:xfrm>
              <a:off x="5376468" y="5349157"/>
              <a:ext cx="89533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700" spc="-1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保育施設運営課長</a:t>
              </a:r>
              <a:endParaRPr kumimoji="1" lang="ja-JP" altLang="en-US" sz="700" spc="-1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44" name="グループ化 43"/>
          <p:cNvGrpSpPr/>
          <p:nvPr/>
        </p:nvGrpSpPr>
        <p:grpSpPr>
          <a:xfrm>
            <a:off x="3126611" y="1341403"/>
            <a:ext cx="1730609" cy="1177131"/>
            <a:chOff x="920652" y="4138343"/>
            <a:chExt cx="1730609" cy="1177131"/>
          </a:xfrm>
        </p:grpSpPr>
        <p:sp>
          <p:nvSpPr>
            <p:cNvPr id="81" name="テキスト ボックス 80"/>
            <p:cNvSpPr txBox="1"/>
            <p:nvPr/>
          </p:nvSpPr>
          <p:spPr>
            <a:xfrm>
              <a:off x="920652" y="5038475"/>
              <a:ext cx="83821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1200" dirty="0"/>
            </a:p>
          </p:txBody>
        </p:sp>
        <p:sp>
          <p:nvSpPr>
            <p:cNvPr id="112" name="テキスト ボックス 111"/>
            <p:cNvSpPr txBox="1"/>
            <p:nvPr/>
          </p:nvSpPr>
          <p:spPr>
            <a:xfrm>
              <a:off x="1600615" y="4138343"/>
              <a:ext cx="10506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品川区南品川障害児者</a:t>
              </a:r>
            </a:p>
            <a:p>
              <a:r>
                <a:rPr kumimoji="1" lang="ja-JP" altLang="en-US" sz="700" spc="-150" dirty="0"/>
                <a:t>相談支援センター</a:t>
              </a:r>
            </a:p>
          </p:txBody>
        </p:sp>
      </p:grpSp>
      <p:sp>
        <p:nvSpPr>
          <p:cNvPr id="87" name="テキスト ボックス 86"/>
          <p:cNvSpPr txBox="1"/>
          <p:nvPr/>
        </p:nvSpPr>
        <p:spPr>
          <a:xfrm>
            <a:off x="3015806" y="1401118"/>
            <a:ext cx="8237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700" spc="-1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城南特別支援学校長</a:t>
            </a:r>
            <a:endParaRPr kumimoji="1" lang="ja-JP" altLang="en-US" sz="700" spc="-1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2288549" y="1407595"/>
            <a:ext cx="8220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700" spc="-1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品川特別支援学校長</a:t>
            </a:r>
            <a:endParaRPr kumimoji="1" lang="ja-JP" altLang="en-US" sz="700" spc="-1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117" name="グループ化 116"/>
          <p:cNvGrpSpPr/>
          <p:nvPr/>
        </p:nvGrpSpPr>
        <p:grpSpPr>
          <a:xfrm>
            <a:off x="791563" y="4444819"/>
            <a:ext cx="1034663" cy="369331"/>
            <a:chOff x="1105490" y="4037523"/>
            <a:chExt cx="747995" cy="559965"/>
          </a:xfrm>
        </p:grpSpPr>
        <p:sp>
          <p:nvSpPr>
            <p:cNvPr id="118" name="テキスト ボックス 117"/>
            <p:cNvSpPr txBox="1"/>
            <p:nvPr/>
          </p:nvSpPr>
          <p:spPr>
            <a:xfrm>
              <a:off x="1144611" y="4177514"/>
              <a:ext cx="689164" cy="4199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矢野めぐみ</a:t>
              </a:r>
              <a:r>
                <a:rPr kumimoji="1" lang="ja-JP" altLang="en-US" sz="1200" dirty="0"/>
                <a:t>　</a:t>
              </a:r>
            </a:p>
          </p:txBody>
        </p:sp>
        <p:sp>
          <p:nvSpPr>
            <p:cNvPr id="119" name="テキスト ボックス 118"/>
            <p:cNvSpPr txBox="1"/>
            <p:nvPr/>
          </p:nvSpPr>
          <p:spPr>
            <a:xfrm>
              <a:off x="1105490" y="4037523"/>
              <a:ext cx="747995" cy="303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 err="1"/>
                <a:t>ほわわ</a:t>
              </a:r>
              <a:r>
                <a:rPr kumimoji="1" lang="ja-JP" altLang="en-US" sz="700" spc="-150" dirty="0"/>
                <a:t>品川</a:t>
              </a:r>
            </a:p>
          </p:txBody>
        </p:sp>
      </p:grpSp>
      <p:sp>
        <p:nvSpPr>
          <p:cNvPr id="121" name="テキスト ボックス 120"/>
          <p:cNvSpPr txBox="1"/>
          <p:nvPr/>
        </p:nvSpPr>
        <p:spPr>
          <a:xfrm>
            <a:off x="320851" y="1713942"/>
            <a:ext cx="889263" cy="261610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/>
              <a:t>委員入口</a:t>
            </a:r>
            <a:endParaRPr kumimoji="1" lang="en-US" altLang="ja-JP" sz="1100" dirty="0"/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414850" y="8410256"/>
            <a:ext cx="1113313" cy="430887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/>
              <a:t>傍聴者入口</a:t>
            </a:r>
            <a:endParaRPr kumimoji="1" lang="en-US" altLang="ja-JP" sz="1100" dirty="0"/>
          </a:p>
          <a:p>
            <a:pPr algn="ctr"/>
            <a:r>
              <a:rPr kumimoji="1" lang="ja-JP" altLang="en-US" sz="1100" dirty="0"/>
              <a:t>（講義室１）</a:t>
            </a: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229346" y="8591953"/>
            <a:ext cx="369332" cy="9318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200" dirty="0"/>
              <a:t>傍聴者受付</a:t>
            </a:r>
          </a:p>
        </p:txBody>
      </p:sp>
      <p:sp>
        <p:nvSpPr>
          <p:cNvPr id="123" name="テキスト ボックス 122"/>
          <p:cNvSpPr txBox="1"/>
          <p:nvPr/>
        </p:nvSpPr>
        <p:spPr>
          <a:xfrm>
            <a:off x="5123544" y="3137387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24" name="テキスト ボックス 123"/>
          <p:cNvSpPr txBox="1"/>
          <p:nvPr/>
        </p:nvSpPr>
        <p:spPr>
          <a:xfrm>
            <a:off x="5123544" y="4033127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25" name="テキスト ボックス 124"/>
          <p:cNvSpPr txBox="1"/>
          <p:nvPr/>
        </p:nvSpPr>
        <p:spPr>
          <a:xfrm>
            <a:off x="5133911" y="4928044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27" name="テキスト ボックス 126"/>
          <p:cNvSpPr txBox="1"/>
          <p:nvPr/>
        </p:nvSpPr>
        <p:spPr>
          <a:xfrm>
            <a:off x="1815550" y="3021021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28" name="テキスト ボックス 127"/>
          <p:cNvSpPr txBox="1"/>
          <p:nvPr/>
        </p:nvSpPr>
        <p:spPr>
          <a:xfrm>
            <a:off x="1815549" y="3921861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29" name="テキスト ボックス 128"/>
          <p:cNvSpPr txBox="1"/>
          <p:nvPr/>
        </p:nvSpPr>
        <p:spPr>
          <a:xfrm>
            <a:off x="1814922" y="4826789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34" name="テキスト ボックス 133"/>
          <p:cNvSpPr txBox="1"/>
          <p:nvPr/>
        </p:nvSpPr>
        <p:spPr>
          <a:xfrm>
            <a:off x="1818129" y="5722659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grpSp>
        <p:nvGrpSpPr>
          <p:cNvPr id="135" name="グループ化 134"/>
          <p:cNvGrpSpPr/>
          <p:nvPr/>
        </p:nvGrpSpPr>
        <p:grpSpPr>
          <a:xfrm>
            <a:off x="5363040" y="5302292"/>
            <a:ext cx="1462274" cy="478572"/>
            <a:chOff x="5080788" y="3431139"/>
            <a:chExt cx="1483633" cy="478572"/>
          </a:xfrm>
        </p:grpSpPr>
        <p:sp>
          <p:nvSpPr>
            <p:cNvPr id="136" name="テキスト ボックス 135"/>
            <p:cNvSpPr txBox="1"/>
            <p:nvPr/>
          </p:nvSpPr>
          <p:spPr>
            <a:xfrm>
              <a:off x="5157009" y="3632712"/>
              <a:ext cx="14074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zh-TW" altLang="en-US" sz="1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委員代理</a:t>
              </a:r>
              <a:r>
                <a:rPr kumimoji="1" lang="ja-JP" altLang="en-US" sz="1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kumimoji="1" lang="zh-TW" altLang="en-US" sz="1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矢野圭子</a:t>
              </a:r>
              <a:r>
                <a:rPr kumimoji="1" lang="ja-JP" altLang="en-US" sz="1200" dirty="0"/>
                <a:t>　</a:t>
              </a:r>
            </a:p>
          </p:txBody>
        </p:sp>
        <p:sp>
          <p:nvSpPr>
            <p:cNvPr id="137" name="テキスト ボックス 136"/>
            <p:cNvSpPr txBox="1"/>
            <p:nvPr/>
          </p:nvSpPr>
          <p:spPr>
            <a:xfrm>
              <a:off x="5080788" y="3431139"/>
              <a:ext cx="13210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特定非営利活動法人フローレンス</a:t>
              </a:r>
            </a:p>
            <a:p>
              <a:r>
                <a:rPr kumimoji="1" lang="ja-JP" altLang="en-US" sz="700" spc="-150" dirty="0"/>
                <a:t>インクルーシブひろばベル</a:t>
              </a:r>
            </a:p>
          </p:txBody>
        </p:sp>
      </p:grpSp>
      <p:grpSp>
        <p:nvGrpSpPr>
          <p:cNvPr id="138" name="グループ化 137"/>
          <p:cNvGrpSpPr/>
          <p:nvPr/>
        </p:nvGrpSpPr>
        <p:grpSpPr>
          <a:xfrm>
            <a:off x="5365503" y="5806260"/>
            <a:ext cx="1392447" cy="520284"/>
            <a:chOff x="5364199" y="5340788"/>
            <a:chExt cx="1392447" cy="348314"/>
          </a:xfrm>
        </p:grpSpPr>
        <p:sp>
          <p:nvSpPr>
            <p:cNvPr id="139" name="テキスト ボックス 138"/>
            <p:cNvSpPr txBox="1"/>
            <p:nvPr/>
          </p:nvSpPr>
          <p:spPr>
            <a:xfrm>
              <a:off x="5564285" y="5421241"/>
              <a:ext cx="1192361" cy="26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/>
                <a:t>ｵｵﾋﾗ    ﾒｸﾞﾐ</a:t>
              </a:r>
              <a:endParaRPr lang="en-US" altLang="ja-JP" sz="1000" dirty="0"/>
            </a:p>
            <a:p>
              <a:r>
                <a:rPr lang="ja-JP" altLang="en-US" sz="1000" dirty="0"/>
                <a:t>大平芽実</a:t>
              </a:r>
            </a:p>
          </p:txBody>
        </p:sp>
        <p:sp>
          <p:nvSpPr>
            <p:cNvPr id="140" name="テキスト ボックス 139"/>
            <p:cNvSpPr txBox="1"/>
            <p:nvPr/>
          </p:nvSpPr>
          <p:spPr>
            <a:xfrm>
              <a:off x="5364199" y="5340788"/>
              <a:ext cx="1328728" cy="133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>
                  <a:latin typeface="游ゴシック" panose="020B0400000000000000" pitchFamily="50" charset="-128"/>
                </a:rPr>
                <a:t>東京都医療的ケア児支援センター</a:t>
              </a:r>
              <a:endParaRPr kumimoji="1" lang="ja-JP" altLang="en-US" sz="700" spc="-1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141" name="グループ化 140"/>
          <p:cNvGrpSpPr/>
          <p:nvPr/>
        </p:nvGrpSpPr>
        <p:grpSpPr>
          <a:xfrm>
            <a:off x="5397351" y="6314176"/>
            <a:ext cx="1378010" cy="526385"/>
            <a:chOff x="5378635" y="5342783"/>
            <a:chExt cx="1378010" cy="352398"/>
          </a:xfrm>
        </p:grpSpPr>
        <p:sp>
          <p:nvSpPr>
            <p:cNvPr id="142" name="テキスト ボックス 141"/>
            <p:cNvSpPr txBox="1"/>
            <p:nvPr/>
          </p:nvSpPr>
          <p:spPr>
            <a:xfrm>
              <a:off x="5564284" y="5427320"/>
              <a:ext cx="1192361" cy="26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/>
                <a:t>ﾅｶﾀﾞｹ    ﾅｵﾐ</a:t>
              </a:r>
              <a:endParaRPr lang="en-US" altLang="ja-JP" sz="1000" dirty="0"/>
            </a:p>
            <a:p>
              <a:r>
                <a:rPr lang="ja-JP" altLang="en-US" sz="1000" dirty="0"/>
                <a:t>中嶽直美</a:t>
              </a:r>
            </a:p>
          </p:txBody>
        </p:sp>
        <p:sp>
          <p:nvSpPr>
            <p:cNvPr id="143" name="テキスト ボックス 142"/>
            <p:cNvSpPr txBox="1"/>
            <p:nvPr/>
          </p:nvSpPr>
          <p:spPr>
            <a:xfrm>
              <a:off x="5378635" y="5342783"/>
              <a:ext cx="1328728" cy="133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>
                  <a:latin typeface="游ゴシック" panose="020B0400000000000000" pitchFamily="50" charset="-128"/>
                </a:rPr>
                <a:t>東京都医療的ケア児支援センター</a:t>
              </a:r>
              <a:endParaRPr kumimoji="1" lang="ja-JP" altLang="en-US" sz="700" spc="-1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147" name="グループ化 146"/>
          <p:cNvGrpSpPr/>
          <p:nvPr/>
        </p:nvGrpSpPr>
        <p:grpSpPr>
          <a:xfrm>
            <a:off x="631420" y="3028845"/>
            <a:ext cx="1266593" cy="386807"/>
            <a:chOff x="534849" y="3553390"/>
            <a:chExt cx="1266593" cy="386807"/>
          </a:xfrm>
        </p:grpSpPr>
        <p:sp>
          <p:nvSpPr>
            <p:cNvPr id="148" name="テキスト ボックス 147"/>
            <p:cNvSpPr txBox="1"/>
            <p:nvPr/>
          </p:nvSpPr>
          <p:spPr>
            <a:xfrm>
              <a:off x="856362" y="3693976"/>
              <a:ext cx="8339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福島明</a:t>
              </a:r>
              <a:endParaRPr kumimoji="1" lang="en-US" altLang="ja-JP" sz="1000" dirty="0"/>
            </a:p>
          </p:txBody>
        </p:sp>
        <p:sp>
          <p:nvSpPr>
            <p:cNvPr id="149" name="テキスト ボックス 148"/>
            <p:cNvSpPr txBox="1"/>
            <p:nvPr/>
          </p:nvSpPr>
          <p:spPr>
            <a:xfrm>
              <a:off x="534849" y="3553390"/>
              <a:ext cx="126659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都立北療育医療センター城南分園</a:t>
              </a:r>
            </a:p>
          </p:txBody>
        </p:sp>
      </p:grpSp>
      <p:grpSp>
        <p:nvGrpSpPr>
          <p:cNvPr id="150" name="グループ化 149"/>
          <p:cNvGrpSpPr/>
          <p:nvPr/>
        </p:nvGrpSpPr>
        <p:grpSpPr>
          <a:xfrm>
            <a:off x="2180290" y="7098606"/>
            <a:ext cx="1997437" cy="384302"/>
            <a:chOff x="5418863" y="6246430"/>
            <a:chExt cx="1144320" cy="384302"/>
          </a:xfrm>
        </p:grpSpPr>
        <p:sp>
          <p:nvSpPr>
            <p:cNvPr id="151" name="テキスト ボックス 150"/>
            <p:cNvSpPr txBox="1"/>
            <p:nvPr/>
          </p:nvSpPr>
          <p:spPr>
            <a:xfrm>
              <a:off x="5611596" y="6354493"/>
              <a:ext cx="951587" cy="2762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楠田聡</a:t>
              </a:r>
              <a:r>
                <a:rPr kumimoji="1" lang="ja-JP" altLang="en-US" sz="1200" dirty="0"/>
                <a:t>　</a:t>
              </a:r>
            </a:p>
          </p:txBody>
        </p:sp>
        <p:sp>
          <p:nvSpPr>
            <p:cNvPr id="152" name="テキスト ボックス 151"/>
            <p:cNvSpPr txBox="1"/>
            <p:nvPr/>
          </p:nvSpPr>
          <p:spPr>
            <a:xfrm>
              <a:off x="5418863" y="6246430"/>
              <a:ext cx="97010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東京医療保健大学・大学院  </a:t>
              </a:r>
              <a:r>
                <a:rPr kumimoji="1" lang="en-US" altLang="ja-JP" sz="700" spc="-150" dirty="0"/>
                <a:t>  </a:t>
              </a:r>
              <a:r>
                <a:rPr kumimoji="1" lang="ja-JP" altLang="en-US" sz="700" spc="-150" dirty="0"/>
                <a:t>　臨床教授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3545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0</TotalTime>
  <Words>206</Words>
  <PresentationFormat>A4 210 x 297 mm</PresentationFormat>
  <Paragraphs>60</Paragraphs>
  <Slides>1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6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terms:created xsi:type="dcterms:W3CDTF">2025-11-04T09:01:05Z</dcterms:created>
  <dcterms:modified xsi:type="dcterms:W3CDTF">2025-11-04T09:01:09Z</dcterms:modified>
</cp:coreProperties>
</file>