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48" r:id="rId2"/>
    <p:sldId id="477" r:id="rId3"/>
    <p:sldId id="458" r:id="rId4"/>
    <p:sldId id="481" r:id="rId5"/>
    <p:sldId id="486" r:id="rId6"/>
    <p:sldId id="485" r:id="rId7"/>
    <p:sldId id="483" r:id="rId8"/>
    <p:sldId id="467" r:id="rId9"/>
    <p:sldId id="466" r:id="rId10"/>
    <p:sldId id="465" r:id="rId11"/>
    <p:sldId id="489" r:id="rId12"/>
    <p:sldId id="493" r:id="rId13"/>
    <p:sldId id="492" r:id="rId14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929"/>
    <a:srgbClr val="D0D8E8"/>
    <a:srgbClr val="4F81BD"/>
    <a:srgbClr val="E46C0A"/>
    <a:srgbClr val="D7E4BD"/>
    <a:srgbClr val="FF99FF"/>
    <a:srgbClr val="FFCCFF"/>
    <a:srgbClr val="FFEBFF"/>
    <a:srgbClr val="E9EDF4"/>
    <a:srgbClr val="B9C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49" autoAdjust="0"/>
    <p:restoredTop sz="93955" autoAdjust="0"/>
  </p:normalViewPr>
  <p:slideViewPr>
    <p:cSldViewPr>
      <p:cViewPr varScale="1">
        <p:scale>
          <a:sx n="73" d="100"/>
          <a:sy n="73" d="100"/>
        </p:scale>
        <p:origin x="726" y="-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48BC979-3C96-4271-9F7B-B58858AA0337}" type="datetimeFigureOut">
              <a:rPr kumimoji="1" lang="ja-JP" altLang="en-US" smtClean="0"/>
              <a:t>2024/6/18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101D15B3-453B-4777-8AD7-DDC11D161E7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3441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605511F-41A3-4452-89C9-9E5F6DAF8230}" type="datetimeFigureOut">
              <a:rPr kumimoji="1" lang="ja-JP" altLang="en-US" smtClean="0"/>
              <a:t>2024/6/18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2" tIns="45684" rIns="91362" bIns="4568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5" y="4783138"/>
            <a:ext cx="5445125" cy="3913187"/>
          </a:xfrm>
          <a:prstGeom prst="rect">
            <a:avLst/>
          </a:prstGeom>
        </p:spPr>
        <p:txBody>
          <a:bodyPr vert="horz" lIns="91362" tIns="45684" rIns="91362" bIns="4568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D74AA7D0-7EC6-4F44-8868-6CC57E4E8AF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006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3730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AA7D0-7EC6-4F44-8868-6CC57E4E8AF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715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586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432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253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446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AA7D0-7EC6-4F44-8868-6CC57E4E8AF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470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0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20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5577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AA7D0-7EC6-4F44-8868-6CC57E4E8AF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861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AA7D0-7EC6-4F44-8868-6CC57E4E8AF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980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AA7D0-7EC6-4F44-8868-6CC57E4E8AF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69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 dirty="0"/>
              <a:t>令和</a:t>
            </a:r>
            <a:r>
              <a:rPr kumimoji="1" lang="en-US" altLang="ja-JP" dirty="0"/>
              <a:t>4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12</a:t>
            </a:r>
            <a:r>
              <a:rPr kumimoji="1" lang="ja-JP" altLang="en-US" dirty="0"/>
              <a:t>月</a:t>
            </a:r>
            <a:r>
              <a:rPr kumimoji="1" lang="en-US" altLang="ja-JP" dirty="0"/>
              <a:t>28</a:t>
            </a:r>
            <a:r>
              <a:rPr kumimoji="1" lang="ja-JP" altLang="en-US" dirty="0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12" Type="http://schemas.openxmlformats.org/officeDocument/2006/relationships/image" Target="../media/image6.svg"/><Relationship Id="rId17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256688" y="64800"/>
            <a:ext cx="4032000" cy="365125"/>
          </a:xfrm>
        </p:spPr>
        <p:txBody>
          <a:bodyPr/>
          <a:lstStyle/>
          <a:p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定例記者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75520" y="2164564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endParaRPr lang="en-US" altLang="ja-JP" sz="4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</a:t>
            </a:r>
            <a:r>
              <a:rPr lang="ja-JP" altLang="en-US" sz="6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定例記者</a:t>
            </a:r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会見</a:t>
            </a:r>
            <a:endParaRPr kumimoji="1" lang="ja-JP" altLang="en-US" sz="6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62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4" name="タイトル 12"/>
          <p:cNvSpPr txBox="1">
            <a:spLocks/>
          </p:cNvSpPr>
          <p:nvPr/>
        </p:nvSpPr>
        <p:spPr>
          <a:xfrm>
            <a:off x="119336" y="623006"/>
            <a:ext cx="11521280" cy="46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ウェルビーイングの視点からの補正予算案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256688" y="64800"/>
            <a:ext cx="40320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定例記者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6" y="1322785"/>
            <a:ext cx="11838867" cy="2746443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63352" y="1332924"/>
            <a:ext cx="12097344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200"/>
              </a:lnSpc>
            </a:pPr>
            <a:r>
              <a:rPr lang="ja-JP" altLang="en-US" sz="36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「誰もが生きがいを感じ、</a:t>
            </a:r>
          </a:p>
          <a:p>
            <a:pPr>
              <a:lnSpc>
                <a:spcPts val="5200"/>
              </a:lnSpc>
            </a:pPr>
            <a:r>
              <a:rPr lang="ja-JP" altLang="en-US" sz="36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自分らしく暮らしていける品川」</a:t>
            </a:r>
            <a:r>
              <a:rPr lang="ja-JP" altLang="en-US" sz="29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の実現に向けて、</a:t>
            </a:r>
          </a:p>
          <a:p>
            <a:pPr>
              <a:lnSpc>
                <a:spcPts val="5400"/>
              </a:lnSpc>
            </a:pPr>
            <a:r>
              <a:rPr lang="ja-JP" altLang="en-US" sz="3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3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4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「区民の幸福（しあわせ）」</a:t>
            </a:r>
          </a:p>
          <a:p>
            <a:pPr>
              <a:lnSpc>
                <a:spcPts val="5200"/>
              </a:lnSpc>
            </a:pPr>
            <a:r>
              <a:rPr lang="ja-JP" altLang="en-US" sz="29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すなわち</a:t>
            </a:r>
            <a:r>
              <a:rPr lang="ja-JP" altLang="en-US" sz="33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ウェルビーイング</a:t>
            </a:r>
            <a:r>
              <a:rPr lang="ja-JP" altLang="en-US" sz="29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の視点から、</a:t>
            </a:r>
            <a:r>
              <a:rPr lang="ja-JP" altLang="en-US" sz="33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新時代の</a:t>
            </a:r>
            <a:r>
              <a:rPr lang="ja-JP" altLang="en-US" sz="3300" b="1" dirty="0" err="1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しながわ</a:t>
            </a:r>
            <a:r>
              <a:rPr lang="ja-JP" altLang="en-US" sz="2900" b="1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9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牽引</a:t>
            </a:r>
            <a:endParaRPr lang="en-US" altLang="ja-JP" sz="29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5" y="4653136"/>
            <a:ext cx="11838867" cy="936104"/>
          </a:xfrm>
          <a:prstGeom prst="roundRect">
            <a:avLst>
              <a:gd name="adj" fmla="val 0"/>
            </a:avLst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52"/>
          <a:stretch/>
        </p:blipFill>
        <p:spPr>
          <a:xfrm>
            <a:off x="36046" y="5733256"/>
            <a:ext cx="12192000" cy="1110388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-312712" y="4765824"/>
            <a:ext cx="1267340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ja-JP" altLang="en-US" sz="4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ウェルビーイング</a:t>
            </a:r>
            <a:r>
              <a:rPr lang="ja-JP" altLang="en-US" sz="42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補正</a:t>
            </a:r>
            <a:r>
              <a:rPr lang="ja-JP" altLang="en-US" sz="4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予算</a:t>
            </a:r>
            <a:r>
              <a:rPr lang="ja-JP" altLang="en-US" sz="4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ja-JP" altLang="en-US" sz="4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総額</a:t>
            </a:r>
            <a:r>
              <a:rPr lang="en-US" altLang="ja-JP" sz="4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741,149</a:t>
            </a:r>
            <a:r>
              <a:rPr lang="ja-JP" altLang="en-US" sz="4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endParaRPr lang="en-US" altLang="ja-JP" sz="4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下矢印 21"/>
          <p:cNvSpPr/>
          <p:nvPr/>
        </p:nvSpPr>
        <p:spPr>
          <a:xfrm>
            <a:off x="5195899" y="4219422"/>
            <a:ext cx="1800200" cy="289698"/>
          </a:xfrm>
          <a:prstGeom prst="downArrow">
            <a:avLst/>
          </a:prstGeom>
          <a:solidFill>
            <a:srgbClr val="6FA3D1"/>
          </a:solidFill>
          <a:ln w="38100">
            <a:solidFill>
              <a:srgbClr val="0068B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algn="ctr">
              <a:lnSpc>
                <a:spcPts val="2800"/>
              </a:lnSpc>
              <a:spcAft>
                <a:spcPts val="300"/>
              </a:spcAft>
            </a:pPr>
            <a:endParaRPr kumimoji="1" lang="ja-JP" altLang="en-US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904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698"/>
          <a:stretch/>
        </p:blipFill>
        <p:spPr>
          <a:xfrm>
            <a:off x="938" y="5818603"/>
            <a:ext cx="12192000" cy="1043365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6410"/>
            <a:ext cx="10297144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「ウェルビーイング補正予算案」予算編成の考え方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1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6" y="1145956"/>
            <a:ext cx="11838867" cy="2347844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91345" y="1147778"/>
            <a:ext cx="7488831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kumimoji="1" lang="ja-JP" altLang="en-US" sz="28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 令和</a:t>
            </a:r>
            <a:r>
              <a:rPr kumimoji="1" lang="en-US" altLang="ja-JP" sz="28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28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年度当初予算 </a:t>
            </a:r>
            <a:r>
              <a:rPr kumimoji="1" lang="en-US" altLang="ja-JP" sz="28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2800" b="1" dirty="0" err="1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</a:t>
            </a:r>
            <a:r>
              <a:rPr kumimoji="1" lang="ja-JP" altLang="en-US" sz="28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柱</a:t>
            </a:r>
            <a:endParaRPr lang="en-US" altLang="ja-JP" sz="28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400"/>
              </a:lnSpc>
            </a:pPr>
            <a:r>
              <a:rPr kumimoji="0" lang="ja-JP" altLang="en-US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全区民アンケートの結果を</a:t>
            </a:r>
            <a:r>
              <a:rPr kumimoji="0" lang="ja-JP" altLang="en-US" sz="26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定量分析</a:t>
            </a:r>
            <a:endParaRPr lang="ja-JP" altLang="en-US" sz="2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5" y="5200832"/>
            <a:ext cx="11838867" cy="1014739"/>
          </a:xfrm>
          <a:prstGeom prst="roundRect">
            <a:avLst>
              <a:gd name="adj" fmla="val 0"/>
            </a:avLst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下矢印 16"/>
          <p:cNvSpPr/>
          <p:nvPr/>
        </p:nvSpPr>
        <p:spPr>
          <a:xfrm>
            <a:off x="5195899" y="4759910"/>
            <a:ext cx="1800200" cy="289698"/>
          </a:xfrm>
          <a:prstGeom prst="downArrow">
            <a:avLst/>
          </a:prstGeom>
          <a:solidFill>
            <a:srgbClr val="6FA3D1"/>
          </a:solidFill>
          <a:ln w="38100">
            <a:solidFill>
              <a:srgbClr val="0068B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algn="ctr">
              <a:lnSpc>
                <a:spcPts val="2800"/>
              </a:lnSpc>
              <a:spcAft>
                <a:spcPts val="300"/>
              </a:spcAft>
            </a:pPr>
            <a:endParaRPr kumimoji="1" lang="ja-JP" altLang="en-US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60102" y="5531012"/>
            <a:ext cx="11643657" cy="5283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38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 全国初、生成</a:t>
            </a:r>
            <a:r>
              <a:rPr lang="en-US" altLang="ja-JP" sz="38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38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の分析に基づき、</a:t>
            </a:r>
            <a:r>
              <a:rPr kumimoji="1" lang="ja-JP" altLang="en-US" sz="38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補正予算を編成</a:t>
            </a:r>
            <a:endParaRPr lang="en-US" altLang="ja-JP" sz="38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143501"/>
              </p:ext>
            </p:extLst>
          </p:nvPr>
        </p:nvGraphicFramePr>
        <p:xfrm>
          <a:off x="479376" y="2076832"/>
          <a:ext cx="11377264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331898947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val="1165485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(1)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安全安心を守る</a:t>
                      </a:r>
                      <a:endParaRPr lang="en-US" altLang="ja-JP" sz="2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(2)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社会全体で子どもと子育てを支える</a:t>
                      </a:r>
                      <a:endParaRPr lang="en-US" altLang="ja-JP" sz="2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355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(3)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生きづらさをなくし住み続けられる</a:t>
                      </a:r>
                      <a:endParaRPr lang="en-US" altLang="ja-JP" sz="2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やさしい社会をつくる</a:t>
                      </a:r>
                      <a:endParaRPr lang="en-US" altLang="ja-JP" sz="2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(4)</a:t>
                      </a: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未来に希望の持てるサステナブルな</a:t>
                      </a:r>
                      <a:endParaRPr lang="en-US" altLang="ja-JP" sz="24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社会をつくる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029694"/>
                  </a:ext>
                </a:extLst>
              </a:tr>
            </a:tbl>
          </a:graphicData>
        </a:graphic>
      </p:graphicFrame>
      <p:sp>
        <p:nvSpPr>
          <p:cNvPr id="23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6" y="3645024"/>
            <a:ext cx="11838867" cy="1007615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40975" y="3688273"/>
            <a:ext cx="11067593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ja-JP" altLang="en-US" sz="28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 ウェルビーイング補正予算</a:t>
            </a:r>
            <a:endParaRPr lang="en-US" altLang="ja-JP" sz="28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400"/>
              </a:lnSpc>
            </a:pPr>
            <a:r>
              <a:rPr lang="ja-JP" altLang="en-US" sz="26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生成</a:t>
            </a:r>
            <a:r>
              <a:rPr lang="en-US" altLang="ja-JP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2600" b="1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ChatGPT</a:t>
            </a:r>
            <a:r>
              <a:rPr lang="ja-JP" altLang="en-US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）により全区民アンケートを</a:t>
            </a:r>
            <a:r>
              <a:rPr lang="ja-JP" altLang="en-US" sz="26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定性分析</a:t>
            </a:r>
            <a:endParaRPr lang="en-US" altLang="ja-JP" sz="26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184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6"/>
          <a:stretch/>
        </p:blipFill>
        <p:spPr>
          <a:xfrm>
            <a:off x="938" y="5770011"/>
            <a:ext cx="12192000" cy="1087989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6410"/>
            <a:ext cx="11305256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（参考）全区民アンケート概要（昨年</a:t>
            </a:r>
            <a:r>
              <a:rPr lang="en-US" altLang="ja-JP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月実施）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1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017254"/>
              </p:ext>
            </p:extLst>
          </p:nvPr>
        </p:nvGraphicFramePr>
        <p:xfrm>
          <a:off x="349248" y="1196752"/>
          <a:ext cx="11556002" cy="4712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312">
                  <a:extLst>
                    <a:ext uri="{9D8B030D-6E8A-4147-A177-3AD203B41FA5}">
                      <a16:colId xmlns:a16="http://schemas.microsoft.com/office/drawing/2014/main" val="1385604105"/>
                    </a:ext>
                  </a:extLst>
                </a:gridCol>
                <a:gridCol w="4884845">
                  <a:extLst>
                    <a:ext uri="{9D8B030D-6E8A-4147-A177-3AD203B41FA5}">
                      <a16:colId xmlns:a16="http://schemas.microsoft.com/office/drawing/2014/main" val="2777958287"/>
                    </a:ext>
                  </a:extLst>
                </a:gridCol>
                <a:gridCol w="4884845">
                  <a:extLst>
                    <a:ext uri="{9D8B030D-6E8A-4147-A177-3AD203B41FA5}">
                      <a16:colId xmlns:a16="http://schemas.microsoft.com/office/drawing/2014/main" val="3699621715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sz="2200" b="1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対象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sz="2200" b="1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中学生を除く</a:t>
                      </a:r>
                      <a:r>
                        <a:rPr lang="en-US" sz="2200" b="1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ja-JP" sz="2200" b="1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歳以上</a:t>
                      </a:r>
                      <a:r>
                        <a:rPr lang="ja-JP" sz="2200" b="1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の</a:t>
                      </a:r>
                      <a:endParaRPr lang="en-US" altLang="ja-JP" sz="2200" b="1" dirty="0" smtClean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sz="2200" b="1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区民向け</a:t>
                      </a:r>
                      <a:endParaRPr lang="ja-JP" sz="2200" b="1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sz="2200" b="1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区立小中義務教育学校</a:t>
                      </a:r>
                      <a:r>
                        <a:rPr lang="ja-JP" sz="2200" b="1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の</a:t>
                      </a:r>
                      <a:endParaRPr lang="en-US" altLang="ja-JP" sz="2200" b="1" dirty="0" smtClean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sz="2200" b="1" dirty="0" smtClean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児童</a:t>
                      </a:r>
                      <a:r>
                        <a:rPr lang="ja-JP" sz="2200" b="1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・生徒向け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4287363"/>
                  </a:ext>
                </a:extLst>
              </a:tr>
              <a:tr h="2376264"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spcAft>
                          <a:spcPts val="0"/>
                        </a:spcAft>
                      </a:pPr>
                      <a:r>
                        <a:rPr 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調査</a:t>
                      </a:r>
                      <a:r>
                        <a:rPr lang="ja-JP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項目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【4</a:t>
                      </a: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項目</a:t>
                      </a:r>
                      <a:r>
                        <a:rPr lang="en-US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問</a:t>
                      </a:r>
                      <a:r>
                        <a:rPr lang="en-US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】</a:t>
                      </a:r>
                      <a:endParaRPr lang="ja-JP" altLang="ja-JP" sz="2200" b="1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「幸福実感度や地域愛着度」</a:t>
                      </a:r>
                      <a:endParaRPr lang="en-US" altLang="ja-JP" sz="2200" b="1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「羽田空港の新飛行ルートに</a:t>
                      </a:r>
                      <a:endParaRPr lang="en-US" altLang="ja-JP" sz="2200" b="1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関すること」</a:t>
                      </a:r>
                      <a:endParaRPr lang="en-US" altLang="ja-JP" sz="2200" b="1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「区民の区政への参加・参画」</a:t>
                      </a:r>
                      <a:endParaRPr lang="en-US" altLang="ja-JP" sz="2200" b="1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「区政に関するご意見」</a:t>
                      </a:r>
                      <a:endParaRPr lang="ja-JP" altLang="ja-JP" sz="2200" b="1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【6</a:t>
                      </a: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問</a:t>
                      </a:r>
                      <a:r>
                        <a:rPr lang="en-US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】</a:t>
                      </a:r>
                      <a:endParaRPr lang="ja-JP" altLang="ja-JP" sz="2200" b="1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「幸福実感度や地域愛着度」</a:t>
                      </a:r>
                      <a:endParaRPr lang="en-US" altLang="ja-JP" sz="2200" b="1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「羽田空港の新飛行ルートに</a:t>
                      </a:r>
                      <a:endParaRPr lang="en-US" altLang="ja-JP" sz="2200" b="1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2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関すること」を児童・生徒向けに表記したも</a:t>
                      </a: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のなど</a:t>
                      </a:r>
                      <a:endParaRPr lang="ja-JP" altLang="ja-JP" sz="2200" b="1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878364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ts val="3600"/>
                        </a:lnSpc>
                        <a:spcAft>
                          <a:spcPts val="0"/>
                        </a:spcAft>
                      </a:pPr>
                      <a:r>
                        <a:rPr 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調査</a:t>
                      </a:r>
                      <a:r>
                        <a:rPr lang="ja-JP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対象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358,035</a:t>
                      </a:r>
                      <a:r>
                        <a:rPr 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ja-JP" sz="2200" b="1" dirty="0" smtClean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ja-JP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対象世帯　</a:t>
                      </a: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230,931</a:t>
                      </a:r>
                      <a:r>
                        <a:rPr lang="ja-JP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世帯</a:t>
                      </a:r>
                      <a:r>
                        <a:rPr 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ja-JP" sz="2200" b="1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22,895</a:t>
                      </a:r>
                      <a:r>
                        <a:rPr 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人</a:t>
                      </a: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※1</a:t>
                      </a: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年生～</a:t>
                      </a:r>
                      <a:r>
                        <a:rPr lang="en-US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ja-JP" alt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年生</a:t>
                      </a:r>
                      <a:endParaRPr lang="ja-JP" sz="2200" b="1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26740986"/>
                  </a:ext>
                </a:extLst>
              </a:tr>
              <a:tr h="608032">
                <a:tc>
                  <a:txBody>
                    <a:bodyPr/>
                    <a:lstStyle/>
                    <a:p>
                      <a:pPr algn="l">
                        <a:lnSpc>
                          <a:spcPts val="3600"/>
                        </a:lnSpc>
                        <a:spcAft>
                          <a:spcPts val="0"/>
                        </a:spcAft>
                      </a:pPr>
                      <a:r>
                        <a:rPr lang="ja-JP" sz="2200" b="1" spc="-150" baseline="0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有効回答数等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87,086</a:t>
                      </a:r>
                      <a:r>
                        <a:rPr lang="ja-JP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人（有効回答率</a:t>
                      </a: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24.3</a:t>
                      </a:r>
                      <a:r>
                        <a:rPr lang="ja-JP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％</a:t>
                      </a:r>
                      <a:r>
                        <a:rPr 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ja-JP" sz="2200" b="1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12,649</a:t>
                      </a:r>
                      <a:r>
                        <a:rPr lang="ja-JP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人（有効回答率</a:t>
                      </a: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55.2</a:t>
                      </a:r>
                      <a:r>
                        <a:rPr lang="ja-JP" sz="2200" b="1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％</a:t>
                      </a:r>
                      <a:r>
                        <a:rPr lang="ja-JP" sz="2200" b="1" dirty="0" smtClean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ja-JP" sz="2200" b="1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1641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20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4385"/>
          <a:stretch/>
        </p:blipFill>
        <p:spPr>
          <a:xfrm>
            <a:off x="-1" y="5766854"/>
            <a:ext cx="12192000" cy="1091146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6410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生成</a:t>
            </a:r>
            <a:r>
              <a:rPr lang="en-US" altLang="ja-JP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を活用した分析方法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1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6" y="1196752"/>
            <a:ext cx="11838867" cy="4570102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19336" y="1237397"/>
            <a:ext cx="1254417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ja-JP" altLang="en-US" sz="25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◆区は、施策の有効性の向上に加え、区民</a:t>
            </a:r>
            <a:r>
              <a:rPr lang="ja-JP" altLang="en-US" sz="25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の行政への</a:t>
            </a:r>
            <a:r>
              <a:rPr lang="ja-JP" altLang="en-US" sz="25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信頼を高めるため、</a:t>
            </a:r>
            <a:endParaRPr lang="en-US" altLang="ja-JP" sz="25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sz="25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5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EBPM</a:t>
            </a:r>
            <a:r>
              <a:rPr lang="ja-JP" altLang="en-US" sz="20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sz="20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エビデンス</a:t>
            </a:r>
            <a:r>
              <a:rPr lang="ja-JP" altLang="en-US" sz="20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・ベースト・ポリシー・メイキング：根拠に基づく政策立案）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の考えを推進</a:t>
            </a:r>
            <a:endParaRPr lang="en-US" altLang="ja-JP" sz="24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800"/>
              </a:lnSpc>
            </a:pPr>
            <a:endParaRPr lang="en-US" altLang="ja-JP" sz="25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5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◆今回、合理的な根拠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となりえる</a:t>
            </a:r>
            <a:r>
              <a:rPr lang="ja-JP" altLang="en-US" sz="25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生成</a:t>
            </a:r>
            <a:r>
              <a:rPr lang="en-US" altLang="ja-JP" sz="25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5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活用した全区民アンケート</a:t>
            </a: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25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自由意見</a:t>
            </a:r>
            <a:endParaRPr lang="en-US" altLang="ja-JP" sz="25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400"/>
              </a:lnSpc>
            </a:pPr>
            <a:r>
              <a:rPr lang="ja-JP" altLang="en-US" sz="20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（問：「誰もが生きがいを感じ、自分らしく暮らしていく」ために必要だと考える取り組み など）</a:t>
            </a:r>
            <a:endParaRPr lang="en-US" altLang="ja-JP" sz="2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2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5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の分析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5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実施し、更なる課題を抽出</a:t>
            </a:r>
            <a:endParaRPr lang="en-US" altLang="ja-JP" sz="25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700"/>
              </a:lnSpc>
            </a:pP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利用した生成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のモデル：自治体利用向けの</a:t>
            </a:r>
            <a:r>
              <a:rPr lang="en-US" altLang="ja-JP" sz="2000" b="1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ChatGPT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を使用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GPT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のモデルは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、言語処理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  および文書生成能力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が高く最新モデルの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000" b="1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つで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GPT-4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使用</a:t>
            </a:r>
            <a:endParaRPr lang="en-US" altLang="ja-JP" sz="2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800"/>
              </a:lnSpc>
            </a:pPr>
            <a:endParaRPr lang="en-US" altLang="ja-JP" sz="25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800"/>
              </a:lnSpc>
            </a:pP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◆全区民アンケートの自由意見欄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99,735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人、</a:t>
            </a:r>
            <a:r>
              <a:rPr lang="en-US" altLang="ja-JP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6,512,950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文字）を</a:t>
            </a: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約</a:t>
            </a:r>
            <a:r>
              <a:rPr lang="en-US" altLang="ja-JP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1.5</a:t>
            </a: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r>
              <a:rPr lang="ja-JP" altLang="en-US" sz="2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分析</a:t>
            </a:r>
            <a:endParaRPr lang="en-US" altLang="ja-JP" sz="24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800"/>
              </a:lnSpc>
            </a:pP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生成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：人の主観を入れない</a:t>
            </a:r>
            <a:r>
              <a:rPr lang="ja-JP" altLang="en-US" sz="20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客観性のある定性分析が可能</a:t>
            </a:r>
            <a:endParaRPr lang="en-US" altLang="ja-JP" sz="20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6" name="グループ化 25"/>
          <p:cNvGrpSpPr/>
          <p:nvPr/>
        </p:nvGrpSpPr>
        <p:grpSpPr>
          <a:xfrm>
            <a:off x="4700043" y="4800083"/>
            <a:ext cx="3412181" cy="914400"/>
            <a:chOff x="4469720" y="4221088"/>
            <a:chExt cx="3556197" cy="914400"/>
          </a:xfrm>
        </p:grpSpPr>
        <p:sp>
          <p:nvSpPr>
            <p:cNvPr id="27" name="フリーフォーム 26"/>
            <p:cNvSpPr/>
            <p:nvPr/>
          </p:nvSpPr>
          <p:spPr>
            <a:xfrm>
              <a:off x="5331035" y="4267685"/>
              <a:ext cx="2694882" cy="820022"/>
            </a:xfrm>
            <a:custGeom>
              <a:avLst/>
              <a:gdLst>
                <a:gd name="connsiteX0" fmla="*/ 0 w 2588910"/>
                <a:gd name="connsiteY0" fmla="*/ 136673 h 820022"/>
                <a:gd name="connsiteX1" fmla="*/ 136673 w 2588910"/>
                <a:gd name="connsiteY1" fmla="*/ 0 h 820022"/>
                <a:gd name="connsiteX2" fmla="*/ 2452237 w 2588910"/>
                <a:gd name="connsiteY2" fmla="*/ 0 h 820022"/>
                <a:gd name="connsiteX3" fmla="*/ 2588910 w 2588910"/>
                <a:gd name="connsiteY3" fmla="*/ 136673 h 820022"/>
                <a:gd name="connsiteX4" fmla="*/ 2588910 w 2588910"/>
                <a:gd name="connsiteY4" fmla="*/ 683349 h 820022"/>
                <a:gd name="connsiteX5" fmla="*/ 2452237 w 2588910"/>
                <a:gd name="connsiteY5" fmla="*/ 820022 h 820022"/>
                <a:gd name="connsiteX6" fmla="*/ 136673 w 2588910"/>
                <a:gd name="connsiteY6" fmla="*/ 820022 h 820022"/>
                <a:gd name="connsiteX7" fmla="*/ 0 w 2588910"/>
                <a:gd name="connsiteY7" fmla="*/ 683349 h 820022"/>
                <a:gd name="connsiteX8" fmla="*/ 0 w 2588910"/>
                <a:gd name="connsiteY8" fmla="*/ 136673 h 82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8910" h="820022">
                  <a:moveTo>
                    <a:pt x="0" y="136673"/>
                  </a:moveTo>
                  <a:cubicBezTo>
                    <a:pt x="0" y="61191"/>
                    <a:pt x="61191" y="0"/>
                    <a:pt x="136673" y="0"/>
                  </a:cubicBezTo>
                  <a:lnTo>
                    <a:pt x="2452237" y="0"/>
                  </a:lnTo>
                  <a:cubicBezTo>
                    <a:pt x="2527719" y="0"/>
                    <a:pt x="2588910" y="61191"/>
                    <a:pt x="2588910" y="136673"/>
                  </a:cubicBezTo>
                  <a:lnTo>
                    <a:pt x="2588910" y="683349"/>
                  </a:lnTo>
                  <a:cubicBezTo>
                    <a:pt x="2588910" y="758831"/>
                    <a:pt x="2527719" y="820022"/>
                    <a:pt x="2452237" y="820022"/>
                  </a:cubicBezTo>
                  <a:lnTo>
                    <a:pt x="136673" y="820022"/>
                  </a:lnTo>
                  <a:cubicBezTo>
                    <a:pt x="61191" y="820022"/>
                    <a:pt x="0" y="758831"/>
                    <a:pt x="0" y="683349"/>
                  </a:cubicBezTo>
                  <a:lnTo>
                    <a:pt x="0" y="136673"/>
                  </a:lnTo>
                  <a:close/>
                </a:path>
              </a:pathLst>
            </a:custGeom>
            <a:solidFill>
              <a:srgbClr val="25C6E3">
                <a:shade val="5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6230" tIns="116230" rIns="116230" bIns="116230" numCol="1" spcCol="1270" anchor="ctr" anchorCtr="0">
              <a:noAutofit/>
            </a:bodyPr>
            <a:lstStyle/>
            <a:p>
              <a:pPr marL="0" marR="0" lvl="0" indent="0" defTabSz="889000" rtl="0" eaLnBrk="1" fontAlgn="auto" latinLnBrk="0" hangingPunct="1">
                <a:lnSpc>
                  <a:spcPts val="28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 ２．生成</a:t>
              </a:r>
              <a:r>
                <a:rPr kumimoji="1" lang="en-US" altLang="ja-JP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AI</a:t>
              </a: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による</a:t>
              </a:r>
              <a:r>
                <a:rPr lang="en-US" altLang="ja-JP" sz="2000" b="1" dirty="0">
                  <a:solidFill>
                    <a:srgbClr val="FFFFFF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/>
              </a:r>
              <a:br>
                <a:rPr lang="en-US" altLang="ja-JP" sz="2000" b="1" dirty="0">
                  <a:solidFill>
                    <a:srgbClr val="FFFFFF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2000" b="1" dirty="0" smtClean="0">
                  <a:solidFill>
                    <a:srgbClr val="FFFFFF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分析</a:t>
              </a:r>
              <a:endPara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8" name="グラフィックス 11" descr="人工知能 枠線">
              <a:extLst>
                <a:ext uri="{FF2B5EF4-FFF2-40B4-BE49-F238E27FC236}">
                  <a16:creationId xmlns:a16="http://schemas.microsoft.com/office/drawing/2014/main" id="{0F7FB6E8-20B0-8DF9-E445-27771503E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69720" y="4221088"/>
              <a:ext cx="914400" cy="914400"/>
            </a:xfrm>
            <a:prstGeom prst="rect">
              <a:avLst/>
            </a:prstGeom>
          </p:spPr>
        </p:pic>
      </p:grpSp>
      <p:grpSp>
        <p:nvGrpSpPr>
          <p:cNvPr id="29" name="グループ化 28"/>
          <p:cNvGrpSpPr/>
          <p:nvPr/>
        </p:nvGrpSpPr>
        <p:grpSpPr>
          <a:xfrm>
            <a:off x="253944" y="4797152"/>
            <a:ext cx="3969848" cy="914400"/>
            <a:chOff x="2567608" y="3410201"/>
            <a:chExt cx="3969848" cy="914400"/>
          </a:xfrm>
        </p:grpSpPr>
        <p:sp>
          <p:nvSpPr>
            <p:cNvPr id="30" name="フリーフォーム 29"/>
            <p:cNvSpPr/>
            <p:nvPr/>
          </p:nvSpPr>
          <p:spPr>
            <a:xfrm>
              <a:off x="3431704" y="3460505"/>
              <a:ext cx="3105752" cy="820022"/>
            </a:xfrm>
            <a:custGeom>
              <a:avLst/>
              <a:gdLst>
                <a:gd name="connsiteX0" fmla="*/ 0 w 2588910"/>
                <a:gd name="connsiteY0" fmla="*/ 136673 h 820022"/>
                <a:gd name="connsiteX1" fmla="*/ 136673 w 2588910"/>
                <a:gd name="connsiteY1" fmla="*/ 0 h 820022"/>
                <a:gd name="connsiteX2" fmla="*/ 2452237 w 2588910"/>
                <a:gd name="connsiteY2" fmla="*/ 0 h 820022"/>
                <a:gd name="connsiteX3" fmla="*/ 2588910 w 2588910"/>
                <a:gd name="connsiteY3" fmla="*/ 136673 h 820022"/>
                <a:gd name="connsiteX4" fmla="*/ 2588910 w 2588910"/>
                <a:gd name="connsiteY4" fmla="*/ 683349 h 820022"/>
                <a:gd name="connsiteX5" fmla="*/ 2452237 w 2588910"/>
                <a:gd name="connsiteY5" fmla="*/ 820022 h 820022"/>
                <a:gd name="connsiteX6" fmla="*/ 136673 w 2588910"/>
                <a:gd name="connsiteY6" fmla="*/ 820022 h 820022"/>
                <a:gd name="connsiteX7" fmla="*/ 0 w 2588910"/>
                <a:gd name="connsiteY7" fmla="*/ 683349 h 820022"/>
                <a:gd name="connsiteX8" fmla="*/ 0 w 2588910"/>
                <a:gd name="connsiteY8" fmla="*/ 136673 h 82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8910" h="820022">
                  <a:moveTo>
                    <a:pt x="0" y="136673"/>
                  </a:moveTo>
                  <a:cubicBezTo>
                    <a:pt x="0" y="61191"/>
                    <a:pt x="61191" y="0"/>
                    <a:pt x="136673" y="0"/>
                  </a:cubicBezTo>
                  <a:lnTo>
                    <a:pt x="2452237" y="0"/>
                  </a:lnTo>
                  <a:cubicBezTo>
                    <a:pt x="2527719" y="0"/>
                    <a:pt x="2588910" y="61191"/>
                    <a:pt x="2588910" y="136673"/>
                  </a:cubicBezTo>
                  <a:lnTo>
                    <a:pt x="2588910" y="683349"/>
                  </a:lnTo>
                  <a:cubicBezTo>
                    <a:pt x="2588910" y="758831"/>
                    <a:pt x="2527719" y="820022"/>
                    <a:pt x="2452237" y="820022"/>
                  </a:cubicBezTo>
                  <a:lnTo>
                    <a:pt x="136673" y="820022"/>
                  </a:lnTo>
                  <a:cubicBezTo>
                    <a:pt x="61191" y="820022"/>
                    <a:pt x="0" y="758831"/>
                    <a:pt x="0" y="683349"/>
                  </a:cubicBezTo>
                  <a:lnTo>
                    <a:pt x="0" y="136673"/>
                  </a:lnTo>
                  <a:close/>
                </a:path>
              </a:pathLst>
            </a:custGeom>
            <a:solidFill>
              <a:srgbClr val="25C6E3">
                <a:shade val="5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6230" tIns="116230" rIns="116230" bIns="116230" numCol="1" spcCol="1270" anchor="ctr" anchorCtr="0">
              <a:noAutofit/>
            </a:bodyPr>
            <a:lstStyle/>
            <a:p>
              <a:pPr marL="0" marR="0" lvl="0" indent="0" defTabSz="889000" rtl="0" eaLnBrk="1" fontAlgn="auto" latinLnBrk="0" hangingPunct="1">
                <a:lnSpc>
                  <a:spcPts val="28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１．分析</a:t>
              </a:r>
              <a:r>
                <a: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対象データ</a:t>
              </a: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kumimoji="1" lang="en-US" altLang="ja-JP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/>
              </a:r>
              <a:br>
                <a:rPr kumimoji="1" lang="en-US" altLang="ja-JP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選定</a:t>
              </a:r>
              <a:r>
                <a: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とクレンジング</a:t>
              </a:r>
            </a:p>
          </p:txBody>
        </p:sp>
        <p:pic>
          <p:nvPicPr>
            <p:cNvPr id="31" name="グラフィックス 17" descr="洗濯機 枠線">
              <a:extLst>
                <a:ext uri="{FF2B5EF4-FFF2-40B4-BE49-F238E27FC236}">
                  <a16:creationId xmlns:a16="http://schemas.microsoft.com/office/drawing/2014/main" id="{7BBA8816-AB03-0368-DECA-EE2755B9E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567608" y="3410201"/>
              <a:ext cx="914400" cy="914400"/>
            </a:xfrm>
            <a:prstGeom prst="rect">
              <a:avLst/>
            </a:prstGeom>
          </p:spPr>
        </p:pic>
      </p:grpSp>
      <p:grpSp>
        <p:nvGrpSpPr>
          <p:cNvPr id="32" name="グループ化 31"/>
          <p:cNvGrpSpPr/>
          <p:nvPr/>
        </p:nvGrpSpPr>
        <p:grpSpPr>
          <a:xfrm>
            <a:off x="8544272" y="4818856"/>
            <a:ext cx="3312368" cy="914400"/>
            <a:chOff x="5542442" y="5039180"/>
            <a:chExt cx="3312368" cy="914400"/>
          </a:xfrm>
        </p:grpSpPr>
        <p:sp>
          <p:nvSpPr>
            <p:cNvPr id="33" name="フリーフォーム 32"/>
            <p:cNvSpPr/>
            <p:nvPr/>
          </p:nvSpPr>
          <p:spPr>
            <a:xfrm>
              <a:off x="6456039" y="5061550"/>
              <a:ext cx="2398771" cy="820022"/>
            </a:xfrm>
            <a:custGeom>
              <a:avLst/>
              <a:gdLst>
                <a:gd name="connsiteX0" fmla="*/ 0 w 2588910"/>
                <a:gd name="connsiteY0" fmla="*/ 82002 h 820022"/>
                <a:gd name="connsiteX1" fmla="*/ 82002 w 2588910"/>
                <a:gd name="connsiteY1" fmla="*/ 0 h 820022"/>
                <a:gd name="connsiteX2" fmla="*/ 2506908 w 2588910"/>
                <a:gd name="connsiteY2" fmla="*/ 0 h 820022"/>
                <a:gd name="connsiteX3" fmla="*/ 2588910 w 2588910"/>
                <a:gd name="connsiteY3" fmla="*/ 82002 h 820022"/>
                <a:gd name="connsiteX4" fmla="*/ 2588910 w 2588910"/>
                <a:gd name="connsiteY4" fmla="*/ 738020 h 820022"/>
                <a:gd name="connsiteX5" fmla="*/ 2506908 w 2588910"/>
                <a:gd name="connsiteY5" fmla="*/ 820022 h 820022"/>
                <a:gd name="connsiteX6" fmla="*/ 82002 w 2588910"/>
                <a:gd name="connsiteY6" fmla="*/ 820022 h 820022"/>
                <a:gd name="connsiteX7" fmla="*/ 0 w 2588910"/>
                <a:gd name="connsiteY7" fmla="*/ 738020 h 820022"/>
                <a:gd name="connsiteX8" fmla="*/ 0 w 2588910"/>
                <a:gd name="connsiteY8" fmla="*/ 82002 h 82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8910" h="820022">
                  <a:moveTo>
                    <a:pt x="0" y="82002"/>
                  </a:moveTo>
                  <a:cubicBezTo>
                    <a:pt x="0" y="36714"/>
                    <a:pt x="36714" y="0"/>
                    <a:pt x="82002" y="0"/>
                  </a:cubicBezTo>
                  <a:lnTo>
                    <a:pt x="2506908" y="0"/>
                  </a:lnTo>
                  <a:cubicBezTo>
                    <a:pt x="2552196" y="0"/>
                    <a:pt x="2588910" y="36714"/>
                    <a:pt x="2588910" y="82002"/>
                  </a:cubicBezTo>
                  <a:lnTo>
                    <a:pt x="2588910" y="738020"/>
                  </a:lnTo>
                  <a:cubicBezTo>
                    <a:pt x="2588910" y="783308"/>
                    <a:pt x="2552196" y="820022"/>
                    <a:pt x="2506908" y="820022"/>
                  </a:cubicBezTo>
                  <a:lnTo>
                    <a:pt x="82002" y="820022"/>
                  </a:lnTo>
                  <a:cubicBezTo>
                    <a:pt x="36714" y="820022"/>
                    <a:pt x="0" y="783308"/>
                    <a:pt x="0" y="738020"/>
                  </a:cubicBezTo>
                  <a:lnTo>
                    <a:pt x="0" y="82002"/>
                  </a:lnTo>
                  <a:close/>
                </a:path>
              </a:pathLst>
            </a:custGeom>
            <a:solidFill>
              <a:srgbClr val="25C6E3">
                <a:shade val="5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0218" tIns="100218" rIns="100218" bIns="100218" numCol="1" spcCol="1270" anchor="ctr" anchorCtr="0">
              <a:noAutofit/>
            </a:bodyPr>
            <a:lstStyle/>
            <a:p>
              <a:pPr marL="0" marR="0" lvl="0" indent="0" defTabSz="889000" rtl="0" eaLnBrk="1" fontAlgn="auto" latinLnBrk="0" hangingPunct="1">
                <a:lnSpc>
                  <a:spcPts val="28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 ３．補正予算案の</a:t>
              </a:r>
              <a:r>
                <a:rPr lang="en-US" altLang="ja-JP" sz="2000" b="1" noProof="0" dirty="0">
                  <a:solidFill>
                    <a:srgbClr val="FFFFFF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/>
              </a:r>
              <a:br>
                <a:rPr lang="en-US" altLang="ja-JP" sz="2000" b="1" noProof="0" dirty="0">
                  <a:solidFill>
                    <a:srgbClr val="FFFFFF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2000" b="1" dirty="0">
                  <a:solidFill>
                    <a:srgbClr val="FFFFFF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sz="2000" b="1" dirty="0" smtClean="0">
                  <a:solidFill>
                    <a:srgbClr val="FFFFFF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</a:t>
              </a: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</a:rPr>
                <a:t>策定</a:t>
              </a:r>
              <a:endPara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4" name="グラフィックス 28" descr="銀行 枠線">
              <a:extLst>
                <a:ext uri="{FF2B5EF4-FFF2-40B4-BE49-F238E27FC236}">
                  <a16:creationId xmlns:a16="http://schemas.microsoft.com/office/drawing/2014/main" id="{4CC2DB9B-6097-FDA0-FB1A-62C55662C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542442" y="5039180"/>
              <a:ext cx="914400" cy="914400"/>
            </a:xfrm>
            <a:prstGeom prst="rect">
              <a:avLst/>
            </a:prstGeom>
          </p:spPr>
        </p:pic>
      </p:grpSp>
      <p:sp>
        <p:nvSpPr>
          <p:cNvPr id="35" name="下矢印 34"/>
          <p:cNvSpPr/>
          <p:nvPr/>
        </p:nvSpPr>
        <p:spPr>
          <a:xfrm rot="16200000">
            <a:off x="4328837" y="5046646"/>
            <a:ext cx="440575" cy="357447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下矢印 35"/>
          <p:cNvSpPr/>
          <p:nvPr/>
        </p:nvSpPr>
        <p:spPr>
          <a:xfrm rot="16200000">
            <a:off x="8217269" y="5089450"/>
            <a:ext cx="440575" cy="357447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754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5442"/>
          <a:stretch/>
        </p:blipFill>
        <p:spPr>
          <a:xfrm>
            <a:off x="16087" y="5809476"/>
            <a:ext cx="12192000" cy="1075908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79"/>
            <a:ext cx="12204000" cy="6297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6171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生成</a:t>
            </a:r>
            <a:r>
              <a:rPr lang="en-US" altLang="ja-JP" sz="3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3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による分析結果</a:t>
            </a:r>
            <a:endParaRPr lang="ja-JP" altLang="en-US" sz="3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1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407368" y="1302625"/>
            <a:ext cx="11449272" cy="5006695"/>
          </a:xfrm>
          <a:prstGeom prst="roundRect">
            <a:avLst>
              <a:gd name="adj" fmla="val 0"/>
            </a:avLst>
          </a:prstGeom>
          <a:ln w="254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32101" y="1379365"/>
            <a:ext cx="103140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ja-JP" altLang="en-US" sz="3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◆生成</a:t>
            </a:r>
            <a:r>
              <a:rPr lang="en-US" altLang="ja-JP" sz="3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AI</a:t>
            </a:r>
            <a:r>
              <a:rPr lang="ja-JP" altLang="en-US" sz="3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の分析により、</a:t>
            </a:r>
            <a:r>
              <a:rPr lang="ja-JP" altLang="en-US" sz="3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自由意見欄から、</a:t>
            </a:r>
            <a:r>
              <a:rPr lang="en-US" altLang="ja-JP" sz="3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3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3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頻出分野</a:t>
            </a:r>
            <a:r>
              <a:rPr lang="ja-JP" altLang="en-US" sz="30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3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その具体的な内容を客観的に抽出</a:t>
            </a:r>
            <a:endParaRPr lang="ja-JP" altLang="en-US" sz="32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541935"/>
              </p:ext>
            </p:extLst>
          </p:nvPr>
        </p:nvGraphicFramePr>
        <p:xfrm>
          <a:off x="839415" y="2564904"/>
          <a:ext cx="10729192" cy="361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9">
                  <a:extLst>
                    <a:ext uri="{9D8B030D-6E8A-4147-A177-3AD203B41FA5}">
                      <a16:colId xmlns:a16="http://schemas.microsoft.com/office/drawing/2014/main" val="1864956560"/>
                    </a:ext>
                  </a:extLst>
                </a:gridCol>
                <a:gridCol w="9217023">
                  <a:extLst>
                    <a:ext uri="{9D8B030D-6E8A-4147-A177-3AD203B41FA5}">
                      <a16:colId xmlns:a16="http://schemas.microsoft.com/office/drawing/2014/main" val="3019649097"/>
                    </a:ext>
                  </a:extLst>
                </a:gridCol>
              </a:tblGrid>
              <a:tr h="302614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</a:pPr>
                      <a:r>
                        <a:rPr kumimoji="1" lang="ja-JP" altLang="en-US" sz="2400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頻出分野</a:t>
                      </a:r>
                      <a:endParaRPr kumimoji="1" lang="ja-JP" altLang="en-US" sz="2400" u="none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</a:pPr>
                      <a:r>
                        <a:rPr kumimoji="1" lang="ja-JP" altLang="en-US" sz="2400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具体的な内容</a:t>
                      </a:r>
                      <a:endParaRPr kumimoji="1" lang="ja-JP" altLang="en-US" sz="2400" u="none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8595230"/>
                  </a:ext>
                </a:extLst>
              </a:tr>
              <a:tr h="784045">
                <a:tc row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</a:pPr>
                      <a:r>
                        <a:rPr kumimoji="1" lang="ja-JP" altLang="en-US" sz="2400" b="1" u="none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心と</a:t>
                      </a:r>
                      <a:endParaRPr kumimoji="1" lang="en-US" altLang="ja-JP" sz="2400" b="1" u="none" dirty="0" smtClean="0">
                        <a:solidFill>
                          <a:srgbClr val="C0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>
                        <a:lnSpc>
                          <a:spcPts val="3000"/>
                        </a:lnSpc>
                      </a:pPr>
                      <a:r>
                        <a:rPr kumimoji="1" lang="ja-JP" altLang="en-US" sz="2400" b="1" u="none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身体の</a:t>
                      </a:r>
                      <a:endParaRPr kumimoji="1" lang="en-US" altLang="ja-JP" sz="2400" b="1" u="none" dirty="0" smtClean="0">
                        <a:solidFill>
                          <a:srgbClr val="C0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>
                        <a:lnSpc>
                          <a:spcPts val="3000"/>
                        </a:lnSpc>
                      </a:pPr>
                      <a:r>
                        <a:rPr kumimoji="1" lang="ja-JP" altLang="en-US" sz="2400" b="1" u="none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健康</a:t>
                      </a:r>
                      <a:endParaRPr kumimoji="1" lang="ja-JP" altLang="en-US" sz="2400" b="1" u="none" dirty="0">
                        <a:solidFill>
                          <a:srgbClr val="C0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800"/>
                        </a:lnSpc>
                      </a:pPr>
                      <a:r>
                        <a:rPr lang="en-US" altLang="ja-JP" sz="22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大人</a:t>
                      </a:r>
                      <a:r>
                        <a:rPr lang="en-US" altLang="ja-JP" sz="22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</a:p>
                    <a:p>
                      <a:pPr>
                        <a:lnSpc>
                          <a:spcPts val="2800"/>
                        </a:lnSpc>
                      </a:pPr>
                      <a:r>
                        <a:rPr lang="ja-JP" altLang="en-US" sz="2200" b="1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「健康に良い食生活への配慮」</a:t>
                      </a:r>
                      <a:r>
                        <a:rPr lang="ja-JP" altLang="en-US" sz="22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lang="ja-JP" altLang="en-US" sz="2200" b="1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「（学校給食費の無償化の期待から） </a:t>
                      </a:r>
                      <a:r>
                        <a:rPr lang="en-US" altLang="ja-JP" sz="2200" b="0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/>
                      </a:r>
                      <a:br>
                        <a:rPr lang="en-US" altLang="ja-JP" sz="2200" b="0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ja-JP" altLang="en-US" sz="2200" b="1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日々の生活に直結する直接的な食などの支援」</a:t>
                      </a: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などを望む声が強い</a:t>
                      </a:r>
                      <a:endParaRPr kumimoji="1" lang="ja-JP" altLang="en-US" sz="2200" b="1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149506"/>
                  </a:ext>
                </a:extLst>
              </a:tr>
              <a:tr h="78404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zh-TW" sz="2100" b="1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800"/>
                        </a:lnSpc>
                      </a:pPr>
                      <a:r>
                        <a:rPr kumimoji="1" lang="en-US" altLang="ja-JP" sz="2200" b="1" u="none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2200" b="1" u="none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児童・生徒</a:t>
                      </a:r>
                      <a:r>
                        <a:rPr kumimoji="1" lang="en-US" altLang="ja-JP" sz="2200" b="1" u="none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</a:p>
                    <a:p>
                      <a:pPr>
                        <a:lnSpc>
                          <a:spcPts val="2800"/>
                        </a:lnSpc>
                      </a:pPr>
                      <a:r>
                        <a:rPr kumimoji="1" lang="ja-JP" altLang="en-US" sz="22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「自分自身の心と身体の健康」</a:t>
                      </a:r>
                      <a:r>
                        <a:rPr kumimoji="1" lang="ja-JP" altLang="en-US" sz="2200" b="1" u="none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、</a:t>
                      </a:r>
                      <a:r>
                        <a:rPr kumimoji="1" lang="ja-JP" altLang="en-US" sz="22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「誰もが平等に過ごせる環境」</a:t>
                      </a:r>
                      <a:r>
                        <a:rPr kumimoji="1" lang="ja-JP" altLang="en-US" sz="2200" b="1" u="none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など</a:t>
                      </a:r>
                      <a:endParaRPr kumimoji="1" lang="en-US" altLang="ja-JP" sz="2200" b="1" u="none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2800"/>
                        </a:lnSpc>
                      </a:pPr>
                      <a:r>
                        <a:rPr kumimoji="1" lang="ja-JP" altLang="en-US" sz="22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への願望が強い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009926"/>
                  </a:ext>
                </a:extLst>
              </a:tr>
              <a:tr h="543329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</a:pPr>
                      <a:r>
                        <a:rPr kumimoji="1" lang="ja-JP" altLang="en-US" sz="2400" b="1" u="none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防災</a:t>
                      </a:r>
                      <a:endParaRPr kumimoji="1" lang="en-US" altLang="ja-JP" sz="2400" b="1" u="none" dirty="0" smtClean="0">
                        <a:solidFill>
                          <a:srgbClr val="C0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>
                        <a:lnSpc>
                          <a:spcPts val="3000"/>
                        </a:lnSpc>
                      </a:pPr>
                      <a:r>
                        <a:rPr kumimoji="1" lang="ja-JP" altLang="en-US" sz="2400" b="1" u="none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対策</a:t>
                      </a:r>
                      <a:endParaRPr kumimoji="1" lang="ja-JP" altLang="en-US" sz="2400" b="1" u="none" dirty="0">
                        <a:solidFill>
                          <a:srgbClr val="C0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800"/>
                        </a:lnSpc>
                      </a:pPr>
                      <a:r>
                        <a:rPr kumimoji="1" lang="ja-JP" altLang="en-US" sz="22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「災害時の避難場所</a:t>
                      </a:r>
                      <a:r>
                        <a:rPr kumimoji="1" lang="ja-JP" altLang="en-US" sz="2200" b="1" u="none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の確保や</a:t>
                      </a:r>
                      <a:r>
                        <a:rPr kumimoji="1" lang="ja-JP" altLang="en-US" sz="22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衛生・プライバシー環境の改善」</a:t>
                      </a:r>
                      <a:r>
                        <a:rPr kumimoji="1" lang="ja-JP" altLang="en-US" sz="22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などを</a:t>
                      </a:r>
                      <a:endParaRPr kumimoji="1" lang="en-US" altLang="ja-JP" sz="2200" b="1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2800"/>
                        </a:lnSpc>
                      </a:pPr>
                      <a:r>
                        <a:rPr kumimoji="1" lang="ja-JP" altLang="en-US" sz="22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多く求めている</a:t>
                      </a:r>
                      <a:endParaRPr kumimoji="1" lang="en-US" altLang="ja-JP" sz="2200" b="1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663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02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4" name="タイトル 12"/>
          <p:cNvSpPr txBox="1">
            <a:spLocks/>
          </p:cNvSpPr>
          <p:nvPr/>
        </p:nvSpPr>
        <p:spPr>
          <a:xfrm>
            <a:off x="119336" y="623006"/>
            <a:ext cx="11809312" cy="46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ja-JP" altLang="en-US" sz="32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分析結果によるウェルビーイング</a:t>
            </a:r>
            <a:r>
              <a:rPr kumimoji="1" lang="ja-JP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j-cs"/>
              </a:rPr>
              <a:t>補正予算案の策定</a:t>
            </a:r>
            <a:endParaRPr kumimoji="1" lang="ja-JP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j-cs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256688" y="64800"/>
            <a:ext cx="40320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品川区長 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定例記者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52"/>
          <a:stretch/>
        </p:blipFill>
        <p:spPr>
          <a:xfrm>
            <a:off x="0" y="5751396"/>
            <a:ext cx="12192000" cy="1110388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令和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月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日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417124"/>
              </p:ext>
            </p:extLst>
          </p:nvPr>
        </p:nvGraphicFramePr>
        <p:xfrm>
          <a:off x="191344" y="1266408"/>
          <a:ext cx="5184576" cy="460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186495656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3019649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sz="1800" u="none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</a:pPr>
                      <a:r>
                        <a:rPr kumimoji="1" lang="ja-JP" altLang="en-US" sz="2400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具体的な内容</a:t>
                      </a:r>
                      <a:endParaRPr kumimoji="1" lang="ja-JP" altLang="en-US" sz="2400" u="none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8595230"/>
                  </a:ext>
                </a:extLst>
              </a:tr>
              <a:tr h="1252220">
                <a:tc rowSpan="2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</a:pPr>
                      <a:r>
                        <a:rPr kumimoji="1" lang="ja-JP" altLang="en-US" sz="21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心と</a:t>
                      </a:r>
                      <a:endParaRPr kumimoji="1" lang="en-US" altLang="ja-JP" sz="2100" b="1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>
                        <a:lnSpc>
                          <a:spcPts val="3200"/>
                        </a:lnSpc>
                      </a:pPr>
                      <a:r>
                        <a:rPr kumimoji="1" lang="ja-JP" altLang="en-US" sz="21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身体の</a:t>
                      </a:r>
                      <a:endParaRPr kumimoji="1" lang="en-US" altLang="ja-JP" sz="2100" b="1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>
                        <a:lnSpc>
                          <a:spcPts val="3200"/>
                        </a:lnSpc>
                      </a:pPr>
                      <a:r>
                        <a:rPr kumimoji="1" lang="ja-JP" altLang="en-US" sz="21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健康</a:t>
                      </a:r>
                      <a:endParaRPr kumimoji="1" lang="ja-JP" altLang="en-US" sz="2100" b="1" u="none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400"/>
                        </a:lnSpc>
                      </a:pPr>
                      <a:r>
                        <a:rPr kumimoji="1" lang="ja-JP" altLang="en-US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「健康に良い食生活への配慮」</a:t>
                      </a:r>
                      <a:endParaRPr kumimoji="1" lang="en-US" altLang="ja-JP" sz="2000" b="1" u="none" dirty="0" smtClean="0">
                        <a:solidFill>
                          <a:srgbClr val="0070C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</a:t>
                      </a:r>
                      <a:r>
                        <a:rPr kumimoji="1" lang="en-US" altLang="ja-JP" sz="18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9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学校給食費</a:t>
                      </a:r>
                      <a:r>
                        <a:rPr kumimoji="1" lang="ja-JP" altLang="en-US" sz="18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の</a:t>
                      </a:r>
                      <a:r>
                        <a:rPr kumimoji="1" lang="ja-JP" altLang="en-US" sz="19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無償化</a:t>
                      </a:r>
                      <a:r>
                        <a:rPr kumimoji="1" lang="ja-JP" altLang="en-US" sz="18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の</a:t>
                      </a:r>
                      <a:r>
                        <a:rPr kumimoji="1" lang="ja-JP" altLang="en-US" sz="19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期待</a:t>
                      </a:r>
                      <a:r>
                        <a:rPr kumimoji="1" lang="ja-JP" altLang="en-US" sz="18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から</a:t>
                      </a:r>
                      <a:r>
                        <a:rPr kumimoji="1" lang="en-US" altLang="ja-JP" sz="18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kumimoji="1" lang="ja-JP" altLang="en-US" sz="18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kumimoji="1" lang="en-US" altLang="ja-JP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/>
                      </a:r>
                      <a:br>
                        <a:rPr kumimoji="1" lang="en-US" altLang="ja-JP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kumimoji="1" lang="ja-JP" altLang="en-US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日々の生活に直結する</a:t>
                      </a:r>
                      <a:r>
                        <a:rPr kumimoji="1" lang="en-US" altLang="ja-JP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/>
                      </a:r>
                      <a:br>
                        <a:rPr kumimoji="1" lang="en-US" altLang="ja-JP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kumimoji="1" lang="ja-JP" altLang="en-US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直接的な食などの支援」</a:t>
                      </a:r>
                      <a:endParaRPr kumimoji="1" lang="en-US" altLang="ja-JP" sz="2000" b="1" u="none" dirty="0" smtClean="0">
                        <a:solidFill>
                          <a:srgbClr val="0070C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149506"/>
                  </a:ext>
                </a:extLst>
              </a:tr>
              <a:tr h="733832">
                <a:tc vMerge="1"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</a:pPr>
                      <a:endParaRPr kumimoji="1" lang="ja-JP" altLang="en-US" sz="2100" b="1" u="none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「自分の心と体の健康」</a:t>
                      </a:r>
                    </a:p>
                    <a:p>
                      <a:pPr>
                        <a:lnSpc>
                          <a:spcPts val="3400"/>
                        </a:lnSpc>
                      </a:pPr>
                      <a:r>
                        <a:rPr kumimoji="1" lang="ja-JP" altLang="en-US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「誰もが平等に過ごせる環境」</a:t>
                      </a:r>
                      <a:endParaRPr kumimoji="1" lang="ja-JP" altLang="en-US" sz="2000" b="1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380160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algn="ctr">
                        <a:lnSpc>
                          <a:spcPts val="3200"/>
                        </a:lnSpc>
                      </a:pPr>
                      <a:r>
                        <a:rPr kumimoji="1" lang="ja-JP" altLang="en-US" sz="21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防災</a:t>
                      </a:r>
                      <a:endParaRPr kumimoji="1" lang="en-US" altLang="ja-JP" sz="2100" b="1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>
                        <a:lnSpc>
                          <a:spcPts val="3200"/>
                        </a:lnSpc>
                      </a:pPr>
                      <a:r>
                        <a:rPr kumimoji="1" lang="ja-JP" altLang="en-US" sz="21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対策</a:t>
                      </a:r>
                      <a:endParaRPr kumimoji="1" lang="ja-JP" altLang="en-US" sz="2100" b="1" u="none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400"/>
                        </a:lnSpc>
                      </a:pPr>
                      <a:r>
                        <a:rPr kumimoji="1" lang="ja-JP" altLang="en-US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「災害時の避難場所</a:t>
                      </a:r>
                      <a:r>
                        <a:rPr kumimoji="1" lang="ja-JP" altLang="en-US" sz="2000" b="1" u="none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の確保や</a:t>
                      </a:r>
                      <a:endParaRPr kumimoji="1" lang="en-US" altLang="ja-JP" sz="2000" b="1" u="none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400"/>
                        </a:lnSpc>
                      </a:pPr>
                      <a:r>
                        <a:rPr kumimoji="1" lang="ja-JP" altLang="en-US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衛生・プライバシー環境の</a:t>
                      </a:r>
                      <a:endParaRPr kumimoji="1" lang="en-US" altLang="ja-JP" sz="2000" b="1" u="none" dirty="0" smtClean="0">
                        <a:solidFill>
                          <a:srgbClr val="0070C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400"/>
                        </a:lnSpc>
                      </a:pPr>
                      <a:r>
                        <a:rPr kumimoji="1" lang="ja-JP" altLang="en-US" sz="2000" b="1" u="none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改善」</a:t>
                      </a:r>
                      <a:endParaRPr kumimoji="1" lang="en-US" altLang="ja-JP" sz="2000" b="1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663478"/>
                  </a:ext>
                </a:extLst>
              </a:tr>
            </a:tbl>
          </a:graphicData>
        </a:graphic>
      </p:graphicFrame>
      <p:sp>
        <p:nvSpPr>
          <p:cNvPr id="21" name="下矢印 20"/>
          <p:cNvSpPr/>
          <p:nvPr/>
        </p:nvSpPr>
        <p:spPr>
          <a:xfrm rot="16200000">
            <a:off x="4710477" y="3518011"/>
            <a:ext cx="1800200" cy="250766"/>
          </a:xfrm>
          <a:prstGeom prst="downArrow">
            <a:avLst/>
          </a:prstGeom>
          <a:solidFill>
            <a:srgbClr val="6FA3D1"/>
          </a:solidFill>
          <a:ln w="38100">
            <a:solidFill>
              <a:srgbClr val="0068B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algn="ctr">
              <a:lnSpc>
                <a:spcPts val="2800"/>
              </a:lnSpc>
              <a:spcAft>
                <a:spcPts val="300"/>
              </a:spcAft>
            </a:pPr>
            <a:endParaRPr kumimoji="1" lang="ja-JP" altLang="en-US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24" name="円/楕円 6">
            <a:extLst>
              <a:ext uri="{FF2B5EF4-FFF2-40B4-BE49-F238E27FC236}">
                <a16:creationId xmlns:a16="http://schemas.microsoft.com/office/drawing/2014/main" id="{904DF007-C6AA-7806-19D8-04225E01BA8F}"/>
              </a:ext>
            </a:extLst>
          </p:cNvPr>
          <p:cNvSpPr/>
          <p:nvPr/>
        </p:nvSpPr>
        <p:spPr>
          <a:xfrm rot="20640000">
            <a:off x="5861594" y="3342653"/>
            <a:ext cx="1055781" cy="807880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ea typeface="メイリオ" panose="020B0604030504040204" pitchFamily="50" charset="-128"/>
            </a:endParaRPr>
          </a:p>
        </p:txBody>
      </p:sp>
      <p:sp>
        <p:nvSpPr>
          <p:cNvPr id="25" name="円/楕円 6">
            <a:extLst>
              <a:ext uri="{FF2B5EF4-FFF2-40B4-BE49-F238E27FC236}">
                <a16:creationId xmlns:a16="http://schemas.microsoft.com/office/drawing/2014/main" id="{8D1667D7-B06D-F95A-30A8-A2692A689696}"/>
              </a:ext>
            </a:extLst>
          </p:cNvPr>
          <p:cNvSpPr/>
          <p:nvPr/>
        </p:nvSpPr>
        <p:spPr>
          <a:xfrm rot="20640000">
            <a:off x="5826852" y="1640961"/>
            <a:ext cx="1055781" cy="807880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5222DC0-8260-2B4B-9127-AC449944D1DA}"/>
              </a:ext>
            </a:extLst>
          </p:cNvPr>
          <p:cNvSpPr txBox="1"/>
          <p:nvPr/>
        </p:nvSpPr>
        <p:spPr>
          <a:xfrm>
            <a:off x="6878992" y="1273016"/>
            <a:ext cx="5409696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都内初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「子育て</a:t>
            </a:r>
            <a:r>
              <a:rPr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世代へ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b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お米支援プロジェクト」</a:t>
            </a:r>
            <a:endParaRPr lang="en-US" altLang="ja-JP" sz="24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900"/>
              </a:lnSpc>
            </a:pP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 学校給食の無い、夏休み期間中の</a:t>
            </a:r>
            <a:endParaRPr lang="en-US" altLang="ja-JP" sz="24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900"/>
              </a:lnSpc>
            </a:pP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 子どもの「食」支援</a:t>
            </a:r>
            <a:endParaRPr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5D63DE0-81A1-9E35-D8F5-D73A1605EAAB}"/>
              </a:ext>
            </a:extLst>
          </p:cNvPr>
          <p:cNvSpPr txBox="1"/>
          <p:nvPr/>
        </p:nvSpPr>
        <p:spPr>
          <a:xfrm>
            <a:off x="6089007" y="1685623"/>
            <a:ext cx="7007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4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lang="ja-JP" altLang="en-US" sz="4400" dirty="0">
              <a:solidFill>
                <a:srgbClr val="0070C0"/>
              </a:solidFill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ECC0792-6E0E-E4AA-59B9-388DC606E08C}"/>
              </a:ext>
            </a:extLst>
          </p:cNvPr>
          <p:cNvSpPr txBox="1"/>
          <p:nvPr/>
        </p:nvSpPr>
        <p:spPr>
          <a:xfrm>
            <a:off x="6089007" y="3407026"/>
            <a:ext cx="7007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4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</a:p>
        </p:txBody>
      </p:sp>
      <p:sp>
        <p:nvSpPr>
          <p:cNvPr id="30" name="円/楕円 6">
            <a:extLst>
              <a:ext uri="{FF2B5EF4-FFF2-40B4-BE49-F238E27FC236}">
                <a16:creationId xmlns:a16="http://schemas.microsoft.com/office/drawing/2014/main" id="{A4262161-209F-6967-B205-DE992F876E1A}"/>
              </a:ext>
            </a:extLst>
          </p:cNvPr>
          <p:cNvSpPr/>
          <p:nvPr/>
        </p:nvSpPr>
        <p:spPr>
          <a:xfrm rot="20640000">
            <a:off x="5878613" y="4849264"/>
            <a:ext cx="1055781" cy="807880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63028A0-B11C-8EF4-94BF-8842DCBBEA9F}"/>
              </a:ext>
            </a:extLst>
          </p:cNvPr>
          <p:cNvSpPr txBox="1"/>
          <p:nvPr/>
        </p:nvSpPr>
        <p:spPr>
          <a:xfrm>
            <a:off x="6141683" y="4922906"/>
            <a:ext cx="7007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4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endParaRPr lang="ja-JP" altLang="en-US" sz="4400" dirty="0">
              <a:solidFill>
                <a:srgbClr val="0070C0"/>
              </a:solidFill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5222DC0-8260-2B4B-9127-AC449944D1DA}"/>
              </a:ext>
            </a:extLst>
          </p:cNvPr>
          <p:cNvSpPr txBox="1"/>
          <p:nvPr/>
        </p:nvSpPr>
        <p:spPr>
          <a:xfrm>
            <a:off x="6878991" y="2924944"/>
            <a:ext cx="6073883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都内区市町村初</a:t>
            </a:r>
            <a:endParaRPr lang="en-US" altLang="ja-JP" sz="24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900"/>
              </a:lnSpc>
            </a:pPr>
            <a:r>
              <a:rPr lang="ja-JP" altLang="en-US" sz="23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sz="23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若者の心と体の健康相談</a:t>
            </a:r>
            <a:r>
              <a:rPr lang="ja-JP" altLang="en-US" sz="23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事業」</a:t>
            </a:r>
            <a:endParaRPr lang="en-US" altLang="ja-JP" sz="23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900"/>
              </a:lnSpc>
            </a:pP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 気軽に相談可能な</a:t>
            </a:r>
            <a:r>
              <a:rPr lang="en-US" altLang="ja-JP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LINE</a:t>
            </a: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による</a:t>
            </a:r>
            <a:endParaRPr lang="en-US" altLang="ja-JP" sz="24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900"/>
              </a:lnSpc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性の悩みなどの相談体制構築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5222DC0-8260-2B4B-9127-AC449944D1DA}"/>
              </a:ext>
            </a:extLst>
          </p:cNvPr>
          <p:cNvSpPr txBox="1"/>
          <p:nvPr/>
        </p:nvSpPr>
        <p:spPr>
          <a:xfrm>
            <a:off x="6842431" y="4653136"/>
            <a:ext cx="5409696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ja-JP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4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区初</a:t>
            </a:r>
            <a:r>
              <a:rPr lang="ja-JP" altLang="en-US" sz="24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「トイレトラック」の導入</a:t>
            </a:r>
            <a:endParaRPr lang="en-US" altLang="ja-JP" sz="24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 被災地の長引く断水による</a:t>
            </a:r>
            <a:endParaRPr lang="en-US" altLang="ja-JP" sz="24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生活環境の改善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44016" y="1300698"/>
            <a:ext cx="1199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頻出分野</a:t>
            </a:r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99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0470"/>
            <a:ext cx="12192000" cy="937530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12680" y="628927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726701" y="692696"/>
            <a:ext cx="8257731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都内初</a:t>
            </a:r>
            <a:r>
              <a:rPr lang="ja-JP" altLang="en-US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子育て世帯へのお米支援プロジェクト</a:t>
            </a:r>
            <a:endParaRPr lang="ja-JP" altLang="en-US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047884"/>
              </p:ext>
            </p:extLst>
          </p:nvPr>
        </p:nvGraphicFramePr>
        <p:xfrm>
          <a:off x="398683" y="3381966"/>
          <a:ext cx="11394632" cy="29802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3552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72108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8337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内容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・希望者は電子申請（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児童・生徒のタブレット端末でも申込可能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3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希望する児童センターにて受取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3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・食の支援に加え、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お米配布を通じてアウトリーチ支援につなげる</a:t>
                      </a:r>
                    </a:p>
                    <a:p>
                      <a:pPr>
                        <a:lnSpc>
                          <a:spcPts val="3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お米：区と連携協定を締結する福井県坂井市産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  <a:tr h="5554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対象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・子育て世代（小中学生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人につき、お米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2kg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</a:t>
                      </a:r>
                      <a:r>
                        <a:rPr lang="en-US" altLang="ja-JP" sz="2400" b="1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2400" b="1" dirty="0" smtClean="0">
                          <a:solidFill>
                            <a:srgbClr val="0070C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所得制限なし</a:t>
                      </a:r>
                      <a:endParaRPr lang="en-US" altLang="ja-JP" sz="2400" b="1" dirty="0" smtClean="0">
                        <a:solidFill>
                          <a:srgbClr val="0070C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572773"/>
                  </a:ext>
                </a:extLst>
              </a:tr>
              <a:tr h="5554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時期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・令和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269565"/>
                  </a:ext>
                </a:extLst>
              </a:tr>
            </a:tbl>
          </a:graphicData>
        </a:graphic>
      </p:graphicFrame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6" y="1264282"/>
            <a:ext cx="11838867" cy="2020702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98269" y="1250240"/>
            <a:ext cx="12125691" cy="2105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◆これまで品川区では、所得制限のない区立学校の</a:t>
            </a:r>
            <a:endParaRPr kumimoji="1"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800"/>
              </a:lnSpc>
            </a:pPr>
            <a:r>
              <a:rPr kumimoji="1"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「給食費無償化」や、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所得制限のない区立学校の</a:t>
            </a:r>
            <a:endParaRPr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800"/>
              </a:lnSpc>
            </a:pP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「学用品の無償化」（都内初）</a:t>
            </a:r>
            <a:r>
              <a:rPr kumimoji="1"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を実施</a:t>
            </a:r>
            <a:endParaRPr kumimoji="1"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600"/>
              </a:lnSpc>
            </a:pPr>
            <a:endParaRPr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700"/>
              </a:lnSpc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◆学校給食が無い、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夏休み期間中の子どもの「食の支援」を</a:t>
            </a:r>
            <a:r>
              <a:rPr lang="ja-JP" altLang="en-US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切れ目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なく実施</a:t>
            </a:r>
            <a:endParaRPr kumimoji="1" lang="ja-JP" altLang="en-US" sz="27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623392" y="667613"/>
            <a:ext cx="1080120" cy="532900"/>
            <a:chOff x="3054" y="667613"/>
            <a:chExt cx="1080120" cy="532900"/>
          </a:xfrm>
        </p:grpSpPr>
        <p:sp>
          <p:nvSpPr>
            <p:cNvPr id="23" name="角丸四角形 22"/>
            <p:cNvSpPr/>
            <p:nvPr/>
          </p:nvSpPr>
          <p:spPr>
            <a:xfrm>
              <a:off x="71994" y="667613"/>
              <a:ext cx="942242" cy="443146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3054" y="677293"/>
              <a:ext cx="1080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ja-JP" altLang="en-US" sz="2800" b="1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新規</a:t>
              </a:r>
              <a:endParaRPr lang="ja-JP" altLang="ja-JP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タイトル 12"/>
          <p:cNvSpPr txBox="1">
            <a:spLocks/>
          </p:cNvSpPr>
          <p:nvPr/>
        </p:nvSpPr>
        <p:spPr>
          <a:xfrm>
            <a:off x="9446104" y="692696"/>
            <a:ext cx="2921012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ja-JP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【8,299</a:t>
            </a:r>
            <a:r>
              <a:rPr lang="ja-JP" altLang="en-US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r>
              <a:rPr lang="en-US" altLang="ja-JP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ja-JP" altLang="en-US" sz="2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タイトル 12"/>
          <p:cNvSpPr txBox="1">
            <a:spLocks/>
          </p:cNvSpPr>
          <p:nvPr/>
        </p:nvSpPr>
        <p:spPr>
          <a:xfrm>
            <a:off x="3230" y="692696"/>
            <a:ext cx="82017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ja-JP" altLang="en-US" sz="2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727" y="1314009"/>
            <a:ext cx="2277921" cy="151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9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0470"/>
            <a:ext cx="12192000" cy="937530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12680" y="628927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686009" y="692696"/>
            <a:ext cx="8298423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都内区市町村初</a:t>
            </a:r>
            <a:r>
              <a:rPr lang="ja-JP" altLang="en-US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若者の心</a:t>
            </a:r>
            <a:r>
              <a:rPr lang="ja-JP" altLang="en-US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と体の</a:t>
            </a:r>
            <a:r>
              <a:rPr lang="ja-JP" altLang="en-US" sz="2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健康相談事業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451622"/>
              </p:ext>
            </p:extLst>
          </p:nvPr>
        </p:nvGraphicFramePr>
        <p:xfrm>
          <a:off x="462008" y="3399712"/>
          <a:ext cx="11412000" cy="25704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3552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738448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8337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内容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・リアルと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LINE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などのオンラインによる相談窓口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・必要に応じ専門医へ紹介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  <a:tr h="5554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対象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・思春期の若者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572773"/>
                  </a:ext>
                </a:extLst>
              </a:tr>
              <a:tr h="5554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開設日時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SNS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相談：週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回程度　・相談会：月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回程度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901917"/>
                  </a:ext>
                </a:extLst>
              </a:tr>
              <a:tr h="5554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開始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・令和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月から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269565"/>
                  </a:ext>
                </a:extLst>
              </a:tr>
            </a:tbl>
          </a:graphicData>
        </a:graphic>
      </p:graphicFrame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6" y="1293495"/>
            <a:ext cx="11838867" cy="1919481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19336" y="1271950"/>
            <a:ext cx="12053685" cy="2003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kumimoji="1"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◆心と体、性といった思春期特有のセンシティブな悩みを受け止め、</a:t>
            </a:r>
            <a:endParaRPr kumimoji="1"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600"/>
              </a:lnSpc>
            </a:pP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不安の解消が必要</a:t>
            </a:r>
            <a:endParaRPr kumimoji="1"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500"/>
              </a:lnSpc>
            </a:pPr>
            <a:endParaRPr kumimoji="1"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600"/>
              </a:lnSpc>
            </a:pPr>
            <a:r>
              <a:rPr kumimoji="1"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</a:t>
            </a:r>
            <a:r>
              <a:rPr kumimoji="1" lang="ja-JP" altLang="en-US" sz="262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品川区ジェンダー平等条例</a:t>
            </a:r>
            <a:r>
              <a:rPr kumimoji="1" lang="ja-JP" altLang="en-US" sz="262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を踏まえ、</a:t>
            </a:r>
            <a:r>
              <a:rPr lang="ja-JP" altLang="en-US" sz="262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リプロダクティブ</a:t>
            </a:r>
            <a:r>
              <a:rPr lang="ja-JP" altLang="en-US" sz="262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262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ヘルス／ライツを　</a:t>
            </a:r>
            <a:endParaRPr lang="en-US" altLang="ja-JP" sz="262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600"/>
              </a:lnSpc>
            </a:pPr>
            <a:r>
              <a:rPr lang="ja-JP" altLang="en-US" sz="262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62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守り、</a:t>
            </a:r>
            <a:r>
              <a:rPr lang="ja-JP" altLang="en-US" sz="262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若者の健全な成長を促進することにより、</a:t>
            </a:r>
            <a:r>
              <a:rPr lang="ja-JP" altLang="en-US" sz="262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ウェルビーイングを向上</a:t>
            </a:r>
            <a:endParaRPr kumimoji="1" lang="ja-JP" altLang="en-US" sz="262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623392" y="667613"/>
            <a:ext cx="1080120" cy="532900"/>
            <a:chOff x="3054" y="667613"/>
            <a:chExt cx="1080120" cy="532900"/>
          </a:xfrm>
        </p:grpSpPr>
        <p:sp>
          <p:nvSpPr>
            <p:cNvPr id="23" name="角丸四角形 22"/>
            <p:cNvSpPr/>
            <p:nvPr/>
          </p:nvSpPr>
          <p:spPr>
            <a:xfrm>
              <a:off x="71994" y="667613"/>
              <a:ext cx="942242" cy="443146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3054" y="677293"/>
              <a:ext cx="1080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ja-JP" altLang="en-US" sz="2800" b="1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新規</a:t>
              </a:r>
              <a:endParaRPr lang="ja-JP" altLang="ja-JP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タイトル 12"/>
          <p:cNvSpPr txBox="1">
            <a:spLocks/>
          </p:cNvSpPr>
          <p:nvPr/>
        </p:nvSpPr>
        <p:spPr>
          <a:xfrm>
            <a:off x="9446104" y="692696"/>
            <a:ext cx="2921012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ja-JP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【7,273</a:t>
            </a:r>
            <a:r>
              <a:rPr lang="ja-JP" altLang="en-US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r>
              <a:rPr lang="en-US" altLang="ja-JP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ja-JP" altLang="en-US" sz="2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タイトル 12"/>
          <p:cNvSpPr txBox="1">
            <a:spLocks/>
          </p:cNvSpPr>
          <p:nvPr/>
        </p:nvSpPr>
        <p:spPr>
          <a:xfrm>
            <a:off x="3230" y="692696"/>
            <a:ext cx="82017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ja-JP" altLang="en-US" sz="2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426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0470"/>
            <a:ext cx="12192000" cy="937530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12680" y="628927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686009" y="692696"/>
            <a:ext cx="9234527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区初</a:t>
            </a:r>
            <a:r>
              <a:rPr lang="ja-JP" altLang="en-US" sz="36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「トイレトラック」の導入</a:t>
            </a:r>
            <a:endParaRPr lang="ja-JP" altLang="en-US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471327"/>
              </p:ext>
            </p:extLst>
          </p:nvPr>
        </p:nvGraphicFramePr>
        <p:xfrm>
          <a:off x="462008" y="3846865"/>
          <a:ext cx="11322624" cy="23184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1544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72108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5505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内容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23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区で初めて「トイレトラック」を整備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  <a:tr h="11569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効果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・災害時は、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自治体間の連携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により、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区が被災した際の受援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および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被災地への支援体制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を確立することで、トイレ問題を改善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2800"/>
                        </a:lnSpc>
                      </a:pP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</a:t>
                      </a:r>
                      <a:r>
                        <a:rPr lang="en-US" altLang="ja-JP" sz="22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22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能登半島地震でも他自治体のトイレトレーラーなどが活躍</a:t>
                      </a:r>
                      <a:endParaRPr lang="en-US" altLang="ja-JP" sz="22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800"/>
                        </a:lnSpc>
                      </a:pPr>
                      <a:endParaRPr lang="en-US" altLang="ja-JP" sz="22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平時は、防災訓練や地域イベントで活用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し、備えの重要性を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PR</a:t>
                      </a:r>
                      <a:endParaRPr lang="en-US" altLang="ja-JP" sz="2400" b="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298499"/>
                  </a:ext>
                </a:extLst>
              </a:tr>
            </a:tbl>
          </a:graphicData>
        </a:graphic>
      </p:graphicFrame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6" y="1293495"/>
            <a:ext cx="11838867" cy="2351529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623392" y="667613"/>
            <a:ext cx="1080120" cy="532900"/>
            <a:chOff x="3054" y="667613"/>
            <a:chExt cx="1080120" cy="532900"/>
          </a:xfrm>
        </p:grpSpPr>
        <p:sp>
          <p:nvSpPr>
            <p:cNvPr id="23" name="角丸四角形 22"/>
            <p:cNvSpPr/>
            <p:nvPr/>
          </p:nvSpPr>
          <p:spPr>
            <a:xfrm>
              <a:off x="71994" y="667613"/>
              <a:ext cx="942242" cy="443146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3054" y="677293"/>
              <a:ext cx="1080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ja-JP" altLang="en-US" sz="2800" b="1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新規</a:t>
              </a:r>
              <a:endParaRPr lang="ja-JP" altLang="ja-JP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タイトル 12"/>
          <p:cNvSpPr txBox="1">
            <a:spLocks/>
          </p:cNvSpPr>
          <p:nvPr/>
        </p:nvSpPr>
        <p:spPr>
          <a:xfrm>
            <a:off x="9120336" y="692696"/>
            <a:ext cx="324678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ja-JP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【30,510</a:t>
            </a:r>
            <a:r>
              <a:rPr lang="ja-JP" altLang="en-US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r>
              <a:rPr lang="en-US" altLang="ja-JP" sz="2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ja-JP" altLang="en-US" sz="2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タイトル 12"/>
          <p:cNvSpPr txBox="1">
            <a:spLocks/>
          </p:cNvSpPr>
          <p:nvPr/>
        </p:nvSpPr>
        <p:spPr>
          <a:xfrm>
            <a:off x="3230" y="692696"/>
            <a:ext cx="82017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ja-JP" altLang="en-US" sz="2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677" y="1771041"/>
            <a:ext cx="1762912" cy="1358235"/>
          </a:xfrm>
          <a:prstGeom prst="rect">
            <a:avLst/>
          </a:prstGeom>
        </p:spPr>
      </p:pic>
      <p:pic>
        <p:nvPicPr>
          <p:cNvPr id="30" name="図 29"/>
          <p:cNvPicPr/>
          <p:nvPr/>
        </p:nvPicPr>
        <p:blipFill>
          <a:blip r:embed="rId6"/>
          <a:stretch>
            <a:fillRect/>
          </a:stretch>
        </p:blipFill>
        <p:spPr>
          <a:xfrm>
            <a:off x="6312024" y="1650116"/>
            <a:ext cx="3847541" cy="1718650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191343" y="1271950"/>
            <a:ext cx="8065345" cy="2464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kumimoji="1"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◆能登半島地震の被災地では、長引く</a:t>
            </a:r>
            <a:endParaRPr kumimoji="1"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600"/>
              </a:lnSpc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断水により、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不衛生なトイレによる</a:t>
            </a:r>
            <a:endParaRPr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600"/>
              </a:lnSpc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避難所の生活環境悪化が大きな課題</a:t>
            </a:r>
            <a:endParaRPr kumimoji="1"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500"/>
              </a:lnSpc>
            </a:pPr>
            <a:endParaRPr lang="en-US" altLang="ja-JP" sz="27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600"/>
              </a:lnSpc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◆首都直下地震への強い危機意識から、</a:t>
            </a:r>
            <a:endParaRPr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600"/>
              </a:lnSpc>
            </a:pP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実効性のある防災対策を実施</a:t>
            </a:r>
            <a:endParaRPr kumimoji="1" lang="ja-JP" altLang="en-US" sz="27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0225078" y="3129277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車内トイレ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181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90"/>
          <a:stretch/>
        </p:blipFill>
        <p:spPr>
          <a:xfrm>
            <a:off x="6000" y="5786347"/>
            <a:ext cx="12192000" cy="1075211"/>
          </a:xfrm>
          <a:prstGeom prst="rect">
            <a:avLst/>
          </a:prstGeom>
        </p:spPr>
      </p:pic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256688" y="64800"/>
            <a:ext cx="40320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品川区長 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定例記者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令和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月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19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日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0" y="612672"/>
            <a:ext cx="12204000" cy="47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7" name="タイトル 12"/>
          <p:cNvSpPr txBox="1">
            <a:spLocks/>
          </p:cNvSpPr>
          <p:nvPr/>
        </p:nvSpPr>
        <p:spPr>
          <a:xfrm>
            <a:off x="119336" y="648728"/>
            <a:ext cx="11017224" cy="46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ja-JP" altLang="en-US" sz="28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その他、主要</a:t>
            </a:r>
            <a:r>
              <a:rPr lang="ja-JP" altLang="en-US" sz="2800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施策（安全・安心を守る）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48060" y="1612245"/>
            <a:ext cx="12356652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5000"/>
              </a:lnSpc>
              <a:defRPr/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 　　 高齢者や小児へのワクチン接種の推進　　   </a:t>
            </a:r>
            <a:r>
              <a:rPr lang="ja-JP" altLang="en-US" sz="26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en-US" altLang="ja-JP" sz="2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647,793</a:t>
            </a:r>
            <a:r>
              <a:rPr lang="ja-JP" altLang="en-US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endParaRPr lang="en-US" altLang="ja-JP" sz="26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4000"/>
              </a:lnSpc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・小児インフルエンザワクチン接種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事業</a:t>
            </a:r>
            <a:endParaRPr lang="en-US" altLang="ja-JP" sz="25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4000"/>
              </a:lnSpc>
              <a:defRPr/>
            </a:pP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区独自の生後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か月から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歳までの上乗せに加え、さらに高校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年生まで拡大</a:t>
            </a:r>
            <a:endParaRPr lang="en-US" altLang="ja-JP" sz="24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000"/>
              </a:lnSpc>
              <a:defRPr/>
            </a:pPr>
            <a:endParaRPr lang="en-US" altLang="ja-JP" sz="24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4000"/>
              </a:lnSpc>
              <a:defRPr/>
            </a:pP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・高齢者新型コロナウイルスワクチン接種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事業（定期接種）</a:t>
            </a:r>
          </a:p>
          <a:p>
            <a:pPr lvl="0">
              <a:lnSpc>
                <a:spcPts val="4000"/>
              </a:lnSpc>
              <a:defRPr/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65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歳以上の高齢者や基礎疾患を有する方の重篤化を</a:t>
            </a:r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予防</a:t>
            </a:r>
            <a:endParaRPr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3800"/>
              </a:lnSpc>
              <a:defRPr/>
            </a:pPr>
            <a:endParaRPr lang="ja-JP" altLang="en-US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9" name="グループ化 38"/>
          <p:cNvGrpSpPr/>
          <p:nvPr/>
        </p:nvGrpSpPr>
        <p:grpSpPr>
          <a:xfrm>
            <a:off x="593668" y="1835632"/>
            <a:ext cx="821812" cy="366910"/>
            <a:chOff x="902145" y="2406286"/>
            <a:chExt cx="821812" cy="366910"/>
          </a:xfrm>
        </p:grpSpPr>
        <p:sp>
          <p:nvSpPr>
            <p:cNvPr id="40" name="角丸四角形 39"/>
            <p:cNvSpPr/>
            <p:nvPr/>
          </p:nvSpPr>
          <p:spPr>
            <a:xfrm>
              <a:off x="952787" y="2421643"/>
              <a:ext cx="720528" cy="351553"/>
            </a:xfrm>
            <a:prstGeom prst="roundRec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8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1" name="テキスト ボックス 40"/>
            <p:cNvSpPr txBox="1"/>
            <p:nvPr/>
          </p:nvSpPr>
          <p:spPr>
            <a:xfrm>
              <a:off x="902145" y="2406286"/>
              <a:ext cx="821812" cy="346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拡充</a:t>
              </a:r>
              <a:endParaRPr kumimoji="1" lang="ja-JP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436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90"/>
          <a:stretch/>
        </p:blipFill>
        <p:spPr>
          <a:xfrm>
            <a:off x="6000" y="5786347"/>
            <a:ext cx="12192000" cy="1075211"/>
          </a:xfrm>
          <a:prstGeom prst="rect">
            <a:avLst/>
          </a:prstGeom>
        </p:spPr>
      </p:pic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256688" y="64800"/>
            <a:ext cx="40320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品川区長 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定例記者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令和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月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19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日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0" y="620688"/>
            <a:ext cx="12204000" cy="47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7" name="タイトル 12"/>
          <p:cNvSpPr txBox="1">
            <a:spLocks/>
          </p:cNvSpPr>
          <p:nvPr/>
        </p:nvSpPr>
        <p:spPr>
          <a:xfrm>
            <a:off x="119336" y="656744"/>
            <a:ext cx="12745416" cy="46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ja-JP" altLang="en-US" sz="27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その他、主要</a:t>
            </a:r>
            <a:r>
              <a:rPr lang="ja-JP" altLang="en-US" sz="2700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施策</a:t>
            </a:r>
            <a:r>
              <a:rPr lang="ja-JP" altLang="en-US" sz="2600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（生きづらさをなくし住み続けられるやさしい社会をつくる）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48060" y="1721807"/>
            <a:ext cx="11924604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5400"/>
              </a:lnSpc>
              <a:defRPr/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 　 </a:t>
            </a: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デフリンピック</a:t>
            </a: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認知度向上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事業</a:t>
            </a:r>
            <a:r>
              <a:rPr lang="ja-JP" altLang="en-US" sz="26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2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　　　　  　　　  </a:t>
            </a:r>
            <a:r>
              <a:rPr lang="en-US" altLang="ja-JP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7,774</a:t>
            </a:r>
            <a:r>
              <a:rPr lang="ja-JP" altLang="en-US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endParaRPr lang="en-US" altLang="ja-JP" sz="26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5000"/>
              </a:lnSpc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・区公式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デフリンピックサポーターの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任命によるデフスポーツの推進</a:t>
            </a:r>
            <a:endParaRPr lang="en-US" altLang="ja-JP" sz="25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5000"/>
              </a:lnSpc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・共生社会に向けた聴覚障害者が感じる世界の体験　インクルーシブ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公演</a:t>
            </a:r>
            <a:endParaRPr lang="ja-JP" altLang="en-US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9" name="グループ化 38"/>
          <p:cNvGrpSpPr/>
          <p:nvPr/>
        </p:nvGrpSpPr>
        <p:grpSpPr>
          <a:xfrm>
            <a:off x="593668" y="1930518"/>
            <a:ext cx="821812" cy="366910"/>
            <a:chOff x="902145" y="2406286"/>
            <a:chExt cx="821812" cy="366910"/>
          </a:xfrm>
        </p:grpSpPr>
        <p:sp>
          <p:nvSpPr>
            <p:cNvPr id="40" name="角丸四角形 39"/>
            <p:cNvSpPr/>
            <p:nvPr/>
          </p:nvSpPr>
          <p:spPr>
            <a:xfrm>
              <a:off x="952787" y="2421643"/>
              <a:ext cx="720528" cy="351553"/>
            </a:xfrm>
            <a:prstGeom prst="roundRec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8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1" name="テキスト ボックス 40"/>
            <p:cNvSpPr txBox="1"/>
            <p:nvPr/>
          </p:nvSpPr>
          <p:spPr>
            <a:xfrm>
              <a:off x="902145" y="2406286"/>
              <a:ext cx="821812" cy="346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拡充</a:t>
              </a:r>
              <a:endParaRPr kumimoji="1" lang="ja-JP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270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90"/>
          <a:stretch/>
        </p:blipFill>
        <p:spPr>
          <a:xfrm>
            <a:off x="6000" y="5786347"/>
            <a:ext cx="12192000" cy="1075211"/>
          </a:xfrm>
          <a:prstGeom prst="rect">
            <a:avLst/>
          </a:prstGeom>
        </p:spPr>
      </p:pic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256688" y="64800"/>
            <a:ext cx="40320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品川区長 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定例記者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令和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月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19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日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0" y="620688"/>
            <a:ext cx="12204000" cy="47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7" name="タイトル 12"/>
          <p:cNvSpPr txBox="1">
            <a:spLocks/>
          </p:cNvSpPr>
          <p:nvPr/>
        </p:nvSpPr>
        <p:spPr>
          <a:xfrm>
            <a:off x="119336" y="656744"/>
            <a:ext cx="11953328" cy="46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ja-JP" altLang="en-US" sz="2800" b="1" dirty="0" smtClean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その他、主要</a:t>
            </a:r>
            <a:r>
              <a:rPr lang="ja-JP" altLang="en-US" sz="2800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施策（未来に希望の持てるサステナブルな社会をつくる）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48060" y="1291694"/>
            <a:ext cx="119246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4200"/>
              </a:lnSpc>
              <a:defRPr/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 </a:t>
            </a: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宅配</a:t>
            </a: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ボックス設置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助成</a:t>
            </a:r>
            <a:r>
              <a:rPr lang="ja-JP" altLang="en-US" sz="28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kumimoji="1" lang="ja-JP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  </a:t>
            </a:r>
            <a:r>
              <a:rPr kumimoji="1" lang="en-US" altLang="ja-JP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9,200</a:t>
            </a:r>
            <a:r>
              <a:rPr kumimoji="1" lang="ja-JP" alt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endParaRPr kumimoji="1" lang="en-US" altLang="ja-JP" sz="2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4200"/>
              </a:lnSpc>
              <a:defRPr/>
            </a:pP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・宅配の再配達に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よる</a:t>
            </a:r>
            <a:r>
              <a:rPr lang="en-US" altLang="ja-JP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CO2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排出量は全国で年間約</a:t>
            </a:r>
            <a:r>
              <a:rPr lang="en-US" altLang="ja-JP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25.4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万トン（令和</a:t>
            </a:r>
            <a:r>
              <a:rPr lang="en-US" altLang="ja-JP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年度）</a:t>
            </a:r>
            <a:endParaRPr lang="en-US" altLang="ja-JP" sz="25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4200"/>
              </a:lnSpc>
              <a:defRPr/>
            </a:pP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2030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年度のカーボンハーフ達成に向けて、</a:t>
            </a:r>
            <a:endParaRPr lang="en-US" altLang="ja-JP" sz="25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4200"/>
              </a:lnSpc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再配達による物流の負担軽減と</a:t>
            </a:r>
            <a:r>
              <a:rPr lang="en-US" altLang="ja-JP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CO2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削減</a:t>
            </a:r>
            <a:endParaRPr lang="ja-JP" altLang="en-US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4200"/>
              </a:lnSpc>
              <a:defRPr/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● 　　自治体</a:t>
            </a:r>
            <a:r>
              <a:rPr lang="en-US" altLang="ja-JP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モデル事業</a:t>
            </a:r>
            <a:r>
              <a:rPr lang="ja-JP" altLang="en-US" sz="26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　　　　  　　　　　 　</a:t>
            </a:r>
            <a:r>
              <a:rPr lang="en-US" altLang="ja-JP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30,000</a:t>
            </a:r>
            <a:r>
              <a:rPr lang="ja-JP" altLang="en-US" sz="26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endParaRPr lang="en-US" altLang="ja-JP" sz="26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4200"/>
              </a:lnSpc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・令和</a:t>
            </a:r>
            <a:r>
              <a:rPr lang="en-US" altLang="ja-JP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月「</a:t>
            </a:r>
            <a:r>
              <a:rPr lang="en-US" altLang="ja-JP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未来都市・自治体</a:t>
            </a:r>
            <a:r>
              <a:rPr lang="en-US" altLang="ja-JP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モデル事業」の</a:t>
            </a:r>
            <a:endParaRPr lang="en-US" altLang="ja-JP" sz="25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4200"/>
              </a:lnSpc>
              <a:defRPr/>
            </a:pPr>
            <a:r>
              <a:rPr lang="ja-JP" altLang="en-US" sz="25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5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ダブル選定を機とした、官民共創での新たな地域社会の展開</a:t>
            </a:r>
            <a:endParaRPr lang="ja-JP" altLang="en-US" sz="25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9" name="グループ化 38"/>
          <p:cNvGrpSpPr/>
          <p:nvPr/>
        </p:nvGrpSpPr>
        <p:grpSpPr>
          <a:xfrm>
            <a:off x="551384" y="3998194"/>
            <a:ext cx="821812" cy="366910"/>
            <a:chOff x="902145" y="2406286"/>
            <a:chExt cx="821812" cy="366910"/>
          </a:xfrm>
        </p:grpSpPr>
        <p:sp>
          <p:nvSpPr>
            <p:cNvPr id="40" name="角丸四角形 39"/>
            <p:cNvSpPr/>
            <p:nvPr/>
          </p:nvSpPr>
          <p:spPr>
            <a:xfrm>
              <a:off x="952787" y="2421643"/>
              <a:ext cx="720528" cy="351553"/>
            </a:xfrm>
            <a:prstGeom prst="roundRec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8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1" name="テキスト ボックス 40"/>
            <p:cNvSpPr txBox="1"/>
            <p:nvPr/>
          </p:nvSpPr>
          <p:spPr>
            <a:xfrm>
              <a:off x="902145" y="2406286"/>
              <a:ext cx="821812" cy="346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拡充</a:t>
              </a:r>
              <a:endParaRPr kumimoji="1" lang="ja-JP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</p:grpSp>
      <p:grpSp>
        <p:nvGrpSpPr>
          <p:cNvPr id="54" name="グループ化 53"/>
          <p:cNvGrpSpPr/>
          <p:nvPr/>
        </p:nvGrpSpPr>
        <p:grpSpPr>
          <a:xfrm>
            <a:off x="587654" y="1412776"/>
            <a:ext cx="785542" cy="391715"/>
            <a:chOff x="1064297" y="3188496"/>
            <a:chExt cx="785542" cy="391715"/>
          </a:xfrm>
        </p:grpSpPr>
        <p:sp>
          <p:nvSpPr>
            <p:cNvPr id="55" name="角丸四角形 54"/>
            <p:cNvSpPr/>
            <p:nvPr/>
          </p:nvSpPr>
          <p:spPr>
            <a:xfrm>
              <a:off x="1096804" y="3194796"/>
              <a:ext cx="720528" cy="353740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8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6" name="テキスト ボックス 55"/>
            <p:cNvSpPr txBox="1"/>
            <p:nvPr/>
          </p:nvSpPr>
          <p:spPr>
            <a:xfrm>
              <a:off x="1064297" y="3188496"/>
              <a:ext cx="785542" cy="391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メイリオ" panose="020B0604030504040204" pitchFamily="50" charset="-128"/>
                  <a:ea typeface="メイリオ" panose="020B0604030504040204" pitchFamily="50" charset="-128"/>
                  <a:cs typeface="+mn-cs"/>
                </a:rPr>
                <a:t>新規</a:t>
              </a:r>
              <a:endParaRPr kumimoji="1" lang="ja-JP" altLang="ja-JP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04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2">
              <a:lumMod val="75000"/>
            </a:schemeClr>
          </a:solidFill>
        </a:ln>
        <a:effectLst>
          <a:glow rad="63500">
            <a:srgbClr val="0000CC">
              <a:alpha val="40000"/>
            </a:srgbClr>
          </a:glow>
          <a:outerShdw blurRad="40000" dist="20000" dir="5400000" rotWithShape="0">
            <a:srgbClr val="000000">
              <a:alpha val="38000"/>
            </a:srgbClr>
          </a:outerShdw>
        </a:effectLst>
      </a:spPr>
      <a:bodyPr vert="horz" tIns="0" bIns="0" rtlCol="0" anchor="ctr"/>
      <a:lstStyle>
        <a:defPPr>
          <a:lnSpc>
            <a:spcPts val="2800"/>
          </a:lnSpc>
          <a:spcAft>
            <a:spcPts val="300"/>
          </a:spcAft>
          <a:defRPr sz="2700" dirty="0" smtClean="0">
            <a:solidFill>
              <a:srgbClr val="0070C0"/>
            </a:solidFill>
            <a:latin typeface="HGS創英角ｺﾞｼｯｸUB" panose="020B0900000000000000" pitchFamily="50" charset="-128"/>
            <a:ea typeface="HGS創英角ｺﾞｼｯｸUB" panose="020B0900000000000000" pitchFamily="50" charset="-128"/>
            <a:cs typeface="メイリオ" panose="020B0604030504040204" pitchFamily="50" charset="-128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1859</Words>
  <Application>Microsoft Office PowerPoint</Application>
  <PresentationFormat>ワイド画面</PresentationFormat>
  <Paragraphs>227</Paragraphs>
  <Slides>13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1" baseType="lpstr">
      <vt:lpstr>HGS創英角ｺﾞｼｯｸUB</vt:lpstr>
      <vt:lpstr>ＭＳ Ｐゴシック</vt:lpstr>
      <vt:lpstr>メイリオ</vt:lpstr>
      <vt:lpstr>游ゴシック</vt:lpstr>
      <vt:lpstr>Arial</vt:lpstr>
      <vt:lpstr>Calibri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2015-12-18T11:07:55Z</dcterms:created>
  <dcterms:modified xsi:type="dcterms:W3CDTF">2024-06-18T02:47:42Z</dcterms:modified>
</cp:coreProperties>
</file>