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1"/>
  </p:notesMasterIdLst>
  <p:handoutMasterIdLst>
    <p:handoutMasterId r:id="rId12"/>
  </p:handoutMasterIdLst>
  <p:sldIdLst>
    <p:sldId id="260" r:id="rId2"/>
    <p:sldId id="370" r:id="rId3"/>
    <p:sldId id="369" r:id="rId4"/>
    <p:sldId id="361" r:id="rId5"/>
    <p:sldId id="360" r:id="rId6"/>
    <p:sldId id="371" r:id="rId7"/>
    <p:sldId id="348" r:id="rId8"/>
    <p:sldId id="376" r:id="rId9"/>
    <p:sldId id="373" r:id="rId10"/>
  </p:sldIdLst>
  <p:sldSz cx="12192000" cy="6858000"/>
  <p:notesSz cx="6770688" cy="990282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00FF"/>
    <a:srgbClr val="0066CC"/>
    <a:srgbClr val="3333FF"/>
    <a:srgbClr val="3366FF"/>
    <a:srgbClr val="3399FF"/>
    <a:srgbClr val="0066FF"/>
    <a:srgbClr val="FFFFFF"/>
    <a:srgbClr val="000066"/>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テーマ スタイル 2 - アクセント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867" autoAdjust="0"/>
  </p:normalViewPr>
  <p:slideViewPr>
    <p:cSldViewPr>
      <p:cViewPr varScale="1">
        <p:scale>
          <a:sx n="86" d="100"/>
          <a:sy n="86" d="100"/>
        </p:scale>
        <p:origin x="120" y="19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0"/>
            <a:ext cx="2933754" cy="496644"/>
          </a:xfrm>
          <a:prstGeom prst="rect">
            <a:avLst/>
          </a:prstGeom>
        </p:spPr>
        <p:txBody>
          <a:bodyPr vert="horz" lIns="90971" tIns="45488" rIns="90971" bIns="4548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35361" y="0"/>
            <a:ext cx="2933754" cy="496644"/>
          </a:xfrm>
          <a:prstGeom prst="rect">
            <a:avLst/>
          </a:prstGeom>
        </p:spPr>
        <p:txBody>
          <a:bodyPr vert="horz" lIns="90971" tIns="45488" rIns="90971" bIns="45488" rtlCol="0"/>
          <a:lstStyle>
            <a:lvl1pPr algn="r">
              <a:defRPr sz="1200"/>
            </a:lvl1pPr>
          </a:lstStyle>
          <a:p>
            <a:fld id="{648BC979-3C96-4271-9F7B-B58858AA0337}" type="datetimeFigureOut">
              <a:rPr kumimoji="1" lang="ja-JP" altLang="en-US" smtClean="0"/>
              <a:t>2023/9/12</a:t>
            </a:fld>
            <a:endParaRPr kumimoji="1" lang="ja-JP" altLang="en-US"/>
          </a:p>
        </p:txBody>
      </p:sp>
      <p:sp>
        <p:nvSpPr>
          <p:cNvPr id="4" name="フッター プレースホルダー 3"/>
          <p:cNvSpPr>
            <a:spLocks noGrp="1"/>
          </p:cNvSpPr>
          <p:nvPr>
            <p:ph type="ftr" sz="quarter" idx="2"/>
          </p:nvPr>
        </p:nvSpPr>
        <p:spPr>
          <a:xfrm>
            <a:off x="6" y="9406187"/>
            <a:ext cx="2933754" cy="496644"/>
          </a:xfrm>
          <a:prstGeom prst="rect">
            <a:avLst/>
          </a:prstGeom>
        </p:spPr>
        <p:txBody>
          <a:bodyPr vert="horz" lIns="90971" tIns="45488" rIns="90971" bIns="4548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35361" y="9406187"/>
            <a:ext cx="2933754" cy="496644"/>
          </a:xfrm>
          <a:prstGeom prst="rect">
            <a:avLst/>
          </a:prstGeom>
        </p:spPr>
        <p:txBody>
          <a:bodyPr vert="horz" lIns="90971" tIns="45488" rIns="90971" bIns="45488" rtlCol="0" anchor="b"/>
          <a:lstStyle>
            <a:lvl1pPr algn="r">
              <a:defRPr sz="1200"/>
            </a:lvl1pPr>
          </a:lstStyle>
          <a:p>
            <a:fld id="{101D15B3-453B-4777-8AD7-DDC11D161E7C}" type="slidenum">
              <a:rPr kumimoji="1" lang="ja-JP" altLang="en-US" smtClean="0"/>
              <a:t>‹#›</a:t>
            </a:fld>
            <a:endParaRPr kumimoji="1" lang="ja-JP" altLang="en-US"/>
          </a:p>
        </p:txBody>
      </p:sp>
    </p:spTree>
    <p:extLst>
      <p:ext uri="{BB962C8B-B14F-4D97-AF65-F5344CB8AC3E}">
        <p14:creationId xmlns:p14="http://schemas.microsoft.com/office/powerpoint/2010/main" val="1734416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0"/>
            <a:ext cx="2933754" cy="496644"/>
          </a:xfrm>
          <a:prstGeom prst="rect">
            <a:avLst/>
          </a:prstGeom>
        </p:spPr>
        <p:txBody>
          <a:bodyPr vert="horz" lIns="90971" tIns="45488" rIns="90971" bIns="4548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35361" y="0"/>
            <a:ext cx="2933754" cy="496644"/>
          </a:xfrm>
          <a:prstGeom prst="rect">
            <a:avLst/>
          </a:prstGeom>
        </p:spPr>
        <p:txBody>
          <a:bodyPr vert="horz" lIns="90971" tIns="45488" rIns="90971" bIns="45488" rtlCol="0"/>
          <a:lstStyle>
            <a:lvl1pPr algn="r">
              <a:defRPr sz="1200"/>
            </a:lvl1pPr>
          </a:lstStyle>
          <a:p>
            <a:fld id="{6605511F-41A3-4452-89C9-9E5F6DAF8230}" type="datetimeFigureOut">
              <a:rPr kumimoji="1" lang="ja-JP" altLang="en-US" smtClean="0"/>
              <a:t>2023/9/12</a:t>
            </a:fld>
            <a:endParaRPr kumimoji="1" lang="ja-JP" altLang="en-US"/>
          </a:p>
        </p:txBody>
      </p:sp>
      <p:sp>
        <p:nvSpPr>
          <p:cNvPr id="4" name="スライド イメージ プレースホルダー 3"/>
          <p:cNvSpPr>
            <a:spLocks noGrp="1" noRot="1" noChangeAspect="1"/>
          </p:cNvSpPr>
          <p:nvPr>
            <p:ph type="sldImg" idx="2"/>
          </p:nvPr>
        </p:nvSpPr>
        <p:spPr>
          <a:xfrm>
            <a:off x="415925" y="1238250"/>
            <a:ext cx="5938838" cy="3341688"/>
          </a:xfrm>
          <a:prstGeom prst="rect">
            <a:avLst/>
          </a:prstGeom>
          <a:noFill/>
          <a:ln w="12700">
            <a:solidFill>
              <a:prstClr val="black"/>
            </a:solidFill>
          </a:ln>
        </p:spPr>
        <p:txBody>
          <a:bodyPr vert="horz" lIns="90971" tIns="45488" rIns="90971" bIns="45488" rtlCol="0" anchor="ctr"/>
          <a:lstStyle/>
          <a:p>
            <a:endParaRPr lang="ja-JP" altLang="en-US"/>
          </a:p>
        </p:txBody>
      </p:sp>
      <p:sp>
        <p:nvSpPr>
          <p:cNvPr id="5" name="ノート プレースホルダー 4"/>
          <p:cNvSpPr>
            <a:spLocks noGrp="1"/>
          </p:cNvSpPr>
          <p:nvPr>
            <p:ph type="body" sz="quarter" idx="3"/>
          </p:nvPr>
        </p:nvSpPr>
        <p:spPr>
          <a:xfrm>
            <a:off x="677391" y="4765567"/>
            <a:ext cx="5415919" cy="3898812"/>
          </a:xfrm>
          <a:prstGeom prst="rect">
            <a:avLst/>
          </a:prstGeom>
        </p:spPr>
        <p:txBody>
          <a:bodyPr vert="horz" lIns="90971" tIns="45488" rIns="90971" bIns="4548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6" y="9406187"/>
            <a:ext cx="2933754" cy="496644"/>
          </a:xfrm>
          <a:prstGeom prst="rect">
            <a:avLst/>
          </a:prstGeom>
        </p:spPr>
        <p:txBody>
          <a:bodyPr vert="horz" lIns="90971" tIns="45488" rIns="90971" bIns="4548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35361" y="9406187"/>
            <a:ext cx="2933754" cy="496644"/>
          </a:xfrm>
          <a:prstGeom prst="rect">
            <a:avLst/>
          </a:prstGeom>
        </p:spPr>
        <p:txBody>
          <a:bodyPr vert="horz" lIns="90971" tIns="45488" rIns="90971" bIns="45488" rtlCol="0" anchor="b"/>
          <a:lstStyle>
            <a:lvl1pPr algn="r">
              <a:defRPr sz="1200"/>
            </a:lvl1pPr>
          </a:lstStyle>
          <a:p>
            <a:fld id="{D74AA7D0-7EC6-4F44-8868-6CC57E4E8AF7}" type="slidenum">
              <a:rPr kumimoji="1" lang="ja-JP" altLang="en-US" smtClean="0"/>
              <a:t>‹#›</a:t>
            </a:fld>
            <a:endParaRPr kumimoji="1" lang="ja-JP" altLang="en-US"/>
          </a:p>
        </p:txBody>
      </p:sp>
    </p:spTree>
    <p:extLst>
      <p:ext uri="{BB962C8B-B14F-4D97-AF65-F5344CB8AC3E}">
        <p14:creationId xmlns:p14="http://schemas.microsoft.com/office/powerpoint/2010/main" val="8200633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15925" y="1238250"/>
            <a:ext cx="593883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1</a:t>
            </a:fld>
            <a:endParaRPr kumimoji="1" lang="ja-JP" altLang="en-US"/>
          </a:p>
        </p:txBody>
      </p:sp>
    </p:spTree>
    <p:extLst>
      <p:ext uri="{BB962C8B-B14F-4D97-AF65-F5344CB8AC3E}">
        <p14:creationId xmlns:p14="http://schemas.microsoft.com/office/powerpoint/2010/main" val="406955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15925" y="1238250"/>
            <a:ext cx="593883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4AA7D0-7EC6-4F44-8868-6CC57E4E8AF7}"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080695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15925" y="1238250"/>
            <a:ext cx="593883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4AA7D0-7EC6-4F44-8868-6CC57E4E8AF7}"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558308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15925" y="1238250"/>
            <a:ext cx="593883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4</a:t>
            </a:fld>
            <a:endParaRPr kumimoji="1" lang="ja-JP" altLang="en-US"/>
          </a:p>
        </p:txBody>
      </p:sp>
    </p:spTree>
    <p:extLst>
      <p:ext uri="{BB962C8B-B14F-4D97-AF65-F5344CB8AC3E}">
        <p14:creationId xmlns:p14="http://schemas.microsoft.com/office/powerpoint/2010/main" val="120573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15925" y="1238250"/>
            <a:ext cx="593883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5</a:t>
            </a:fld>
            <a:endParaRPr kumimoji="1" lang="ja-JP" altLang="en-US"/>
          </a:p>
        </p:txBody>
      </p:sp>
    </p:spTree>
    <p:extLst>
      <p:ext uri="{BB962C8B-B14F-4D97-AF65-F5344CB8AC3E}">
        <p14:creationId xmlns:p14="http://schemas.microsoft.com/office/powerpoint/2010/main" val="3403642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8625" y="1247775"/>
            <a:ext cx="5986463" cy="33670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6</a:t>
            </a:fld>
            <a:endParaRPr kumimoji="1" lang="ja-JP" altLang="en-US"/>
          </a:p>
        </p:txBody>
      </p:sp>
    </p:spTree>
    <p:extLst>
      <p:ext uri="{BB962C8B-B14F-4D97-AF65-F5344CB8AC3E}">
        <p14:creationId xmlns:p14="http://schemas.microsoft.com/office/powerpoint/2010/main" val="2247982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15925" y="1238250"/>
            <a:ext cx="593883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7</a:t>
            </a:fld>
            <a:endParaRPr kumimoji="1" lang="ja-JP" altLang="en-US"/>
          </a:p>
        </p:txBody>
      </p:sp>
    </p:spTree>
    <p:extLst>
      <p:ext uri="{BB962C8B-B14F-4D97-AF65-F5344CB8AC3E}">
        <p14:creationId xmlns:p14="http://schemas.microsoft.com/office/powerpoint/2010/main" val="4203746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8</a:t>
            </a:fld>
            <a:endParaRPr kumimoji="1" lang="ja-JP" altLang="en-US"/>
          </a:p>
        </p:txBody>
      </p:sp>
    </p:spTree>
    <p:extLst>
      <p:ext uri="{BB962C8B-B14F-4D97-AF65-F5344CB8AC3E}">
        <p14:creationId xmlns:p14="http://schemas.microsoft.com/office/powerpoint/2010/main" val="1857733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15925" y="1238250"/>
            <a:ext cx="593883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9</a:t>
            </a:fld>
            <a:endParaRPr kumimoji="1" lang="ja-JP" altLang="en-US"/>
          </a:p>
        </p:txBody>
      </p:sp>
    </p:spTree>
    <p:extLst>
      <p:ext uri="{BB962C8B-B14F-4D97-AF65-F5344CB8AC3E}">
        <p14:creationId xmlns:p14="http://schemas.microsoft.com/office/powerpoint/2010/main" val="3645704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609600" y="274639"/>
            <a:ext cx="80264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ja-JP" altLang="en-US"/>
              <a:t>令和</a:t>
            </a:r>
            <a:r>
              <a:rPr kumimoji="1" lang="en-US" altLang="ja-JP"/>
              <a:t>4</a:t>
            </a:r>
            <a:r>
              <a:rPr kumimoji="1" lang="ja-JP" altLang="en-US"/>
              <a:t>年</a:t>
            </a:r>
            <a:r>
              <a:rPr kumimoji="1" lang="en-US" altLang="ja-JP"/>
              <a:t>12</a:t>
            </a:r>
            <a:r>
              <a:rPr kumimoji="1" lang="ja-JP" altLang="en-US"/>
              <a:t>月</a:t>
            </a:r>
            <a:r>
              <a:rPr kumimoji="1" lang="en-US" altLang="ja-JP"/>
              <a:t>28</a:t>
            </a:r>
            <a:r>
              <a:rPr kumimoji="1" lang="ja-JP" altLang="en-US"/>
              <a:t>日</a:t>
            </a:r>
          </a:p>
        </p:txBody>
      </p:sp>
      <p:sp>
        <p:nvSpPr>
          <p:cNvPr id="5" name="フッター プレースホル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4956"/>
            <a:ext cx="12192000" cy="1443044"/>
          </a:xfrm>
          <a:prstGeom prst="rect">
            <a:avLst/>
          </a:prstGeom>
        </p:spPr>
      </p:pic>
      <p:sp>
        <p:nvSpPr>
          <p:cNvPr id="3" name="正方形/長方形 2"/>
          <p:cNvSpPr/>
          <p:nvPr/>
        </p:nvSpPr>
        <p:spPr>
          <a:xfrm>
            <a:off x="0" y="0"/>
            <a:ext cx="12204000" cy="492906"/>
          </a:xfrm>
          <a:prstGeom prst="rect">
            <a:avLst/>
          </a:prstGeom>
          <a:gradFill flip="none" rotWithShape="1">
            <a:gsLst>
              <a:gs pos="31000">
                <a:srgbClr val="0068B7"/>
              </a:gs>
              <a:gs pos="61000">
                <a:schemeClr val="accent1">
                  <a:lumMod val="45000"/>
                  <a:lumOff val="55000"/>
                </a:schemeClr>
              </a:gs>
              <a:gs pos="87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0" name="図 9"/>
          <p:cNvPicPr>
            <a:picLocks noChangeAspect="1"/>
          </p:cNvPicPr>
          <p:nvPr/>
        </p:nvPicPr>
        <p:blipFill>
          <a:blip r:embed="rId4"/>
          <a:stretch>
            <a:fillRect/>
          </a:stretch>
        </p:blipFill>
        <p:spPr>
          <a:xfrm>
            <a:off x="252000" y="71284"/>
            <a:ext cx="1225402" cy="365792"/>
          </a:xfrm>
          <a:prstGeom prst="rect">
            <a:avLst/>
          </a:prstGeom>
        </p:spPr>
      </p:pic>
      <p:sp>
        <p:nvSpPr>
          <p:cNvPr id="12"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z="2400" b="1" dirty="0">
                <a:solidFill>
                  <a:schemeClr val="bg1"/>
                </a:solidFill>
                <a:latin typeface="ＭＳ ゴシック" panose="020B0609070205080204" pitchFamily="49" charset="-128"/>
                <a:ea typeface="ＭＳ ゴシック" panose="020B0609070205080204" pitchFamily="49" charset="-128"/>
              </a:rPr>
              <a:t>令和</a:t>
            </a:r>
            <a:r>
              <a:rPr lang="en-US" altLang="ja-JP" sz="2400" b="1" dirty="0">
                <a:solidFill>
                  <a:schemeClr val="bg1"/>
                </a:solidFill>
                <a:latin typeface="ＭＳ ゴシック" panose="020B0609070205080204" pitchFamily="49" charset="-128"/>
                <a:ea typeface="ＭＳ ゴシック" panose="020B0609070205080204" pitchFamily="49" charset="-128"/>
              </a:rPr>
              <a:t>5</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年</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9</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月</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13</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日</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
        <p:nvSpPr>
          <p:cNvPr id="11" name="日付プレースホルダー 1"/>
          <p:cNvSpPr>
            <a:spLocks noGrp="1"/>
          </p:cNvSpPr>
          <p:nvPr>
            <p:ph type="dt" sz="half" idx="10"/>
          </p:nvPr>
        </p:nvSpPr>
        <p:spPr>
          <a:xfrm>
            <a:off x="8100000" y="64800"/>
            <a:ext cx="4032000" cy="365125"/>
          </a:xfrm>
        </p:spPr>
        <p:txBody>
          <a:bodyPr/>
          <a:lstStyle/>
          <a:p>
            <a:r>
              <a:rPr lang="ja-JP" altLang="en-US" sz="2400" b="1" dirty="0">
                <a:solidFill>
                  <a:schemeClr val="bg1"/>
                </a:solidFill>
                <a:latin typeface="ＭＳ ゴシック" panose="020B0609070205080204" pitchFamily="49" charset="-128"/>
                <a:ea typeface="ＭＳ ゴシック" panose="020B0609070205080204" pitchFamily="49" charset="-128"/>
              </a:rPr>
              <a:t>品川区長 </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定例記者</a:t>
            </a:r>
            <a:r>
              <a:rPr lang="ja-JP" altLang="en-US" sz="2400" b="1" dirty="0">
                <a:solidFill>
                  <a:schemeClr val="bg1"/>
                </a:solidFill>
                <a:latin typeface="ＭＳ ゴシック" panose="020B0609070205080204" pitchFamily="49" charset="-128"/>
                <a:ea typeface="ＭＳ ゴシック" panose="020B0609070205080204" pitchFamily="49" charset="-128"/>
              </a:rPr>
              <a:t>会見資料</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
        <p:nvSpPr>
          <p:cNvPr id="13" name="テキスト ボックス 12"/>
          <p:cNvSpPr txBox="1"/>
          <p:nvPr/>
        </p:nvSpPr>
        <p:spPr>
          <a:xfrm>
            <a:off x="1775520" y="2164564"/>
            <a:ext cx="8712968" cy="1631216"/>
          </a:xfrm>
          <a:prstGeom prst="rect">
            <a:avLst/>
          </a:prstGeom>
          <a:noFill/>
        </p:spPr>
        <p:txBody>
          <a:bodyPr wrap="square" rtlCol="0">
            <a:spAutoFit/>
          </a:bodyPr>
          <a:lstStyle/>
          <a:p>
            <a:r>
              <a:rPr kumimoji="1" lang="ja-JP" altLang="en-US" sz="4000" dirty="0">
                <a:latin typeface="HGS創英角ｺﾞｼｯｸUB" panose="020B0900000000000000" pitchFamily="50" charset="-128"/>
                <a:ea typeface="HGS創英角ｺﾞｼｯｸUB" panose="020B0900000000000000" pitchFamily="50" charset="-128"/>
              </a:rPr>
              <a:t>令和</a:t>
            </a:r>
            <a:r>
              <a:rPr lang="ja-JP" altLang="en-US" sz="4000" dirty="0" smtClean="0">
                <a:latin typeface="HGS創英角ｺﾞｼｯｸUB" panose="020B0900000000000000" pitchFamily="50" charset="-128"/>
                <a:ea typeface="HGS創英角ｺﾞｼｯｸUB" panose="020B0900000000000000" pitchFamily="50" charset="-128"/>
              </a:rPr>
              <a:t>５</a:t>
            </a:r>
            <a:r>
              <a:rPr kumimoji="1" lang="ja-JP" altLang="en-US" sz="4000" dirty="0" smtClean="0">
                <a:latin typeface="HGS創英角ｺﾞｼｯｸUB" panose="020B0900000000000000" pitchFamily="50" charset="-128"/>
                <a:ea typeface="HGS創英角ｺﾞｼｯｸUB" panose="020B0900000000000000" pitchFamily="50" charset="-128"/>
              </a:rPr>
              <a:t>年９月</a:t>
            </a:r>
            <a:endParaRPr lang="en-US" altLang="ja-JP" sz="4000" dirty="0">
              <a:latin typeface="HGS創英角ｺﾞｼｯｸUB" panose="020B0900000000000000" pitchFamily="50" charset="-128"/>
              <a:ea typeface="HGS創英角ｺﾞｼｯｸUB" panose="020B0900000000000000" pitchFamily="50" charset="-128"/>
            </a:endParaRPr>
          </a:p>
          <a:p>
            <a:pPr algn="r"/>
            <a:r>
              <a:rPr lang="ja-JP" altLang="en-US" sz="6000" dirty="0">
                <a:latin typeface="HGS創英角ｺﾞｼｯｸUB" panose="020B0900000000000000" pitchFamily="50" charset="-128"/>
                <a:ea typeface="HGS創英角ｺﾞｼｯｸUB" panose="020B0900000000000000" pitchFamily="50" charset="-128"/>
              </a:rPr>
              <a:t>品川区長 </a:t>
            </a:r>
            <a:r>
              <a:rPr lang="ja-JP" altLang="en-US" sz="6000" dirty="0" smtClean="0">
                <a:latin typeface="HGS創英角ｺﾞｼｯｸUB" panose="020B0900000000000000" pitchFamily="50" charset="-128"/>
                <a:ea typeface="HGS創英角ｺﾞｼｯｸUB" panose="020B0900000000000000" pitchFamily="50" charset="-128"/>
              </a:rPr>
              <a:t>定例記者</a:t>
            </a:r>
            <a:r>
              <a:rPr lang="ja-JP" altLang="en-US" sz="6000" dirty="0">
                <a:latin typeface="HGS創英角ｺﾞｼｯｸUB" panose="020B0900000000000000" pitchFamily="50" charset="-128"/>
                <a:ea typeface="HGS創英角ｺﾞｼｯｸUB" panose="020B0900000000000000" pitchFamily="50" charset="-128"/>
              </a:rPr>
              <a:t>会見</a:t>
            </a:r>
            <a:endParaRPr kumimoji="1" lang="ja-JP" altLang="en-US" sz="6000" dirty="0">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17632386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p:cNvSpPr txBox="1"/>
          <p:nvPr/>
        </p:nvSpPr>
        <p:spPr>
          <a:xfrm>
            <a:off x="224537" y="1252785"/>
            <a:ext cx="11987600" cy="38472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smtClean="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〇 </a:t>
            </a:r>
            <a:r>
              <a:rPr kumimoji="1" lang="ja-JP" altLang="en-US" sz="2800" b="0" i="0" u="none" strike="noStrike" kern="1200" cap="none" spc="0" normalizeH="0" baseline="0" noProof="0" dirty="0" smtClean="0">
                <a:ln>
                  <a:noFill/>
                </a:ln>
                <a:solidFill>
                  <a:srgbClr val="0070C0"/>
                </a:solidFill>
                <a:effectLst/>
                <a:uLnTx/>
                <a:uFillTx/>
                <a:latin typeface="HGS創英角ｺﾞｼｯｸUB" panose="020B0900000000000000" pitchFamily="50" charset="-128"/>
                <a:ea typeface="HGS創英角ｺﾞｼｯｸUB" panose="020B0900000000000000" pitchFamily="50" charset="-128"/>
                <a:cs typeface="+mn-cs"/>
              </a:rPr>
              <a:t>補正予算案（一般会計第４号）について</a:t>
            </a:r>
            <a:endParaRPr kumimoji="1" lang="en-US" altLang="zh-TW" sz="2800" b="0" i="0" u="none" strike="noStrike" kern="1200" cap="none" spc="0" normalizeH="0" baseline="0" noProof="0" dirty="0" smtClean="0">
              <a:ln>
                <a:noFill/>
              </a:ln>
              <a:solidFill>
                <a:srgbClr val="0070C0"/>
              </a:solidFill>
              <a:effectLst/>
              <a:uLnTx/>
              <a:uFillTx/>
              <a:latin typeface="HGS創英角ｺﾞｼｯｸUB" panose="020B0900000000000000" pitchFamily="50" charset="-128"/>
              <a:ea typeface="HGS創英角ｺﾞｼｯｸUB" panose="020B0900000000000000" pitchFamily="50" charset="-128"/>
              <a:cs typeface="+mn-cs"/>
            </a:endParaRPr>
          </a:p>
          <a:p>
            <a:pPr lvl="0">
              <a:defRPr/>
            </a:pPr>
            <a:r>
              <a:rPr kumimoji="1" lang="ja-JP" altLang="en-US" sz="2400" b="0" i="0" u="none" strike="noStrike" kern="1200" cap="none" spc="0" normalizeH="0" baseline="0" noProof="0" dirty="0">
                <a:ln>
                  <a:noFill/>
                </a:ln>
                <a:solidFill>
                  <a:srgbClr val="00B050"/>
                </a:solidFill>
                <a:effectLst/>
                <a:uLnTx/>
                <a:uFillTx/>
                <a:latin typeface="HGS創英角ｺﾞｼｯｸUB" panose="020B0900000000000000" pitchFamily="50" charset="-128"/>
                <a:ea typeface="HGS創英角ｺﾞｼｯｸUB" panose="020B0900000000000000" pitchFamily="50" charset="-128"/>
                <a:cs typeface="+mn-cs"/>
              </a:rPr>
              <a:t>　</a:t>
            </a:r>
            <a:r>
              <a:rPr kumimoji="1" lang="ja-JP" altLang="en-US" sz="2400" b="0" i="0" u="none" strike="noStrike" kern="1200" cap="none" spc="0" normalizeH="0" baseline="0" noProof="0" dirty="0" smtClean="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 </a:t>
            </a:r>
            <a:r>
              <a:rPr lang="ja-JP" altLang="en-US" sz="2400" dirty="0" smtClean="0">
                <a:solidFill>
                  <a:srgbClr val="0070C0"/>
                </a:solidFill>
                <a:latin typeface="HGS創英角ｺﾞｼｯｸUB" panose="020B0900000000000000" pitchFamily="50" charset="-128"/>
                <a:ea typeface="HGS創英角ｺﾞｼｯｸUB" panose="020B0900000000000000" pitchFamily="50" charset="-128"/>
              </a:rPr>
              <a:t>区長</a:t>
            </a:r>
            <a:r>
              <a:rPr lang="ja-JP" altLang="en-US" sz="2400" dirty="0">
                <a:solidFill>
                  <a:srgbClr val="0070C0"/>
                </a:solidFill>
                <a:latin typeface="HGS創英角ｺﾞｼｯｸUB" panose="020B0900000000000000" pitchFamily="50" charset="-128"/>
                <a:ea typeface="HGS創英角ｺﾞｼｯｸUB" panose="020B0900000000000000" pitchFamily="50" charset="-128"/>
              </a:rPr>
              <a:t>部局</a:t>
            </a:r>
            <a:r>
              <a:rPr lang="ja-JP" altLang="en-US" sz="2400" dirty="0">
                <a:solidFill>
                  <a:prstClr val="black"/>
                </a:solidFill>
                <a:latin typeface="HGS創英角ｺﾞｼｯｸUB" panose="020B0900000000000000" pitchFamily="50" charset="-128"/>
                <a:ea typeface="HGS創英角ｺﾞｼｯｸUB" panose="020B0900000000000000" pitchFamily="50" charset="-128"/>
              </a:rPr>
              <a:t>にも</a:t>
            </a:r>
            <a:r>
              <a:rPr lang="ja-JP" altLang="en-US" sz="2400" dirty="0">
                <a:solidFill>
                  <a:srgbClr val="0070C0"/>
                </a:solidFill>
                <a:latin typeface="HGS創英角ｺﾞｼｯｸUB" panose="020B0900000000000000" pitchFamily="50" charset="-128"/>
                <a:ea typeface="HGS創英角ｺﾞｼｯｸUB" panose="020B0900000000000000" pitchFamily="50" charset="-128"/>
              </a:rPr>
              <a:t>いじめ相談窓口を設置</a:t>
            </a:r>
            <a:r>
              <a:rPr lang="ja-JP" altLang="en-US" sz="2400" dirty="0">
                <a:solidFill>
                  <a:prstClr val="black"/>
                </a:solidFill>
                <a:latin typeface="HGS創英角ｺﾞｼｯｸUB" panose="020B0900000000000000" pitchFamily="50" charset="-128"/>
                <a:ea typeface="HGS創英角ｺﾞｼｯｸUB" panose="020B0900000000000000" pitchFamily="50" charset="-128"/>
              </a:rPr>
              <a:t>し、早期発見・早期解決の</a:t>
            </a:r>
            <a:r>
              <a:rPr lang="ja-JP" altLang="en-US" sz="2400" dirty="0">
                <a:solidFill>
                  <a:srgbClr val="0070C0"/>
                </a:solidFill>
                <a:latin typeface="HGS創英角ｺﾞｼｯｸUB" panose="020B0900000000000000" pitchFamily="50" charset="-128"/>
                <a:ea typeface="HGS創英角ｺﾞｼｯｸUB" panose="020B0900000000000000" pitchFamily="50" charset="-128"/>
              </a:rPr>
              <a:t>体制</a:t>
            </a:r>
            <a:r>
              <a:rPr lang="ja-JP" altLang="en-US" sz="2400" dirty="0" smtClean="0">
                <a:solidFill>
                  <a:srgbClr val="0070C0"/>
                </a:solidFill>
                <a:latin typeface="HGS創英角ｺﾞｼｯｸUB" panose="020B0900000000000000" pitchFamily="50" charset="-128"/>
                <a:ea typeface="HGS創英角ｺﾞｼｯｸUB" panose="020B0900000000000000" pitchFamily="50" charset="-128"/>
              </a:rPr>
              <a:t>を強化</a:t>
            </a:r>
            <a:endParaRPr lang="en-US" altLang="ja-JP" sz="2400" dirty="0" smtClean="0">
              <a:solidFill>
                <a:srgbClr val="0070C0"/>
              </a:solidFill>
              <a:latin typeface="HGS創英角ｺﾞｼｯｸUB" panose="020B0900000000000000" pitchFamily="50" charset="-128"/>
              <a:ea typeface="HGS創英角ｺﾞｼｯｸUB" panose="020B0900000000000000" pitchFamily="50" charset="-128"/>
            </a:endParaRPr>
          </a:p>
          <a:p>
            <a:pPr lvl="0">
              <a:defRPr/>
            </a:pPr>
            <a:r>
              <a:rPr kumimoji="1" lang="ja-JP" altLang="en-US" sz="2400" b="0" i="0" u="none" strike="noStrike" kern="1200" cap="none" spc="0" normalizeH="0" baseline="0" noProof="0" dirty="0" smtClean="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　♦ </a:t>
            </a:r>
            <a:r>
              <a:rPr kumimoji="1" lang="ja-JP" altLang="en-US" sz="2400" b="0" i="0" u="none" strike="noStrike" kern="1200" cap="none" spc="0" normalizeH="0" baseline="0" noProof="0" dirty="0" smtClean="0">
                <a:ln>
                  <a:noFill/>
                </a:ln>
                <a:solidFill>
                  <a:srgbClr val="0070C0"/>
                </a:solidFill>
                <a:effectLst/>
                <a:uLnTx/>
                <a:uFillTx/>
                <a:latin typeface="HGS創英角ｺﾞｼｯｸUB" panose="020B0900000000000000" pitchFamily="50" charset="-128"/>
                <a:ea typeface="HGS創英角ｺﾞｼｯｸUB" panose="020B0900000000000000" pitchFamily="50" charset="-128"/>
                <a:cs typeface="+mn-cs"/>
              </a:rPr>
              <a:t>Ｃｈａｔ ＧＰＴ</a:t>
            </a:r>
            <a:r>
              <a:rPr kumimoji="1" lang="ja-JP" altLang="en-US" sz="2400" b="0" i="0" u="none" strike="noStrike" kern="1200" cap="none" spc="0" normalizeH="0" baseline="0" noProof="0" dirty="0" smtClean="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の導入により、</a:t>
            </a:r>
            <a:r>
              <a:rPr kumimoji="1" lang="ja-JP" altLang="en-US" sz="2400" b="0" i="0" u="none" strike="noStrike" kern="1200" cap="none" spc="0" normalizeH="0" baseline="0" noProof="0" dirty="0" smtClean="0">
                <a:ln>
                  <a:noFill/>
                </a:ln>
                <a:solidFill>
                  <a:srgbClr val="0070C0"/>
                </a:solidFill>
                <a:effectLst/>
                <a:uLnTx/>
                <a:uFillTx/>
                <a:latin typeface="HGS創英角ｺﾞｼｯｸUB" panose="020B0900000000000000" pitchFamily="50" charset="-128"/>
                <a:ea typeface="HGS創英角ｺﾞｼｯｸUB" panose="020B0900000000000000" pitchFamily="50" charset="-128"/>
                <a:cs typeface="+mn-cs"/>
              </a:rPr>
              <a:t>業務の効率化</a:t>
            </a:r>
            <a:r>
              <a:rPr kumimoji="1" lang="ja-JP" altLang="en-US" sz="2400" b="0" i="0" u="none" strike="noStrike" kern="1200" cap="none" spc="0" normalizeH="0" baseline="0" noProof="0" dirty="0" smtClean="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を図る</a:t>
            </a:r>
          </a:p>
          <a:p>
            <a:pPr lvl="0">
              <a:defRPr/>
            </a:pP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　</a:t>
            </a:r>
            <a:r>
              <a:rPr lang="ja-JP" altLang="en-US" sz="2400" dirty="0" smtClean="0">
                <a:solidFill>
                  <a:prstClr val="black"/>
                </a:solidFill>
                <a:latin typeface="HGS創英角ｺﾞｼｯｸUB" panose="020B0900000000000000" pitchFamily="50" charset="-128"/>
                <a:ea typeface="HGS創英角ｺﾞｼｯｸUB" panose="020B0900000000000000" pitchFamily="50" charset="-128"/>
              </a:rPr>
              <a:t>♦ 粗大</a:t>
            </a:r>
            <a:r>
              <a:rPr lang="ja-JP" altLang="en-US" sz="2400" dirty="0">
                <a:solidFill>
                  <a:prstClr val="black"/>
                </a:solidFill>
                <a:latin typeface="HGS創英角ｺﾞｼｯｸUB" panose="020B0900000000000000" pitchFamily="50" charset="-128"/>
                <a:ea typeface="HGS創英角ｺﾞｼｯｸUB" panose="020B0900000000000000" pitchFamily="50" charset="-128"/>
              </a:rPr>
              <a:t>ごみの</a:t>
            </a:r>
            <a:r>
              <a:rPr lang="ja-JP" altLang="en-US" sz="2400" dirty="0">
                <a:solidFill>
                  <a:srgbClr val="0070C0"/>
                </a:solidFill>
                <a:latin typeface="HGS創英角ｺﾞｼｯｸUB" panose="020B0900000000000000" pitchFamily="50" charset="-128"/>
                <a:ea typeface="HGS創英角ｺﾞｼｯｸUB" panose="020B0900000000000000" pitchFamily="50" charset="-128"/>
              </a:rPr>
              <a:t>リサイクルをさらに推進</a:t>
            </a:r>
            <a:r>
              <a:rPr lang="ja-JP" altLang="en-US" sz="2400" dirty="0">
                <a:solidFill>
                  <a:prstClr val="black"/>
                </a:solidFill>
                <a:latin typeface="HGS創英角ｺﾞｼｯｸUB" panose="020B0900000000000000" pitchFamily="50" charset="-128"/>
                <a:ea typeface="HGS創英角ｺﾞｼｯｸUB" panose="020B0900000000000000" pitchFamily="50" charset="-128"/>
              </a:rPr>
              <a:t>し、粗大</a:t>
            </a:r>
            <a:r>
              <a:rPr lang="ja-JP" altLang="en-US" sz="2400" dirty="0" smtClean="0">
                <a:solidFill>
                  <a:prstClr val="black"/>
                </a:solidFill>
                <a:latin typeface="HGS創英角ｺﾞｼｯｸUB" panose="020B0900000000000000" pitchFamily="50" charset="-128"/>
                <a:ea typeface="HGS創英角ｺﾞｼｯｸUB" panose="020B0900000000000000" pitchFamily="50" charset="-128"/>
              </a:rPr>
              <a:t>ごみの量と</a:t>
            </a:r>
            <a:r>
              <a:rPr lang="en-US" altLang="ja-JP" sz="2400" dirty="0">
                <a:solidFill>
                  <a:prstClr val="black"/>
                </a:solidFill>
                <a:latin typeface="HGS創英角ｺﾞｼｯｸUB" panose="020B0900000000000000" pitchFamily="50" charset="-128"/>
                <a:ea typeface="HGS創英角ｺﾞｼｯｸUB" panose="020B0900000000000000" pitchFamily="50" charset="-128"/>
              </a:rPr>
              <a:t>CO</a:t>
            </a:r>
            <a:r>
              <a:rPr lang="en-US" altLang="ja-JP" dirty="0">
                <a:solidFill>
                  <a:prstClr val="black"/>
                </a:solidFill>
                <a:latin typeface="HGS創英角ｺﾞｼｯｸUB" panose="020B0900000000000000" pitchFamily="50" charset="-128"/>
                <a:ea typeface="HGS創英角ｺﾞｼｯｸUB" panose="020B0900000000000000" pitchFamily="50" charset="-128"/>
              </a:rPr>
              <a:t>2</a:t>
            </a:r>
            <a:r>
              <a:rPr lang="ja-JP" altLang="en-US" sz="2400" dirty="0">
                <a:solidFill>
                  <a:prstClr val="black"/>
                </a:solidFill>
                <a:latin typeface="HGS創英角ｺﾞｼｯｸUB" panose="020B0900000000000000" pitchFamily="50" charset="-128"/>
                <a:ea typeface="HGS創英角ｺﾞｼｯｸUB" panose="020B0900000000000000" pitchFamily="50" charset="-128"/>
              </a:rPr>
              <a:t>排出量を</a:t>
            </a:r>
            <a:r>
              <a:rPr lang="ja-JP" altLang="en-US" sz="2400" dirty="0" smtClean="0">
                <a:solidFill>
                  <a:prstClr val="black"/>
                </a:solidFill>
                <a:latin typeface="HGS創英角ｺﾞｼｯｸUB" panose="020B0900000000000000" pitchFamily="50" charset="-128"/>
                <a:ea typeface="HGS創英角ｺﾞｼｯｸUB" panose="020B0900000000000000" pitchFamily="50" charset="-128"/>
              </a:rPr>
              <a:t>減らす</a:t>
            </a:r>
            <a:endParaRPr lang="en-US" altLang="ja-JP" sz="2400" dirty="0" smtClean="0">
              <a:solidFill>
                <a:prstClr val="black"/>
              </a:solidFill>
              <a:latin typeface="HGS創英角ｺﾞｼｯｸUB" panose="020B0900000000000000" pitchFamily="50" charset="-128"/>
              <a:ea typeface="HGS創英角ｺﾞｼｯｸUB" panose="020B0900000000000000" pitchFamily="50" charset="-128"/>
            </a:endParaRPr>
          </a:p>
          <a:p>
            <a:pPr lvl="0">
              <a:defRPr/>
            </a:pPr>
            <a:r>
              <a:rPr lang="ja-JP" altLang="en-US" sz="2400" dirty="0" smtClean="0">
                <a:solidFill>
                  <a:prstClr val="black"/>
                </a:solidFill>
                <a:latin typeface="HGS創英角ｺﾞｼｯｸUB" panose="020B0900000000000000" pitchFamily="50" charset="-128"/>
                <a:ea typeface="HGS創英角ｺﾞｼｯｸUB" panose="020B0900000000000000" pitchFamily="50" charset="-128"/>
              </a:rPr>
              <a:t>　♦ </a:t>
            </a:r>
            <a:r>
              <a:rPr lang="ja-JP" altLang="en-US" sz="2400" dirty="0" smtClean="0">
                <a:solidFill>
                  <a:srgbClr val="0070C0"/>
                </a:solidFill>
                <a:latin typeface="HGS創英角ｺﾞｼｯｸUB" panose="020B0900000000000000" pitchFamily="50" charset="-128"/>
                <a:ea typeface="HGS創英角ｺﾞｼｯｸUB" panose="020B0900000000000000" pitchFamily="50" charset="-128"/>
              </a:rPr>
              <a:t>おくやみ</a:t>
            </a:r>
            <a:r>
              <a:rPr lang="ja-JP" altLang="en-US" sz="2400" dirty="0">
                <a:solidFill>
                  <a:srgbClr val="0070C0"/>
                </a:solidFill>
                <a:latin typeface="HGS創英角ｺﾞｼｯｸUB" panose="020B0900000000000000" pitchFamily="50" charset="-128"/>
                <a:ea typeface="HGS創英角ｺﾞｼｯｸUB" panose="020B0900000000000000" pitchFamily="50" charset="-128"/>
              </a:rPr>
              <a:t>コーナーを</a:t>
            </a:r>
            <a:r>
              <a:rPr lang="ja-JP" altLang="en-US" sz="2400" dirty="0" smtClean="0">
                <a:solidFill>
                  <a:srgbClr val="0070C0"/>
                </a:solidFill>
                <a:latin typeface="HGS創英角ｺﾞｼｯｸUB" panose="020B0900000000000000" pitchFamily="50" charset="-128"/>
                <a:ea typeface="HGS創英角ｺﾞｼｯｸUB" panose="020B0900000000000000" pitchFamily="50" charset="-128"/>
              </a:rPr>
              <a:t>設置</a:t>
            </a:r>
            <a:r>
              <a:rPr lang="ja-JP" altLang="en-US" sz="2400" dirty="0" smtClean="0">
                <a:solidFill>
                  <a:prstClr val="black"/>
                </a:solidFill>
                <a:latin typeface="HGS創英角ｺﾞｼｯｸUB" panose="020B0900000000000000" pitchFamily="50" charset="-128"/>
                <a:ea typeface="HGS創英角ｺﾞｼｯｸUB" panose="020B0900000000000000" pitchFamily="50" charset="-128"/>
              </a:rPr>
              <a:t>し、</a:t>
            </a:r>
            <a:r>
              <a:rPr lang="ja-JP" altLang="en-US" sz="2400" dirty="0" smtClean="0">
                <a:latin typeface="HGS創英角ｺﾞｼｯｸUB" panose="020B0900000000000000" pitchFamily="50" charset="-128"/>
                <a:ea typeface="HGS創英角ｺﾞｼｯｸUB" panose="020B0900000000000000" pitchFamily="50" charset="-128"/>
              </a:rPr>
              <a:t>遺族</a:t>
            </a:r>
            <a:r>
              <a:rPr lang="ja-JP" altLang="en-US" sz="2400" dirty="0">
                <a:latin typeface="HGS創英角ｺﾞｼｯｸUB" panose="020B0900000000000000" pitchFamily="50" charset="-128"/>
                <a:ea typeface="HGS創英角ｺﾞｼｯｸUB" panose="020B0900000000000000" pitchFamily="50" charset="-128"/>
              </a:rPr>
              <a:t>が行う</a:t>
            </a:r>
            <a:r>
              <a:rPr lang="ja-JP" altLang="en-US" sz="2400" dirty="0">
                <a:solidFill>
                  <a:prstClr val="black"/>
                </a:solidFill>
                <a:latin typeface="HGS創英角ｺﾞｼｯｸUB" panose="020B0900000000000000" pitchFamily="50" charset="-128"/>
                <a:ea typeface="HGS創英角ｺﾞｼｯｸUB" panose="020B0900000000000000" pitchFamily="50" charset="-128"/>
              </a:rPr>
              <a:t>煩雑な手続きの</a:t>
            </a:r>
            <a:r>
              <a:rPr lang="ja-JP" altLang="en-US" sz="2400" dirty="0">
                <a:solidFill>
                  <a:srgbClr val="0070C0"/>
                </a:solidFill>
                <a:latin typeface="HGS創英角ｺﾞｼｯｸUB" panose="020B0900000000000000" pitchFamily="50" charset="-128"/>
                <a:ea typeface="HGS創英角ｺﾞｼｯｸUB" panose="020B0900000000000000" pitchFamily="50" charset="-128"/>
              </a:rPr>
              <a:t>負担を軽減</a:t>
            </a:r>
            <a:endParaRPr lang="en-US" altLang="ja-JP" sz="2400" dirty="0">
              <a:solidFill>
                <a:srgbClr val="0070C0"/>
              </a:solidFill>
              <a:latin typeface="HGS創英角ｺﾞｼｯｸUB" panose="020B0900000000000000" pitchFamily="50" charset="-128"/>
              <a:ea typeface="HGS創英角ｺﾞｼｯｸUB" panose="020B0900000000000000" pitchFamily="50" charset="-128"/>
            </a:endParaRPr>
          </a:p>
          <a:p>
            <a:pPr lvl="0">
              <a:lnSpc>
                <a:spcPts val="2400"/>
              </a:lnSpc>
              <a:defRPr/>
            </a:pPr>
            <a:r>
              <a:rPr lang="ja-JP" altLang="en-US" sz="2000" dirty="0">
                <a:solidFill>
                  <a:srgbClr val="00B050"/>
                </a:solidFill>
                <a:latin typeface="HGS創英角ｺﾞｼｯｸUB" panose="020B0900000000000000" pitchFamily="50" charset="-128"/>
                <a:ea typeface="HGS創英角ｺﾞｼｯｸUB" panose="020B0900000000000000" pitchFamily="50" charset="-128"/>
              </a:rPr>
              <a:t>　</a:t>
            </a:r>
            <a:endParaRPr lang="en-US" altLang="ja-JP" sz="2000" dirty="0">
              <a:solidFill>
                <a:srgbClr val="00B050"/>
              </a:solidFill>
              <a:latin typeface="HGS創英角ｺﾞｼｯｸUB" panose="020B0900000000000000" pitchFamily="50" charset="-128"/>
              <a:ea typeface="HGS創英角ｺﾞｼｯｸUB" panose="020B0900000000000000" pitchFamily="50" charset="-128"/>
            </a:endParaRPr>
          </a:p>
          <a:p>
            <a:pPr lvl="0">
              <a:defRPr/>
            </a:pPr>
            <a:r>
              <a:rPr lang="ja-JP" altLang="en-US" sz="2800" dirty="0">
                <a:latin typeface="HGS創英角ｺﾞｼｯｸUB" panose="020B0900000000000000" pitchFamily="50" charset="-128"/>
                <a:ea typeface="HGS創英角ｺﾞｼｯｸUB" panose="020B0900000000000000" pitchFamily="50" charset="-128"/>
              </a:rPr>
              <a:t>〇 </a:t>
            </a:r>
            <a:r>
              <a:rPr lang="zh-TW" altLang="en-US" sz="2800" dirty="0">
                <a:solidFill>
                  <a:srgbClr val="0070C0"/>
                </a:solidFill>
                <a:latin typeface="HGS創英角ｺﾞｼｯｸUB" panose="020B0900000000000000" pitchFamily="50" charset="-128"/>
                <a:ea typeface="HGS創英角ｺﾞｼｯｸUB" panose="020B0900000000000000" pitchFamily="50" charset="-128"/>
              </a:rPr>
              <a:t>教育委員会委員候補者（保護者枠）</a:t>
            </a:r>
            <a:r>
              <a:rPr lang="ja-JP" altLang="en-US" sz="2800" dirty="0">
                <a:solidFill>
                  <a:srgbClr val="0070C0"/>
                </a:solidFill>
                <a:latin typeface="HGS創英角ｺﾞｼｯｸUB" panose="020B0900000000000000" pitchFamily="50" charset="-128"/>
                <a:ea typeface="HGS創英角ｺﾞｼｯｸUB" panose="020B0900000000000000" pitchFamily="50" charset="-128"/>
              </a:rPr>
              <a:t>の決定について</a:t>
            </a:r>
            <a:endParaRPr lang="en-US" altLang="ja-JP" sz="2800" dirty="0">
              <a:solidFill>
                <a:srgbClr val="0070C0"/>
              </a:solidFill>
              <a:latin typeface="HGS創英角ｺﾞｼｯｸUB" panose="020B0900000000000000" pitchFamily="50" charset="-128"/>
              <a:ea typeface="HGS創英角ｺﾞｼｯｸUB" panose="020B0900000000000000" pitchFamily="50" charset="-128"/>
            </a:endParaRPr>
          </a:p>
          <a:p>
            <a:pPr lvl="0">
              <a:lnSpc>
                <a:spcPts val="2400"/>
              </a:lnSpc>
              <a:defRPr/>
            </a:pPr>
            <a:r>
              <a:rPr lang="ja-JP" altLang="en-US" sz="2400" dirty="0">
                <a:solidFill>
                  <a:srgbClr val="00B050"/>
                </a:solidFill>
                <a:latin typeface="HGS創英角ｺﾞｼｯｸUB" panose="020B0900000000000000" pitchFamily="50" charset="-128"/>
                <a:ea typeface="HGS創英角ｺﾞｼｯｸUB" panose="020B0900000000000000" pitchFamily="50" charset="-128"/>
              </a:rPr>
              <a:t>　</a:t>
            </a:r>
            <a:endParaRPr lang="en-US" altLang="ja-JP" sz="2400" dirty="0">
              <a:solidFill>
                <a:prstClr val="black"/>
              </a:solidFill>
              <a:latin typeface="HGS創英角ｺﾞｼｯｸUB" panose="020B0900000000000000" pitchFamily="50" charset="-128"/>
              <a:ea typeface="HGS創英角ｺﾞｼｯｸUB" panose="020B0900000000000000" pitchFamily="50" charset="-128"/>
            </a:endParaRPr>
          </a:p>
          <a:p>
            <a:pPr>
              <a:defRPr/>
            </a:pPr>
            <a:r>
              <a:rPr lang="ja-JP" altLang="en-US" sz="2800" dirty="0">
                <a:latin typeface="HGS創英角ｺﾞｼｯｸUB" panose="020B0900000000000000" pitchFamily="50" charset="-128"/>
                <a:ea typeface="HGS創英角ｺﾞｼｯｸUB" panose="020B0900000000000000" pitchFamily="50" charset="-128"/>
              </a:rPr>
              <a:t>〇 </a:t>
            </a:r>
            <a:r>
              <a:rPr lang="ja-JP" altLang="en-US" sz="2800" dirty="0">
                <a:solidFill>
                  <a:srgbClr val="0070C0"/>
                </a:solidFill>
                <a:latin typeface="HGS創英角ｺﾞｼｯｸUB" panose="020B0900000000000000" pitchFamily="50" charset="-128"/>
                <a:ea typeface="HGS創英角ｺﾞｼｯｸUB" panose="020B0900000000000000" pitchFamily="50" charset="-128"/>
              </a:rPr>
              <a:t>Ｉ・メッセージ（</a:t>
            </a:r>
            <a:r>
              <a:rPr lang="en-US" altLang="ja-JP" sz="2800" dirty="0">
                <a:solidFill>
                  <a:srgbClr val="0070C0"/>
                </a:solidFill>
                <a:latin typeface="HGS創英角ｺﾞｼｯｸUB" panose="020B0900000000000000" pitchFamily="50" charset="-128"/>
                <a:ea typeface="HGS創英角ｺﾞｼｯｸUB" panose="020B0900000000000000" pitchFamily="50" charset="-128"/>
              </a:rPr>
              <a:t>360</a:t>
            </a:r>
            <a:r>
              <a:rPr lang="ja-JP" altLang="en-US" sz="2800" dirty="0">
                <a:solidFill>
                  <a:srgbClr val="0070C0"/>
                </a:solidFill>
                <a:latin typeface="HGS創英角ｺﾞｼｯｸUB" panose="020B0900000000000000" pitchFamily="50" charset="-128"/>
                <a:ea typeface="HGS創英角ｺﾞｼｯｸUB" panose="020B0900000000000000" pitchFamily="50" charset="-128"/>
              </a:rPr>
              <a:t>度評価）の試行実施について</a:t>
            </a:r>
            <a:endParaRPr lang="en-US" altLang="ja-JP" sz="2800" dirty="0">
              <a:solidFill>
                <a:srgbClr val="0070C0"/>
              </a:solidFill>
              <a:latin typeface="BIZ UDPゴシック" panose="020B0400000000000000" pitchFamily="50" charset="-128"/>
              <a:ea typeface="BIZ UDPゴシック" panose="020B0400000000000000" pitchFamily="50" charset="-128"/>
            </a:endParaRPr>
          </a:p>
          <a:p>
            <a:pPr lvl="0">
              <a:defRPr/>
            </a:pPr>
            <a:r>
              <a:rPr lang="ja-JP" altLang="en-US" sz="2400" dirty="0">
                <a:solidFill>
                  <a:srgbClr val="00B050"/>
                </a:solidFill>
                <a:latin typeface="HGS創英角ｺﾞｼｯｸUB" panose="020B0900000000000000" pitchFamily="50" charset="-128"/>
                <a:ea typeface="HGS創英角ｺﾞｼｯｸUB" panose="020B0900000000000000" pitchFamily="50" charset="-128"/>
              </a:rPr>
              <a:t>　</a:t>
            </a:r>
            <a:r>
              <a:rPr lang="ja-JP" altLang="en-US" sz="2400" dirty="0">
                <a:latin typeface="HGS創英角ｺﾞｼｯｸUB" panose="020B0900000000000000" pitchFamily="50" charset="-128"/>
                <a:ea typeface="HGS創英角ｺﾞｼｯｸUB" panose="020B0900000000000000" pitchFamily="50" charset="-128"/>
              </a:rPr>
              <a:t>♦ </a:t>
            </a:r>
            <a:r>
              <a:rPr lang="ja-JP" altLang="en-US" sz="2400" dirty="0">
                <a:solidFill>
                  <a:srgbClr val="0070C0"/>
                </a:solidFill>
                <a:latin typeface="HGS創英角ｺﾞｼｯｸUB" panose="020B0900000000000000" pitchFamily="50" charset="-128"/>
                <a:ea typeface="HGS創英角ｺﾞｼｯｸUB" panose="020B0900000000000000" pitchFamily="50" charset="-128"/>
              </a:rPr>
              <a:t>ポジティブなメッセージ</a:t>
            </a:r>
            <a:r>
              <a:rPr lang="ja-JP" altLang="en-US" sz="2400" dirty="0">
                <a:latin typeface="HGS創英角ｺﾞｼｯｸUB" panose="020B0900000000000000" pitchFamily="50" charset="-128"/>
                <a:ea typeface="HGS創英角ｺﾞｼｯｸUB" panose="020B0900000000000000" pitchFamily="50" charset="-128"/>
              </a:rPr>
              <a:t>のやり取りで、</a:t>
            </a:r>
            <a:r>
              <a:rPr lang="ja-JP" altLang="en-US" sz="2400" dirty="0">
                <a:solidFill>
                  <a:srgbClr val="0070C0"/>
                </a:solidFill>
                <a:latin typeface="HGS創英角ｺﾞｼｯｸUB" panose="020B0900000000000000" pitchFamily="50" charset="-128"/>
                <a:ea typeface="HGS創英角ｺﾞｼｯｸUB" panose="020B0900000000000000" pitchFamily="50" charset="-128"/>
              </a:rPr>
              <a:t>自己成長</a:t>
            </a:r>
            <a:r>
              <a:rPr lang="ja-JP" altLang="en-US" sz="2400" dirty="0">
                <a:latin typeface="HGS創英角ｺﾞｼｯｸUB" panose="020B0900000000000000" pitchFamily="50" charset="-128"/>
                <a:ea typeface="HGS創英角ｺﾞｼｯｸUB" panose="020B0900000000000000" pitchFamily="50" charset="-128"/>
              </a:rPr>
              <a:t>や職員同士の理解を</a:t>
            </a:r>
            <a:r>
              <a:rPr lang="ja-JP" altLang="en-US" sz="2400" dirty="0" smtClean="0">
                <a:solidFill>
                  <a:srgbClr val="0070C0"/>
                </a:solidFill>
                <a:latin typeface="HGS創英角ｺﾞｼｯｸUB" panose="020B0900000000000000" pitchFamily="50" charset="-128"/>
                <a:ea typeface="HGS創英角ｺﾞｼｯｸUB" panose="020B0900000000000000" pitchFamily="50" charset="-128"/>
              </a:rPr>
              <a:t>促進</a:t>
            </a:r>
            <a:endParaRPr lang="en-US" altLang="ja-JP" sz="2400" dirty="0" smtClean="0">
              <a:solidFill>
                <a:srgbClr val="0070C0"/>
              </a:solidFill>
              <a:latin typeface="HGS創英角ｺﾞｼｯｸUB" panose="020B0900000000000000" pitchFamily="50" charset="-128"/>
              <a:ea typeface="HGS創英角ｺﾞｼｯｸUB" panose="020B0900000000000000" pitchFamily="50" charset="-128"/>
            </a:endParaRPr>
          </a:p>
        </p:txBody>
      </p:sp>
      <p:pic>
        <p:nvPicPr>
          <p:cNvPr id="24" name="図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4956"/>
            <a:ext cx="12192000" cy="1443044"/>
          </a:xfrm>
          <a:prstGeom prst="rect">
            <a:avLst/>
          </a:prstGeom>
        </p:spPr>
      </p:pic>
      <p:sp>
        <p:nvSpPr>
          <p:cNvPr id="19" name="正方形/長方形 18"/>
          <p:cNvSpPr/>
          <p:nvPr/>
        </p:nvSpPr>
        <p:spPr>
          <a:xfrm>
            <a:off x="0" y="610479"/>
            <a:ext cx="12204000" cy="542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0" name="タイトル 12"/>
          <p:cNvSpPr txBox="1">
            <a:spLocks/>
          </p:cNvSpPr>
          <p:nvPr/>
        </p:nvSpPr>
        <p:spPr>
          <a:xfrm>
            <a:off x="119336" y="610479"/>
            <a:ext cx="9181512" cy="535033"/>
          </a:xfrm>
          <a:prstGeom prst="rect">
            <a:avLst/>
          </a:prstGeom>
        </p:spPr>
        <p:txBody>
          <a:bodyPr vert="horz" lIns="91440" tIns="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3200" b="0" i="0" u="none" strike="noStrike" kern="1200" cap="none" spc="0" normalizeH="0" baseline="0" noProof="0" dirty="0" smtClean="0">
                <a:ln>
                  <a:noFill/>
                </a:ln>
                <a:solidFill>
                  <a:prstClr val="white"/>
                </a:solidFill>
                <a:effectLst/>
                <a:uLnTx/>
                <a:uFillTx/>
                <a:latin typeface="HGS創英角ｺﾞｼｯｸUB" panose="020B0900000000000000" pitchFamily="50" charset="-128"/>
                <a:ea typeface="HGS創英角ｺﾞｼｯｸUB" panose="020B0900000000000000" pitchFamily="50" charset="-128"/>
                <a:cs typeface="+mj-cs"/>
              </a:rPr>
              <a:t>内容</a:t>
            </a:r>
            <a:endParaRPr kumimoji="1" lang="ja-JP" altLang="en-US" sz="3200" b="0" i="0" u="none" strike="noStrike" kern="1200" cap="none" spc="0" normalizeH="0" baseline="0" noProof="0" dirty="0">
              <a:ln>
                <a:noFill/>
              </a:ln>
              <a:solidFill>
                <a:prstClr val="white"/>
              </a:solidFill>
              <a:effectLst/>
              <a:uLnTx/>
              <a:uFillTx/>
              <a:latin typeface="HGS創英角ｺﾞｼｯｸUB" panose="020B0900000000000000" pitchFamily="50" charset="-128"/>
              <a:ea typeface="HGS創英角ｺﾞｼｯｸUB" panose="020B0900000000000000" pitchFamily="50" charset="-128"/>
              <a:cs typeface="+mj-cs"/>
            </a:endParaRPr>
          </a:p>
        </p:txBody>
      </p:sp>
      <p:sp>
        <p:nvSpPr>
          <p:cNvPr id="13" name="日付プレースホルダー 1"/>
          <p:cNvSpPr>
            <a:spLocks noGrp="1"/>
          </p:cNvSpPr>
          <p:nvPr>
            <p:ph type="dt" sz="half" idx="10"/>
          </p:nvPr>
        </p:nvSpPr>
        <p:spPr>
          <a:xfrm>
            <a:off x="6168008" y="61638"/>
            <a:ext cx="4386783"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令和</a:t>
            </a:r>
            <a:r>
              <a:rPr kumimoji="1" lang="en-US" altLang="ja-JP" sz="20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5</a:t>
            </a:r>
            <a:r>
              <a:rPr kumimoji="1" lang="ja-JP" altLang="en-US" sz="20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年度品川区 予算案プレス発表</a:t>
            </a:r>
            <a:endParaRPr kumimoji="1" lang="en-US" altLang="ja-JP" sz="20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endParaRPr>
          </a:p>
        </p:txBody>
      </p:sp>
      <p:sp>
        <p:nvSpPr>
          <p:cNvPr id="16" name="正方形/長方形 15"/>
          <p:cNvSpPr/>
          <p:nvPr/>
        </p:nvSpPr>
        <p:spPr>
          <a:xfrm>
            <a:off x="0" y="0"/>
            <a:ext cx="12204000" cy="492906"/>
          </a:xfrm>
          <a:prstGeom prst="rect">
            <a:avLst/>
          </a:prstGeom>
          <a:gradFill flip="none" rotWithShape="1">
            <a:gsLst>
              <a:gs pos="31000">
                <a:srgbClr val="0068B7"/>
              </a:gs>
              <a:gs pos="61000">
                <a:schemeClr val="accent1">
                  <a:lumMod val="45000"/>
                  <a:lumOff val="55000"/>
                </a:schemeClr>
              </a:gs>
              <a:gs pos="87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2" name="図 21"/>
          <p:cNvPicPr>
            <a:picLocks noChangeAspect="1"/>
          </p:cNvPicPr>
          <p:nvPr/>
        </p:nvPicPr>
        <p:blipFill>
          <a:blip r:embed="rId4"/>
          <a:stretch>
            <a:fillRect/>
          </a:stretch>
        </p:blipFill>
        <p:spPr>
          <a:xfrm>
            <a:off x="252000" y="71284"/>
            <a:ext cx="1225402" cy="365792"/>
          </a:xfrm>
          <a:prstGeom prst="rect">
            <a:avLst/>
          </a:prstGeom>
        </p:spPr>
      </p:pic>
      <p:sp>
        <p:nvSpPr>
          <p:cNvPr id="11"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令和</a:t>
            </a:r>
            <a:r>
              <a:rPr kumimoji="1" lang="en-US" altLang="ja-JP" sz="24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5</a:t>
            </a:r>
            <a:r>
              <a:rPr kumimoji="1" lang="ja-JP" altLang="en-US"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年</a:t>
            </a:r>
            <a:r>
              <a:rPr kumimoji="1" lang="en-US" altLang="ja-JP"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9</a:t>
            </a:r>
            <a:r>
              <a:rPr kumimoji="1" lang="ja-JP" altLang="en-US"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月</a:t>
            </a:r>
            <a:r>
              <a:rPr kumimoji="1" lang="en-US" altLang="ja-JP"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13</a:t>
            </a:r>
            <a:r>
              <a:rPr kumimoji="1" lang="ja-JP" altLang="en-US"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日</a:t>
            </a:r>
            <a:endParaRPr kumimoji="1" lang="en-US" altLang="ja-JP" sz="24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endParaRPr>
          </a:p>
        </p:txBody>
      </p:sp>
      <p:sp>
        <p:nvSpPr>
          <p:cNvPr id="14" name="日付プレースホルダー 1"/>
          <p:cNvSpPr txBox="1">
            <a:spLocks/>
          </p:cNvSpPr>
          <p:nvPr/>
        </p:nvSpPr>
        <p:spPr>
          <a:xfrm>
            <a:off x="8100000" y="64800"/>
            <a:ext cx="40320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品川区長 定例記者会見資料</a:t>
            </a:r>
            <a:endParaRPr kumimoji="1" lang="en-US" altLang="ja-JP" sz="24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endParaRPr>
          </a:p>
        </p:txBody>
      </p:sp>
      <p:pic>
        <p:nvPicPr>
          <p:cNvPr id="2" name="図 1"/>
          <p:cNvPicPr>
            <a:picLocks noChangeAspect="1"/>
          </p:cNvPicPr>
          <p:nvPr/>
        </p:nvPicPr>
        <p:blipFill>
          <a:blip r:embed="rId5"/>
          <a:stretch>
            <a:fillRect/>
          </a:stretch>
        </p:blipFill>
        <p:spPr>
          <a:xfrm>
            <a:off x="695400" y="4005064"/>
            <a:ext cx="658425" cy="377985"/>
          </a:xfrm>
          <a:prstGeom prst="rect">
            <a:avLst/>
          </a:prstGeom>
        </p:spPr>
      </p:pic>
    </p:spTree>
    <p:extLst>
      <p:ext uri="{BB962C8B-B14F-4D97-AF65-F5344CB8AC3E}">
        <p14:creationId xmlns:p14="http://schemas.microsoft.com/office/powerpoint/2010/main" val="445748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4956"/>
            <a:ext cx="12192000" cy="1443044"/>
          </a:xfrm>
          <a:prstGeom prst="rect">
            <a:avLst/>
          </a:prstGeom>
        </p:spPr>
      </p:pic>
      <p:sp>
        <p:nvSpPr>
          <p:cNvPr id="19" name="正方形/長方形 18"/>
          <p:cNvSpPr/>
          <p:nvPr/>
        </p:nvSpPr>
        <p:spPr>
          <a:xfrm>
            <a:off x="0" y="610479"/>
            <a:ext cx="12204000" cy="542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0" name="タイトル 12"/>
          <p:cNvSpPr txBox="1">
            <a:spLocks/>
          </p:cNvSpPr>
          <p:nvPr/>
        </p:nvSpPr>
        <p:spPr>
          <a:xfrm>
            <a:off x="119336" y="610479"/>
            <a:ext cx="11737304" cy="535033"/>
          </a:xfrm>
          <a:prstGeom prst="rect">
            <a:avLst/>
          </a:prstGeom>
        </p:spPr>
        <p:txBody>
          <a:bodyPr vert="horz" lIns="91440" tIns="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3200" b="0" i="0" u="none" strike="noStrike" kern="1200" cap="none" spc="0" normalizeH="0" baseline="0" noProof="0" dirty="0" smtClean="0">
                <a:ln>
                  <a:noFill/>
                </a:ln>
                <a:solidFill>
                  <a:prstClr val="white"/>
                </a:solidFill>
                <a:effectLst/>
                <a:uLnTx/>
                <a:uFillTx/>
                <a:latin typeface="HGS創英角ｺﾞｼｯｸUB" panose="020B0900000000000000" pitchFamily="50" charset="-128"/>
                <a:ea typeface="HGS創英角ｺﾞｼｯｸUB" panose="020B0900000000000000" pitchFamily="50" charset="-128"/>
                <a:cs typeface="+mj-cs"/>
              </a:rPr>
              <a:t>補正予算案（一般会計第４号）について</a:t>
            </a:r>
            <a:endParaRPr kumimoji="1" lang="ja-JP" altLang="en-US" sz="3200" b="0" i="0" u="none" strike="noStrike" kern="1200" cap="none" spc="0" normalizeH="0" baseline="0" noProof="0" dirty="0">
              <a:ln>
                <a:noFill/>
              </a:ln>
              <a:solidFill>
                <a:prstClr val="white"/>
              </a:solidFill>
              <a:effectLst/>
              <a:uLnTx/>
              <a:uFillTx/>
              <a:latin typeface="HGS創英角ｺﾞｼｯｸUB" panose="020B0900000000000000" pitchFamily="50" charset="-128"/>
              <a:ea typeface="HGS創英角ｺﾞｼｯｸUB" panose="020B0900000000000000" pitchFamily="50" charset="-128"/>
              <a:cs typeface="+mj-cs"/>
            </a:endParaRPr>
          </a:p>
        </p:txBody>
      </p:sp>
      <p:sp>
        <p:nvSpPr>
          <p:cNvPr id="13" name="日付プレースホルダー 1"/>
          <p:cNvSpPr>
            <a:spLocks noGrp="1"/>
          </p:cNvSpPr>
          <p:nvPr>
            <p:ph type="dt" sz="half" idx="10"/>
          </p:nvPr>
        </p:nvSpPr>
        <p:spPr>
          <a:xfrm>
            <a:off x="6168008" y="61638"/>
            <a:ext cx="4386783"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令和</a:t>
            </a:r>
            <a:r>
              <a:rPr kumimoji="1" lang="en-US" altLang="ja-JP" sz="20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5</a:t>
            </a:r>
            <a:r>
              <a:rPr kumimoji="1" lang="ja-JP" altLang="en-US" sz="20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年度品川区 予算案プレス発表</a:t>
            </a:r>
            <a:endParaRPr kumimoji="1" lang="en-US" altLang="ja-JP" sz="20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endParaRPr>
          </a:p>
        </p:txBody>
      </p:sp>
      <p:sp>
        <p:nvSpPr>
          <p:cNvPr id="16" name="正方形/長方形 15"/>
          <p:cNvSpPr/>
          <p:nvPr/>
        </p:nvSpPr>
        <p:spPr>
          <a:xfrm>
            <a:off x="0" y="0"/>
            <a:ext cx="12204000" cy="492906"/>
          </a:xfrm>
          <a:prstGeom prst="rect">
            <a:avLst/>
          </a:prstGeom>
          <a:gradFill flip="none" rotWithShape="1">
            <a:gsLst>
              <a:gs pos="31000">
                <a:srgbClr val="0068B7"/>
              </a:gs>
              <a:gs pos="61000">
                <a:schemeClr val="accent1">
                  <a:lumMod val="45000"/>
                  <a:lumOff val="55000"/>
                </a:schemeClr>
              </a:gs>
              <a:gs pos="87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2" name="図 21"/>
          <p:cNvPicPr>
            <a:picLocks noChangeAspect="1"/>
          </p:cNvPicPr>
          <p:nvPr/>
        </p:nvPicPr>
        <p:blipFill>
          <a:blip r:embed="rId4"/>
          <a:stretch>
            <a:fillRect/>
          </a:stretch>
        </p:blipFill>
        <p:spPr>
          <a:xfrm>
            <a:off x="252000" y="71284"/>
            <a:ext cx="1225402" cy="365792"/>
          </a:xfrm>
          <a:prstGeom prst="rect">
            <a:avLst/>
          </a:prstGeom>
        </p:spPr>
      </p:pic>
      <p:sp>
        <p:nvSpPr>
          <p:cNvPr id="14" name="テキスト ボックス 13"/>
          <p:cNvSpPr txBox="1"/>
          <p:nvPr/>
        </p:nvSpPr>
        <p:spPr>
          <a:xfrm>
            <a:off x="987342" y="1773165"/>
            <a:ext cx="10153128"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smtClean="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令和５年度一般会計補正予算案（第４号）</a:t>
            </a:r>
            <a:endParaRPr kumimoji="1" lang="en-US" altLang="ja-JP" sz="3200" b="0" i="0" u="none" strike="noStrike" kern="1200" cap="none" spc="0" normalizeH="0" baseline="0" noProof="0" dirty="0" smtClean="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smtClean="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smtClean="0">
                <a:ln>
                  <a:noFill/>
                </a:ln>
                <a:effectLst/>
                <a:uLnTx/>
                <a:uFillTx/>
                <a:latin typeface="HGS創英角ｺﾞｼｯｸUB" panose="020B0900000000000000" pitchFamily="50" charset="-128"/>
                <a:ea typeface="HGS創英角ｺﾞｼｯｸUB" panose="020B0900000000000000" pitchFamily="50" charset="-128"/>
                <a:cs typeface="+mn-cs"/>
              </a:rPr>
              <a:t>いじめ問題対策経費</a:t>
            </a:r>
            <a:r>
              <a:rPr kumimoji="1" lang="zh-TW" altLang="en-US" sz="3200" b="0" i="0" u="none" strike="noStrike" kern="1200" cap="none" spc="0" normalizeH="0" baseline="0" noProof="0" dirty="0" smtClean="0">
                <a:ln>
                  <a:noFill/>
                </a:ln>
                <a:effectLst/>
                <a:uLnTx/>
                <a:uFillTx/>
                <a:latin typeface="HGS創英角ｺﾞｼｯｸUB" panose="020B0900000000000000" pitchFamily="50" charset="-128"/>
                <a:ea typeface="HGS創英角ｺﾞｼｯｸUB" panose="020B0900000000000000" pitchFamily="50" charset="-128"/>
                <a:cs typeface="+mn-cs"/>
              </a:rPr>
              <a:t>、</a:t>
            </a:r>
            <a:r>
              <a:rPr kumimoji="1" lang="ja-JP" altLang="en-US" sz="3200" b="0" i="0" u="none" strike="noStrike" kern="1200" cap="none" spc="0" normalizeH="0" baseline="0" noProof="0" dirty="0" smtClean="0">
                <a:ln>
                  <a:noFill/>
                </a:ln>
                <a:effectLst/>
                <a:uLnTx/>
                <a:uFillTx/>
                <a:latin typeface="HGS創英角ｺﾞｼｯｸUB" panose="020B0900000000000000" pitchFamily="50" charset="-128"/>
                <a:ea typeface="HGS創英角ｺﾞｼｯｸUB" panose="020B0900000000000000" pitchFamily="50" charset="-128"/>
                <a:cs typeface="+mn-cs"/>
              </a:rPr>
              <a:t>インフレスライド対応経費 ほか</a:t>
            </a:r>
            <a:endParaRPr kumimoji="1" lang="ja-JP" altLang="en-US" sz="3200" b="0" i="0" u="none" strike="noStrike" kern="1200" cap="none" spc="0" normalizeH="0" baseline="0" noProof="0" dirty="0">
              <a:ln>
                <a:noFill/>
              </a:ln>
              <a:effectLst/>
              <a:uLnTx/>
              <a:uFillTx/>
              <a:latin typeface="HGS創英角ｺﾞｼｯｸUB" panose="020B0900000000000000" pitchFamily="50" charset="-128"/>
              <a:ea typeface="HGS創英角ｺﾞｼｯｸUB" panose="020B0900000000000000" pitchFamily="50" charset="-128"/>
              <a:cs typeface="+mn-cs"/>
            </a:endParaRPr>
          </a:p>
        </p:txBody>
      </p:sp>
      <p:graphicFrame>
        <p:nvGraphicFramePr>
          <p:cNvPr id="15" name="表 14"/>
          <p:cNvGraphicFramePr>
            <a:graphicFrameLocks noGrp="1"/>
          </p:cNvGraphicFramePr>
          <p:nvPr>
            <p:extLst>
              <p:ext uri="{D42A27DB-BD31-4B8C-83A1-F6EECF244321}">
                <p14:modId xmlns:p14="http://schemas.microsoft.com/office/powerpoint/2010/main" val="751648862"/>
              </p:ext>
            </p:extLst>
          </p:nvPr>
        </p:nvGraphicFramePr>
        <p:xfrm>
          <a:off x="1711334" y="3636682"/>
          <a:ext cx="8705145" cy="1052232"/>
        </p:xfrm>
        <a:graphic>
          <a:graphicData uri="http://schemas.openxmlformats.org/drawingml/2006/table">
            <a:tbl>
              <a:tblPr firstRow="1" bandRow="1">
                <a:tableStyleId>{5C22544A-7EE6-4342-B048-85BDC9FD1C3A}</a:tableStyleId>
              </a:tblPr>
              <a:tblGrid>
                <a:gridCol w="2901715">
                  <a:extLst>
                    <a:ext uri="{9D8B030D-6E8A-4147-A177-3AD203B41FA5}">
                      <a16:colId xmlns:a16="http://schemas.microsoft.com/office/drawing/2014/main" val="4245825892"/>
                    </a:ext>
                  </a:extLst>
                </a:gridCol>
                <a:gridCol w="2901715">
                  <a:extLst>
                    <a:ext uri="{9D8B030D-6E8A-4147-A177-3AD203B41FA5}">
                      <a16:colId xmlns:a16="http://schemas.microsoft.com/office/drawing/2014/main" val="2388762327"/>
                    </a:ext>
                  </a:extLst>
                </a:gridCol>
                <a:gridCol w="2901715">
                  <a:extLst>
                    <a:ext uri="{9D8B030D-6E8A-4147-A177-3AD203B41FA5}">
                      <a16:colId xmlns:a16="http://schemas.microsoft.com/office/drawing/2014/main" val="3508251864"/>
                    </a:ext>
                  </a:extLst>
                </a:gridCol>
              </a:tblGrid>
              <a:tr h="526116">
                <a:tc>
                  <a:txBody>
                    <a:bodyPr/>
                    <a:lstStyle/>
                    <a:p>
                      <a:pPr algn="ctr"/>
                      <a:r>
                        <a:rPr kumimoji="1" lang="ja-JP" altLang="en-US" sz="2400" dirty="0" smtClean="0"/>
                        <a:t>補正前の額</a:t>
                      </a:r>
                      <a:endParaRPr kumimoji="1" lang="ja-JP" altLang="en-US" sz="2400" dirty="0"/>
                    </a:p>
                  </a:txBody>
                  <a:tcPr/>
                </a:tc>
                <a:tc>
                  <a:txBody>
                    <a:bodyPr/>
                    <a:lstStyle/>
                    <a:p>
                      <a:pPr algn="ctr"/>
                      <a:r>
                        <a:rPr kumimoji="1" lang="ja-JP" altLang="en-US" sz="2800" dirty="0" smtClean="0"/>
                        <a:t>補正額</a:t>
                      </a:r>
                      <a:endParaRPr kumimoji="1" lang="ja-JP" altLang="en-US" sz="2800" dirty="0"/>
                    </a:p>
                  </a:txBody>
                  <a:tcPr>
                    <a:solidFill>
                      <a:srgbClr val="4F81BD"/>
                    </a:solidFill>
                  </a:tcPr>
                </a:tc>
                <a:tc>
                  <a:txBody>
                    <a:bodyPr/>
                    <a:lstStyle/>
                    <a:p>
                      <a:pPr algn="ctr"/>
                      <a:r>
                        <a:rPr kumimoji="1" lang="ja-JP" altLang="en-US" sz="2400" dirty="0" smtClean="0"/>
                        <a:t>計</a:t>
                      </a:r>
                      <a:endParaRPr kumimoji="1" lang="ja-JP" altLang="en-US" sz="2400" dirty="0"/>
                    </a:p>
                  </a:txBody>
                  <a:tcPr/>
                </a:tc>
                <a:extLst>
                  <a:ext uri="{0D108BD9-81ED-4DB2-BD59-A6C34878D82A}">
                    <a16:rowId xmlns:a16="http://schemas.microsoft.com/office/drawing/2014/main" val="2428977437"/>
                  </a:ext>
                </a:extLst>
              </a:tr>
              <a:tr h="526116">
                <a:tc>
                  <a:txBody>
                    <a:bodyPr/>
                    <a:lstStyle/>
                    <a:p>
                      <a:pPr algn="ctr"/>
                      <a:r>
                        <a:rPr kumimoji="1" lang="ja-JP" altLang="en-US" sz="2400" b="1" kern="1200" dirty="0" smtClean="0">
                          <a:solidFill>
                            <a:schemeClr val="dk1"/>
                          </a:solidFill>
                          <a:latin typeface="+mj-ea"/>
                          <a:ea typeface="+mn-ea"/>
                          <a:cs typeface="+mn-cs"/>
                        </a:rPr>
                        <a:t>２０１，９０７，１８０</a:t>
                      </a:r>
                      <a:endParaRPr kumimoji="1" lang="ja-JP" altLang="en-US" sz="2400" b="1" kern="1200" dirty="0">
                        <a:solidFill>
                          <a:schemeClr val="dk1"/>
                        </a:solidFill>
                        <a:latin typeface="+mj-ea"/>
                        <a:ea typeface="+mn-ea"/>
                        <a:cs typeface="+mn-cs"/>
                      </a:endParaRPr>
                    </a:p>
                  </a:txBody>
                  <a:tcPr/>
                </a:tc>
                <a:tc>
                  <a:txBody>
                    <a:bodyPr/>
                    <a:lstStyle/>
                    <a:p>
                      <a:pPr algn="ctr"/>
                      <a:r>
                        <a:rPr kumimoji="1" lang="ja-JP" altLang="en-US" sz="2800" b="1" dirty="0" smtClean="0">
                          <a:solidFill>
                            <a:schemeClr val="tx1"/>
                          </a:solidFill>
                          <a:latin typeface="+mj-ea"/>
                          <a:ea typeface="+mj-ea"/>
                        </a:rPr>
                        <a:t>８９，３２４</a:t>
                      </a:r>
                      <a:endParaRPr kumimoji="1" lang="ja-JP" altLang="en-US" sz="2800" b="1" dirty="0">
                        <a:solidFill>
                          <a:schemeClr val="tx1"/>
                        </a:solidFill>
                        <a:latin typeface="+mj-ea"/>
                        <a:ea typeface="+mj-ea"/>
                      </a:endParaRPr>
                    </a:p>
                  </a:txBody>
                  <a:tcPr/>
                </a:tc>
                <a:tc>
                  <a:txBody>
                    <a:bodyPr/>
                    <a:lstStyle/>
                    <a:p>
                      <a:pPr algn="ctr"/>
                      <a:r>
                        <a:rPr kumimoji="1" lang="ja-JP" altLang="en-US" sz="2400" b="1" dirty="0" smtClean="0">
                          <a:solidFill>
                            <a:schemeClr val="tx1"/>
                          </a:solidFill>
                          <a:latin typeface="+mj-ea"/>
                          <a:ea typeface="+mj-ea"/>
                        </a:rPr>
                        <a:t>２０１，９９６，５０４</a:t>
                      </a:r>
                      <a:endParaRPr kumimoji="1" lang="ja-JP" altLang="en-US" sz="2400" b="1" dirty="0">
                        <a:solidFill>
                          <a:schemeClr val="tx1"/>
                        </a:solidFill>
                        <a:latin typeface="+mj-ea"/>
                        <a:ea typeface="+mj-ea"/>
                      </a:endParaRPr>
                    </a:p>
                  </a:txBody>
                  <a:tcPr/>
                </a:tc>
                <a:extLst>
                  <a:ext uri="{0D108BD9-81ED-4DB2-BD59-A6C34878D82A}">
                    <a16:rowId xmlns:a16="http://schemas.microsoft.com/office/drawing/2014/main" val="3221453927"/>
                  </a:ext>
                </a:extLst>
              </a:tr>
            </a:tbl>
          </a:graphicData>
        </a:graphic>
      </p:graphicFrame>
      <p:sp>
        <p:nvSpPr>
          <p:cNvPr id="2" name="正方形/長方形 1"/>
          <p:cNvSpPr/>
          <p:nvPr/>
        </p:nvSpPr>
        <p:spPr>
          <a:xfrm>
            <a:off x="4511824" y="3564674"/>
            <a:ext cx="3096344" cy="1232478"/>
          </a:xfrm>
          <a:prstGeom prst="rect">
            <a:avLst/>
          </a:prstGeom>
          <a:noFill/>
          <a:ln w="127000" cmpd="tri">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7" name="正方形/長方形 16"/>
          <p:cNvSpPr/>
          <p:nvPr/>
        </p:nvSpPr>
        <p:spPr>
          <a:xfrm>
            <a:off x="9048328" y="4767326"/>
            <a:ext cx="1607696"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（単位：千円）</a:t>
            </a:r>
          </a:p>
        </p:txBody>
      </p:sp>
      <p:sp>
        <p:nvSpPr>
          <p:cNvPr id="18"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令和</a:t>
            </a:r>
            <a:r>
              <a:rPr kumimoji="1" lang="en-US" altLang="ja-JP" sz="24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5</a:t>
            </a:r>
            <a:r>
              <a:rPr kumimoji="1" lang="ja-JP" altLang="en-US"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年</a:t>
            </a:r>
            <a:r>
              <a:rPr kumimoji="1" lang="en-US" altLang="ja-JP"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9</a:t>
            </a:r>
            <a:r>
              <a:rPr kumimoji="1" lang="ja-JP" altLang="en-US"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月</a:t>
            </a:r>
            <a:r>
              <a:rPr kumimoji="1" lang="en-US" altLang="ja-JP"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13</a:t>
            </a:r>
            <a:r>
              <a:rPr kumimoji="1" lang="ja-JP" altLang="en-US"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日</a:t>
            </a:r>
            <a:endParaRPr kumimoji="1" lang="en-US" altLang="ja-JP" sz="24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endParaRPr>
          </a:p>
        </p:txBody>
      </p:sp>
      <p:sp>
        <p:nvSpPr>
          <p:cNvPr id="23" name="日付プレースホルダー 1"/>
          <p:cNvSpPr txBox="1">
            <a:spLocks/>
          </p:cNvSpPr>
          <p:nvPr/>
        </p:nvSpPr>
        <p:spPr>
          <a:xfrm>
            <a:off x="8100000" y="64800"/>
            <a:ext cx="40320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smtClean="0">
                <a:ln>
                  <a:noFill/>
                </a:ln>
                <a:solidFill>
                  <a:prstClr val="white"/>
                </a:solidFill>
                <a:effectLst/>
                <a:uLnTx/>
                <a:uFillTx/>
                <a:latin typeface="ＭＳ ゴシック" panose="020B0609070205080204" pitchFamily="49" charset="-128"/>
                <a:ea typeface="ＭＳ ゴシック" panose="020B0609070205080204" pitchFamily="49" charset="-128"/>
                <a:cs typeface="+mn-cs"/>
              </a:rPr>
              <a:t>品川区長 定例記者会見資料</a:t>
            </a:r>
            <a:endParaRPr kumimoji="1" lang="en-US" altLang="ja-JP" sz="2400" b="1" i="0" u="none" strike="noStrike" kern="120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cs typeface="+mn-cs"/>
            </a:endParaRPr>
          </a:p>
        </p:txBody>
      </p:sp>
    </p:spTree>
    <p:extLst>
      <p:ext uri="{BB962C8B-B14F-4D97-AF65-F5344CB8AC3E}">
        <p14:creationId xmlns:p14="http://schemas.microsoft.com/office/powerpoint/2010/main" val="1329175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4956"/>
            <a:ext cx="12192000" cy="1443044"/>
          </a:xfrm>
          <a:prstGeom prst="rect">
            <a:avLst/>
          </a:prstGeom>
        </p:spPr>
      </p:pic>
      <p:sp>
        <p:nvSpPr>
          <p:cNvPr id="19" name="正方形/長方形 18"/>
          <p:cNvSpPr/>
          <p:nvPr/>
        </p:nvSpPr>
        <p:spPr>
          <a:xfrm>
            <a:off x="0" y="610479"/>
            <a:ext cx="12204000" cy="542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schemeClr val="bg1"/>
              </a:solidFill>
            </a:endParaRPr>
          </a:p>
        </p:txBody>
      </p:sp>
      <p:sp>
        <p:nvSpPr>
          <p:cNvPr id="20" name="タイトル 12"/>
          <p:cNvSpPr txBox="1">
            <a:spLocks/>
          </p:cNvSpPr>
          <p:nvPr/>
        </p:nvSpPr>
        <p:spPr>
          <a:xfrm>
            <a:off x="0" y="610479"/>
            <a:ext cx="12096000" cy="542326"/>
          </a:xfrm>
          <a:prstGeom prst="rect">
            <a:avLst/>
          </a:prstGeom>
        </p:spPr>
        <p:txBody>
          <a:bodyPr vert="horz" lIns="91440" tIns="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１ </a:t>
            </a:r>
            <a:r>
              <a:rPr lang="ja-JP" altLang="en-US" sz="3200" dirty="0" smtClean="0">
                <a:solidFill>
                  <a:prstClr val="white"/>
                </a:solidFill>
                <a:latin typeface="HGS創英角ｺﾞｼｯｸUB" panose="020B0900000000000000" pitchFamily="50" charset="-128"/>
                <a:ea typeface="HGS創英角ｺﾞｼｯｸUB" panose="020B0900000000000000" pitchFamily="50" charset="-128"/>
                <a:cs typeface="+mn-cs"/>
              </a:rPr>
              <a:t>区長</a:t>
            </a:r>
            <a:r>
              <a:rPr lang="ja-JP" altLang="en-US" sz="3200" dirty="0">
                <a:solidFill>
                  <a:prstClr val="white"/>
                </a:solidFill>
                <a:latin typeface="HGS創英角ｺﾞｼｯｸUB" panose="020B0900000000000000" pitchFamily="50" charset="-128"/>
                <a:ea typeface="HGS創英角ｺﾞｼｯｸUB" panose="020B0900000000000000" pitchFamily="50" charset="-128"/>
                <a:cs typeface="+mn-cs"/>
              </a:rPr>
              <a:t>部局によるいじめ相談体制の</a:t>
            </a:r>
            <a:r>
              <a:rPr lang="ja-JP" altLang="en-US" sz="3200" dirty="0" smtClean="0">
                <a:solidFill>
                  <a:prstClr val="white"/>
                </a:solidFill>
                <a:latin typeface="HGS創英角ｺﾞｼｯｸUB" panose="020B0900000000000000" pitchFamily="50" charset="-128"/>
                <a:ea typeface="HGS創英角ｺﾞｼｯｸUB" panose="020B0900000000000000" pitchFamily="50" charset="-128"/>
                <a:cs typeface="+mn-cs"/>
              </a:rPr>
              <a:t>整備</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　　　   　　</a:t>
            </a:r>
            <a:r>
              <a:rPr lang="en-US" altLang="ja-JP" sz="3200" dirty="0" smtClean="0">
                <a:solidFill>
                  <a:schemeClr val="bg1"/>
                </a:solidFill>
                <a:latin typeface="HGS創英角ｺﾞｼｯｸUB" panose="020B0900000000000000" pitchFamily="50" charset="-128"/>
                <a:ea typeface="HGS創英角ｺﾞｼｯｸUB" panose="020B0900000000000000" pitchFamily="50" charset="-128"/>
              </a:rPr>
              <a:t>4,750</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千</a:t>
            </a:r>
            <a:r>
              <a:rPr lang="ja-JP" altLang="ja-JP" sz="3200" dirty="0" smtClean="0">
                <a:solidFill>
                  <a:schemeClr val="bg1"/>
                </a:solidFill>
                <a:latin typeface="HGS創英角ｺﾞｼｯｸUB" panose="020B0900000000000000" pitchFamily="50" charset="-128"/>
                <a:ea typeface="HGS創英角ｺﾞｼｯｸUB" panose="020B0900000000000000" pitchFamily="50" charset="-128"/>
              </a:rPr>
              <a:t>円</a:t>
            </a:r>
            <a:endParaRPr lang="ja-JP" altLang="en-US" sz="3200" dirty="0">
              <a:solidFill>
                <a:schemeClr val="bg1"/>
              </a:solidFill>
              <a:latin typeface="HGS創英角ｺﾞｼｯｸUB" panose="020B0900000000000000" pitchFamily="50" charset="-128"/>
              <a:ea typeface="HGS創英角ｺﾞｼｯｸUB" panose="020B0900000000000000" pitchFamily="50" charset="-128"/>
            </a:endParaRPr>
          </a:p>
        </p:txBody>
      </p:sp>
      <p:sp>
        <p:nvSpPr>
          <p:cNvPr id="13" name="日付プレースホルダー 1"/>
          <p:cNvSpPr>
            <a:spLocks noGrp="1"/>
          </p:cNvSpPr>
          <p:nvPr>
            <p:ph type="dt" sz="half" idx="10"/>
          </p:nvPr>
        </p:nvSpPr>
        <p:spPr>
          <a:xfrm>
            <a:off x="6168008" y="61638"/>
            <a:ext cx="4386783" cy="365125"/>
          </a:xfrm>
        </p:spPr>
        <p:txBody>
          <a:bodyPr/>
          <a:lstStyle/>
          <a:p>
            <a:pPr algn="r"/>
            <a:r>
              <a:rPr lang="ja-JP" altLang="en-US" sz="2000" b="1" dirty="0">
                <a:solidFill>
                  <a:schemeClr val="bg1"/>
                </a:solidFill>
                <a:latin typeface="ＭＳ ゴシック" panose="020B0609070205080204" pitchFamily="49" charset="-128"/>
                <a:ea typeface="ＭＳ ゴシック" panose="020B0609070205080204" pitchFamily="49" charset="-128"/>
              </a:rPr>
              <a:t>令和</a:t>
            </a:r>
            <a:r>
              <a:rPr lang="en-US" altLang="ja-JP" sz="2000" b="1" dirty="0">
                <a:solidFill>
                  <a:schemeClr val="bg1"/>
                </a:solidFill>
                <a:latin typeface="ＭＳ ゴシック" panose="020B0609070205080204" pitchFamily="49" charset="-128"/>
                <a:ea typeface="ＭＳ ゴシック" panose="020B0609070205080204" pitchFamily="49" charset="-128"/>
              </a:rPr>
              <a:t>5</a:t>
            </a:r>
            <a:r>
              <a:rPr lang="ja-JP" altLang="en-US" sz="2000" b="1" dirty="0">
                <a:solidFill>
                  <a:schemeClr val="bg1"/>
                </a:solidFill>
                <a:latin typeface="ＭＳ ゴシック" panose="020B0609070205080204" pitchFamily="49" charset="-128"/>
                <a:ea typeface="ＭＳ ゴシック" panose="020B0609070205080204" pitchFamily="49" charset="-128"/>
              </a:rPr>
              <a:t>年度品川区 予算案プレス発表</a:t>
            </a:r>
            <a:endParaRPr lang="en-US" altLang="ja-JP" sz="2000" b="1" dirty="0">
              <a:solidFill>
                <a:schemeClr val="bg1"/>
              </a:solidFill>
              <a:latin typeface="ＭＳ ゴシック" panose="020B0609070205080204" pitchFamily="49" charset="-128"/>
              <a:ea typeface="ＭＳ ゴシック" panose="020B0609070205080204" pitchFamily="49" charset="-128"/>
            </a:endParaRPr>
          </a:p>
        </p:txBody>
      </p:sp>
      <p:sp>
        <p:nvSpPr>
          <p:cNvPr id="16" name="正方形/長方形 15"/>
          <p:cNvSpPr/>
          <p:nvPr/>
        </p:nvSpPr>
        <p:spPr>
          <a:xfrm>
            <a:off x="0" y="0"/>
            <a:ext cx="12204000" cy="492906"/>
          </a:xfrm>
          <a:prstGeom prst="rect">
            <a:avLst/>
          </a:prstGeom>
          <a:gradFill flip="none" rotWithShape="1">
            <a:gsLst>
              <a:gs pos="31000">
                <a:srgbClr val="0068B7"/>
              </a:gs>
              <a:gs pos="61000">
                <a:schemeClr val="accent1">
                  <a:lumMod val="45000"/>
                  <a:lumOff val="55000"/>
                </a:schemeClr>
              </a:gs>
              <a:gs pos="87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22" name="図 21"/>
          <p:cNvPicPr>
            <a:picLocks noChangeAspect="1"/>
          </p:cNvPicPr>
          <p:nvPr/>
        </p:nvPicPr>
        <p:blipFill>
          <a:blip r:embed="rId4"/>
          <a:stretch>
            <a:fillRect/>
          </a:stretch>
        </p:blipFill>
        <p:spPr>
          <a:xfrm>
            <a:off x="252000" y="71284"/>
            <a:ext cx="1225402" cy="365792"/>
          </a:xfrm>
          <a:prstGeom prst="rect">
            <a:avLst/>
          </a:prstGeom>
        </p:spPr>
      </p:pic>
      <p:sp>
        <p:nvSpPr>
          <p:cNvPr id="2" name="角丸四角形 40">
            <a:extLst>
              <a:ext uri="{FF2B5EF4-FFF2-40B4-BE49-F238E27FC236}">
                <a16:creationId xmlns:a16="http://schemas.microsoft.com/office/drawing/2014/main" id="{DF3A5206-B50A-E805-9091-5B04F995EF51}"/>
              </a:ext>
            </a:extLst>
          </p:cNvPr>
          <p:cNvSpPr/>
          <p:nvPr/>
        </p:nvSpPr>
        <p:spPr>
          <a:xfrm>
            <a:off x="212102" y="1286848"/>
            <a:ext cx="11838867" cy="1152000"/>
          </a:xfrm>
          <a:prstGeom prst="roundRect">
            <a:avLst>
              <a:gd name="adj" fmla="val 0"/>
            </a:avLst>
          </a:prstGeom>
          <a:solidFill>
            <a:schemeClr val="bg1"/>
          </a:solidFill>
          <a:ln w="12700">
            <a:solidFill>
              <a:schemeClr val="tx2">
                <a:lumMod val="75000"/>
              </a:schemeClr>
            </a:solidFill>
          </a:ln>
          <a:effectLst>
            <a:glow rad="63500">
              <a:srgbClr val="0000CC">
                <a:alpha val="40000"/>
              </a:srgb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nSpc>
                <a:spcPts val="2800"/>
              </a:lnSpc>
              <a:spcAft>
                <a:spcPts val="300"/>
              </a:spcAft>
            </a:pP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新たに</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区長部局</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に</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いじめ相談窓口を</a:t>
            </a:r>
            <a:r>
              <a:rPr lang="ja-JP" altLang="en-US" sz="2700" dirty="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設置</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し、相談しやすい環境を</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整備する</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a:t>
            </a:r>
            <a:endParaRPr lang="en-US" altLang="ja-JP"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a:p>
            <a:pPr>
              <a:lnSpc>
                <a:spcPts val="2800"/>
              </a:lnSpc>
              <a:spcAft>
                <a:spcPts val="300"/>
              </a:spcAft>
            </a:pP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教育委員会</a:t>
            </a:r>
            <a:r>
              <a:rPr lang="ja-JP" altLang="en-US" sz="2700" dirty="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等と連携</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し</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、いじめ</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の</a:t>
            </a:r>
            <a:r>
              <a:rPr lang="ja-JP" altLang="en-US" sz="2700" dirty="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早期発見</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・早期解決</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に向けた機動的な対応</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を図る。</a:t>
            </a:r>
            <a:endParaRPr lang="en-US" altLang="ja-JP"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graphicFrame>
        <p:nvGraphicFramePr>
          <p:cNvPr id="3" name="表 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3265464156"/>
              </p:ext>
            </p:extLst>
          </p:nvPr>
        </p:nvGraphicFramePr>
        <p:xfrm>
          <a:off x="444648" y="2628000"/>
          <a:ext cx="11412000" cy="2635016"/>
        </p:xfrm>
        <a:graphic>
          <a:graphicData uri="http://schemas.openxmlformats.org/drawingml/2006/table">
            <a:tbl>
              <a:tblPr firstRow="1" bandRow="1">
                <a:tableStyleId>{5940675A-B579-460E-94D1-54222C63F5DA}</a:tableStyleId>
              </a:tblPr>
              <a:tblGrid>
                <a:gridCol w="1908000">
                  <a:extLst>
                    <a:ext uri="{9D8B030D-6E8A-4147-A177-3AD203B41FA5}">
                      <a16:colId xmlns:a16="http://schemas.microsoft.com/office/drawing/2014/main" val="2707623244"/>
                    </a:ext>
                  </a:extLst>
                </a:gridCol>
                <a:gridCol w="9504000">
                  <a:extLst>
                    <a:ext uri="{9D8B030D-6E8A-4147-A177-3AD203B41FA5}">
                      <a16:colId xmlns:a16="http://schemas.microsoft.com/office/drawing/2014/main" val="1201752258"/>
                    </a:ext>
                  </a:extLst>
                </a:gridCol>
              </a:tblGrid>
              <a:tr h="523887">
                <a:tc>
                  <a:txBody>
                    <a:bodyPr/>
                    <a:lstStyle/>
                    <a:p>
                      <a:pPr algn="ctr"/>
                      <a:r>
                        <a:rPr lang="ja-JP" altLang="en-US" sz="2400" dirty="0">
                          <a:solidFill>
                            <a:schemeClr val="bg1"/>
                          </a:solidFill>
                          <a:latin typeface="HGS創英角ｺﾞｼｯｸUB" panose="020B0900000000000000" pitchFamily="50" charset="-128"/>
                          <a:ea typeface="HGS創英角ｺﾞｼｯｸUB" panose="020B0900000000000000" pitchFamily="50" charset="-128"/>
                        </a:rPr>
                        <a:t>事業名</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いじめ対策事業</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6008730"/>
                  </a:ext>
                </a:extLst>
              </a:tr>
              <a:tr h="1484655">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実施内容</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・ソーシャルワーカーの活用</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rPr>
                        <a:t>…</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相談受付、関係機関との連絡調整</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・いじめ相談専門員の活用</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rPr>
                        <a:t>…</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弁護士による第三者的視点からの助言</a:t>
                      </a:r>
                    </a:p>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・いじめポータルサイトの開設</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rPr>
                        <a:t>…</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いじめ相談受付やいじめ防止啓発</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・いじめ情報収集促進チラシの配布</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rPr>
                        <a:t>…</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積極的な情報収集で早期発見</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9997182"/>
                  </a:ext>
                </a:extLst>
              </a:tr>
              <a:tr h="556649">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受付開始</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令和６年１月（予定）</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4758869"/>
                  </a:ext>
                </a:extLst>
              </a:tr>
            </a:tbl>
          </a:graphicData>
        </a:graphic>
      </p:graphicFrame>
      <p:sp>
        <p:nvSpPr>
          <p:cNvPr id="12" name="日付プレースホルダー 1"/>
          <p:cNvSpPr txBox="1">
            <a:spLocks/>
          </p:cNvSpPr>
          <p:nvPr/>
        </p:nvSpPr>
        <p:spPr>
          <a:xfrm>
            <a:off x="8100000" y="64800"/>
            <a:ext cx="40320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400" b="1" dirty="0" smtClean="0">
                <a:solidFill>
                  <a:schemeClr val="bg1"/>
                </a:solidFill>
                <a:latin typeface="ＭＳ ゴシック" panose="020B0609070205080204" pitchFamily="49" charset="-128"/>
                <a:ea typeface="ＭＳ ゴシック" panose="020B0609070205080204" pitchFamily="49" charset="-128"/>
              </a:rPr>
              <a:t>品川区長 定例記者会見資料</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
        <p:nvSpPr>
          <p:cNvPr id="14"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z="2400" b="1" dirty="0">
                <a:solidFill>
                  <a:schemeClr val="bg1"/>
                </a:solidFill>
                <a:latin typeface="ＭＳ ゴシック" panose="020B0609070205080204" pitchFamily="49" charset="-128"/>
                <a:ea typeface="ＭＳ ゴシック" panose="020B0609070205080204" pitchFamily="49" charset="-128"/>
              </a:rPr>
              <a:t>令和</a:t>
            </a:r>
            <a:r>
              <a:rPr lang="en-US" altLang="ja-JP" sz="2400" b="1" dirty="0">
                <a:solidFill>
                  <a:schemeClr val="bg1"/>
                </a:solidFill>
                <a:latin typeface="ＭＳ ゴシック" panose="020B0609070205080204" pitchFamily="49" charset="-128"/>
                <a:ea typeface="ＭＳ ゴシック" panose="020B0609070205080204" pitchFamily="49" charset="-128"/>
              </a:rPr>
              <a:t>5</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年</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9</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月</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13</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日</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396387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4956"/>
            <a:ext cx="12192000" cy="1443044"/>
          </a:xfrm>
          <a:prstGeom prst="rect">
            <a:avLst/>
          </a:prstGeom>
        </p:spPr>
      </p:pic>
      <p:sp>
        <p:nvSpPr>
          <p:cNvPr id="19" name="正方形/長方形 18"/>
          <p:cNvSpPr/>
          <p:nvPr/>
        </p:nvSpPr>
        <p:spPr>
          <a:xfrm>
            <a:off x="0" y="610479"/>
            <a:ext cx="12204000" cy="542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schemeClr val="bg1"/>
              </a:solidFill>
            </a:endParaRPr>
          </a:p>
        </p:txBody>
      </p:sp>
      <p:sp>
        <p:nvSpPr>
          <p:cNvPr id="20" name="タイトル 12"/>
          <p:cNvSpPr txBox="1">
            <a:spLocks/>
          </p:cNvSpPr>
          <p:nvPr/>
        </p:nvSpPr>
        <p:spPr>
          <a:xfrm>
            <a:off x="0" y="610479"/>
            <a:ext cx="12096000" cy="542326"/>
          </a:xfrm>
          <a:prstGeom prst="rect">
            <a:avLst/>
          </a:prstGeom>
        </p:spPr>
        <p:txBody>
          <a:bodyPr vert="horz" lIns="91440" tIns="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２ Ｃｈａｔ ＧＰＴの活用による業務</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の</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効率化　　　  </a:t>
            </a:r>
            <a:r>
              <a:rPr lang="en-US" altLang="ja-JP" sz="3200" dirty="0" smtClean="0">
                <a:solidFill>
                  <a:schemeClr val="bg1"/>
                </a:solidFill>
                <a:latin typeface="HGS創英角ｺﾞｼｯｸUB" panose="020B0900000000000000" pitchFamily="50" charset="-128"/>
                <a:ea typeface="HGS創英角ｺﾞｼｯｸUB" panose="020B0900000000000000" pitchFamily="50" charset="-128"/>
              </a:rPr>
              <a:t>4,400</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千</a:t>
            </a:r>
            <a:r>
              <a:rPr lang="ja-JP" altLang="ja-JP" sz="3200" dirty="0" smtClean="0">
                <a:solidFill>
                  <a:schemeClr val="bg1"/>
                </a:solidFill>
                <a:latin typeface="HGS創英角ｺﾞｼｯｸUB" panose="020B0900000000000000" pitchFamily="50" charset="-128"/>
                <a:ea typeface="HGS創英角ｺﾞｼｯｸUB" panose="020B0900000000000000" pitchFamily="50" charset="-128"/>
              </a:rPr>
              <a:t>円</a:t>
            </a:r>
            <a:r>
              <a:rPr lang="en-US" altLang="ja-JP" sz="3200" dirty="0" smtClean="0">
                <a:solidFill>
                  <a:schemeClr val="bg1"/>
                </a:solidFill>
                <a:latin typeface="HGS創英角ｺﾞｼｯｸUB" panose="020B0900000000000000" pitchFamily="50" charset="-128"/>
                <a:ea typeface="HGS創英角ｺﾞｼｯｸUB" panose="020B0900000000000000" pitchFamily="50" charset="-128"/>
              </a:rPr>
              <a:t> </a:t>
            </a:r>
            <a:endParaRPr lang="ja-JP" altLang="en-US" sz="3200" dirty="0">
              <a:solidFill>
                <a:schemeClr val="bg1"/>
              </a:solidFill>
              <a:latin typeface="HGS創英角ｺﾞｼｯｸUB" panose="020B0900000000000000" pitchFamily="50" charset="-128"/>
              <a:ea typeface="HGS創英角ｺﾞｼｯｸUB" panose="020B0900000000000000" pitchFamily="50" charset="-128"/>
            </a:endParaRPr>
          </a:p>
        </p:txBody>
      </p:sp>
      <p:sp>
        <p:nvSpPr>
          <p:cNvPr id="13" name="日付プレースホルダー 1"/>
          <p:cNvSpPr>
            <a:spLocks noGrp="1"/>
          </p:cNvSpPr>
          <p:nvPr>
            <p:ph type="dt" sz="half" idx="10"/>
          </p:nvPr>
        </p:nvSpPr>
        <p:spPr>
          <a:xfrm>
            <a:off x="6168008" y="61638"/>
            <a:ext cx="4386783" cy="365125"/>
          </a:xfrm>
        </p:spPr>
        <p:txBody>
          <a:bodyPr/>
          <a:lstStyle/>
          <a:p>
            <a:pPr algn="r"/>
            <a:r>
              <a:rPr lang="ja-JP" altLang="en-US" sz="2000" b="1" dirty="0">
                <a:solidFill>
                  <a:schemeClr val="bg1"/>
                </a:solidFill>
                <a:latin typeface="ＭＳ ゴシック" panose="020B0609070205080204" pitchFamily="49" charset="-128"/>
                <a:ea typeface="ＭＳ ゴシック" panose="020B0609070205080204" pitchFamily="49" charset="-128"/>
              </a:rPr>
              <a:t>令和</a:t>
            </a:r>
            <a:r>
              <a:rPr lang="en-US" altLang="ja-JP" sz="2000" b="1" dirty="0">
                <a:solidFill>
                  <a:schemeClr val="bg1"/>
                </a:solidFill>
                <a:latin typeface="ＭＳ ゴシック" panose="020B0609070205080204" pitchFamily="49" charset="-128"/>
                <a:ea typeface="ＭＳ ゴシック" panose="020B0609070205080204" pitchFamily="49" charset="-128"/>
              </a:rPr>
              <a:t>5</a:t>
            </a:r>
            <a:r>
              <a:rPr lang="ja-JP" altLang="en-US" sz="2000" b="1" dirty="0">
                <a:solidFill>
                  <a:schemeClr val="bg1"/>
                </a:solidFill>
                <a:latin typeface="ＭＳ ゴシック" panose="020B0609070205080204" pitchFamily="49" charset="-128"/>
                <a:ea typeface="ＭＳ ゴシック" panose="020B0609070205080204" pitchFamily="49" charset="-128"/>
              </a:rPr>
              <a:t>年度品川区 予算案プレス発表</a:t>
            </a:r>
            <a:endParaRPr lang="en-US" altLang="ja-JP" sz="2000" b="1" dirty="0">
              <a:solidFill>
                <a:schemeClr val="bg1"/>
              </a:solidFill>
              <a:latin typeface="ＭＳ ゴシック" panose="020B0609070205080204" pitchFamily="49" charset="-128"/>
              <a:ea typeface="ＭＳ ゴシック" panose="020B0609070205080204" pitchFamily="49" charset="-128"/>
            </a:endParaRPr>
          </a:p>
        </p:txBody>
      </p:sp>
      <p:sp>
        <p:nvSpPr>
          <p:cNvPr id="16" name="正方形/長方形 15"/>
          <p:cNvSpPr/>
          <p:nvPr/>
        </p:nvSpPr>
        <p:spPr>
          <a:xfrm>
            <a:off x="0" y="0"/>
            <a:ext cx="12204000" cy="492906"/>
          </a:xfrm>
          <a:prstGeom prst="rect">
            <a:avLst/>
          </a:prstGeom>
          <a:gradFill flip="none" rotWithShape="1">
            <a:gsLst>
              <a:gs pos="31000">
                <a:srgbClr val="0068B7"/>
              </a:gs>
              <a:gs pos="61000">
                <a:schemeClr val="accent1">
                  <a:lumMod val="45000"/>
                  <a:lumOff val="55000"/>
                </a:schemeClr>
              </a:gs>
              <a:gs pos="87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22" name="図 21"/>
          <p:cNvPicPr>
            <a:picLocks noChangeAspect="1"/>
          </p:cNvPicPr>
          <p:nvPr/>
        </p:nvPicPr>
        <p:blipFill>
          <a:blip r:embed="rId4"/>
          <a:stretch>
            <a:fillRect/>
          </a:stretch>
        </p:blipFill>
        <p:spPr>
          <a:xfrm>
            <a:off x="252000" y="71284"/>
            <a:ext cx="1225402" cy="365792"/>
          </a:xfrm>
          <a:prstGeom prst="rect">
            <a:avLst/>
          </a:prstGeom>
        </p:spPr>
      </p:pic>
      <p:sp>
        <p:nvSpPr>
          <p:cNvPr id="2" name="角丸四角形 40">
            <a:extLst>
              <a:ext uri="{FF2B5EF4-FFF2-40B4-BE49-F238E27FC236}">
                <a16:creationId xmlns:a16="http://schemas.microsoft.com/office/drawing/2014/main" id="{DF3A5206-B50A-E805-9091-5B04F995EF51}"/>
              </a:ext>
            </a:extLst>
          </p:cNvPr>
          <p:cNvSpPr/>
          <p:nvPr/>
        </p:nvSpPr>
        <p:spPr>
          <a:xfrm>
            <a:off x="212102" y="1286848"/>
            <a:ext cx="11838867" cy="864000"/>
          </a:xfrm>
          <a:prstGeom prst="roundRect">
            <a:avLst>
              <a:gd name="adj" fmla="val 0"/>
            </a:avLst>
          </a:prstGeom>
          <a:solidFill>
            <a:schemeClr val="bg1"/>
          </a:solidFill>
          <a:ln w="12700">
            <a:solidFill>
              <a:schemeClr val="tx2">
                <a:lumMod val="75000"/>
              </a:schemeClr>
            </a:solidFill>
          </a:ln>
          <a:effectLst>
            <a:glow rad="63500">
              <a:srgbClr val="0000CC">
                <a:alpha val="40000"/>
              </a:srgb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nSpc>
                <a:spcPts val="2800"/>
              </a:lnSpc>
              <a:spcAft>
                <a:spcPts val="300"/>
              </a:spcAft>
            </a:pPr>
            <a:r>
              <a:rPr lang="ja-JP" altLang="en-US" sz="2700" dirty="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Ｃｈａｔ ＧＰＴを導入</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し文書作成や文書要約に活用することで、職員の作業負担を軽減させ</a:t>
            </a:r>
            <a:r>
              <a:rPr lang="ja-JP" altLang="en-US" sz="2700" dirty="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業務の効率化</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を</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図る。</a:t>
            </a:r>
            <a:endPar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graphicFrame>
        <p:nvGraphicFramePr>
          <p:cNvPr id="3" name="表 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2455587196"/>
              </p:ext>
            </p:extLst>
          </p:nvPr>
        </p:nvGraphicFramePr>
        <p:xfrm>
          <a:off x="444648" y="2340002"/>
          <a:ext cx="11412000" cy="2973036"/>
        </p:xfrm>
        <a:graphic>
          <a:graphicData uri="http://schemas.openxmlformats.org/drawingml/2006/table">
            <a:tbl>
              <a:tblPr firstRow="1" bandRow="1">
                <a:tableStyleId>{5940675A-B579-460E-94D1-54222C63F5DA}</a:tableStyleId>
              </a:tblPr>
              <a:tblGrid>
                <a:gridCol w="1908000">
                  <a:extLst>
                    <a:ext uri="{9D8B030D-6E8A-4147-A177-3AD203B41FA5}">
                      <a16:colId xmlns:a16="http://schemas.microsoft.com/office/drawing/2014/main" val="2707623244"/>
                    </a:ext>
                  </a:extLst>
                </a:gridCol>
                <a:gridCol w="9504000">
                  <a:extLst>
                    <a:ext uri="{9D8B030D-6E8A-4147-A177-3AD203B41FA5}">
                      <a16:colId xmlns:a16="http://schemas.microsoft.com/office/drawing/2014/main" val="1201752258"/>
                    </a:ext>
                  </a:extLst>
                </a:gridCol>
              </a:tblGrid>
              <a:tr h="584942">
                <a:tc>
                  <a:txBody>
                    <a:bodyPr/>
                    <a:lstStyle/>
                    <a:p>
                      <a:pPr algn="ctr"/>
                      <a:r>
                        <a:rPr lang="ja-JP" altLang="en-US" sz="2400" dirty="0">
                          <a:solidFill>
                            <a:schemeClr val="bg1"/>
                          </a:solidFill>
                          <a:latin typeface="HGS創英角ｺﾞｼｯｸUB" panose="020B0900000000000000" pitchFamily="50" charset="-128"/>
                          <a:ea typeface="HGS創英角ｺﾞｼｯｸUB" panose="020B0900000000000000" pitchFamily="50" charset="-128"/>
                        </a:rPr>
                        <a:t>事業名</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Ｃｈａｔ</a:t>
                      </a:r>
                      <a:r>
                        <a:rPr lang="ja-JP" altLang="en-US" sz="2400" baseline="0" dirty="0" smtClean="0">
                          <a:solidFill>
                            <a:schemeClr val="tx1"/>
                          </a:solidFill>
                          <a:latin typeface="HGS創英角ｺﾞｼｯｸUB" panose="020B0900000000000000" pitchFamily="50" charset="-128"/>
                          <a:ea typeface="HGS創英角ｺﾞｼｯｸUB" panose="020B0900000000000000" pitchFamily="50" charset="-128"/>
                        </a:rPr>
                        <a:t> </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ＧＰＴの導入</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6008730"/>
                  </a:ext>
                </a:extLst>
              </a:tr>
              <a:tr h="593760">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対象</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latin typeface="HGS創英角ｺﾞｼｯｸUB" panose="020B0900000000000000" pitchFamily="50" charset="-128"/>
                          <a:ea typeface="HGS創英角ｺﾞｼｯｸUB" panose="020B0900000000000000" pitchFamily="50" charset="-128"/>
                        </a:rPr>
                        <a:t>全職員</a:t>
                      </a:r>
                      <a:endParaRPr lang="en-US" altLang="ja-JP" sz="2400" dirty="0" smtClean="0">
                        <a:solidFill>
                          <a:srgbClr val="0070C0"/>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9997182"/>
                  </a:ext>
                </a:extLst>
              </a:tr>
              <a:tr h="1152756">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活用用途</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latin typeface="HGS創英角ｺﾞｼｯｸUB" panose="020B0900000000000000" pitchFamily="50" charset="-128"/>
                          <a:ea typeface="HGS創英角ｺﾞｼｯｸUB" panose="020B0900000000000000" pitchFamily="50" charset="-128"/>
                        </a:rPr>
                        <a:t>・文章作成時における原案の作成</a:t>
                      </a:r>
                      <a:endParaRPr lang="en-US" altLang="ja-JP" sz="2400" dirty="0" smtClean="0">
                        <a:latin typeface="HGS創英角ｺﾞｼｯｸUB" panose="020B0900000000000000" pitchFamily="50" charset="-128"/>
                        <a:ea typeface="HGS創英角ｺﾞｼｯｸUB" panose="020B0900000000000000" pitchFamily="50" charset="-128"/>
                      </a:endParaRPr>
                    </a:p>
                    <a:p>
                      <a:r>
                        <a:rPr lang="ja-JP" altLang="en-US" sz="2400" dirty="0" smtClean="0">
                          <a:latin typeface="HGS創英角ｺﾞｼｯｸUB" panose="020B0900000000000000" pitchFamily="50" charset="-128"/>
                          <a:ea typeface="HGS創英角ｺﾞｼｯｸUB" panose="020B0900000000000000" pitchFamily="50" charset="-128"/>
                        </a:rPr>
                        <a:t>・議事録等の文書要約</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・アイディア創出　など</a:t>
                      </a:r>
                      <a:endParaRPr lang="en-US" altLang="ja-JP" sz="2400" dirty="0" smtClean="0">
                        <a:solidFill>
                          <a:srgbClr val="0070C0"/>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7534425"/>
                  </a:ext>
                </a:extLst>
              </a:tr>
              <a:tr h="605614">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導入開始</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令和５年</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11</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月（予定）</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2478366"/>
                  </a:ext>
                </a:extLst>
              </a:tr>
            </a:tbl>
          </a:graphicData>
        </a:graphic>
      </p:graphicFrame>
      <p:sp>
        <p:nvSpPr>
          <p:cNvPr id="12" name="日付プレースホルダー 1"/>
          <p:cNvSpPr txBox="1">
            <a:spLocks/>
          </p:cNvSpPr>
          <p:nvPr/>
        </p:nvSpPr>
        <p:spPr>
          <a:xfrm>
            <a:off x="8100000" y="64800"/>
            <a:ext cx="40320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400" b="1" dirty="0" smtClean="0">
                <a:solidFill>
                  <a:schemeClr val="bg1"/>
                </a:solidFill>
                <a:latin typeface="ＭＳ ゴシック" panose="020B0609070205080204" pitchFamily="49" charset="-128"/>
                <a:ea typeface="ＭＳ ゴシック" panose="020B0609070205080204" pitchFamily="49" charset="-128"/>
              </a:rPr>
              <a:t>品川区長 定例記者会見資料</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
        <p:nvSpPr>
          <p:cNvPr id="14"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z="2400" b="1" dirty="0">
                <a:solidFill>
                  <a:schemeClr val="bg1"/>
                </a:solidFill>
                <a:latin typeface="ＭＳ ゴシック" panose="020B0609070205080204" pitchFamily="49" charset="-128"/>
                <a:ea typeface="ＭＳ ゴシック" panose="020B0609070205080204" pitchFamily="49" charset="-128"/>
              </a:rPr>
              <a:t>令和</a:t>
            </a:r>
            <a:r>
              <a:rPr lang="en-US" altLang="ja-JP" sz="2400" b="1" dirty="0">
                <a:solidFill>
                  <a:schemeClr val="bg1"/>
                </a:solidFill>
                <a:latin typeface="ＭＳ ゴシック" panose="020B0609070205080204" pitchFamily="49" charset="-128"/>
                <a:ea typeface="ＭＳ ゴシック" panose="020B0609070205080204" pitchFamily="49" charset="-128"/>
              </a:rPr>
              <a:t>5</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年</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9</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月</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13</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日</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013853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p:cNvSpPr/>
          <p:nvPr/>
        </p:nvSpPr>
        <p:spPr>
          <a:xfrm>
            <a:off x="0" y="610479"/>
            <a:ext cx="12204000" cy="542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schemeClr val="bg1"/>
              </a:solidFill>
            </a:endParaRPr>
          </a:p>
        </p:txBody>
      </p:sp>
      <p:sp>
        <p:nvSpPr>
          <p:cNvPr id="20" name="タイトル 12"/>
          <p:cNvSpPr txBox="1">
            <a:spLocks/>
          </p:cNvSpPr>
          <p:nvPr/>
        </p:nvSpPr>
        <p:spPr>
          <a:xfrm>
            <a:off x="0" y="610479"/>
            <a:ext cx="12060000" cy="542326"/>
          </a:xfrm>
          <a:prstGeom prst="rect">
            <a:avLst/>
          </a:prstGeom>
        </p:spPr>
        <p:txBody>
          <a:bodyPr vert="horz" lIns="91440" tIns="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３ 粗大</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ごみの</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リサイクル</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　　　</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　　</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　</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　　　</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　　　　</a:t>
            </a:r>
            <a:r>
              <a:rPr lang="en-US" altLang="ja-JP" sz="3200" dirty="0" smtClean="0">
                <a:solidFill>
                  <a:schemeClr val="bg1"/>
                </a:solidFill>
                <a:latin typeface="HGS創英角ｺﾞｼｯｸUB" panose="020B0900000000000000" pitchFamily="50" charset="-128"/>
                <a:ea typeface="HGS創英角ｺﾞｼｯｸUB" panose="020B0900000000000000" pitchFamily="50" charset="-128"/>
              </a:rPr>
              <a:t>5,240</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千円</a:t>
            </a:r>
            <a:endParaRPr lang="ja-JP" altLang="en-US" sz="3200" dirty="0">
              <a:solidFill>
                <a:schemeClr val="bg1"/>
              </a:solidFill>
              <a:latin typeface="HGS創英角ｺﾞｼｯｸUB" panose="020B0900000000000000" pitchFamily="50" charset="-128"/>
              <a:ea typeface="HGS創英角ｺﾞｼｯｸUB" panose="020B0900000000000000" pitchFamily="50" charset="-128"/>
            </a:endParaRPr>
          </a:p>
        </p:txBody>
      </p:sp>
      <p:sp>
        <p:nvSpPr>
          <p:cNvPr id="13" name="日付プレースホルダー 1"/>
          <p:cNvSpPr>
            <a:spLocks noGrp="1"/>
          </p:cNvSpPr>
          <p:nvPr>
            <p:ph type="dt" sz="half" idx="10"/>
          </p:nvPr>
        </p:nvSpPr>
        <p:spPr>
          <a:xfrm>
            <a:off x="6168008" y="61638"/>
            <a:ext cx="4386783" cy="365125"/>
          </a:xfrm>
        </p:spPr>
        <p:txBody>
          <a:bodyPr/>
          <a:lstStyle/>
          <a:p>
            <a:pPr algn="r"/>
            <a:r>
              <a:rPr lang="ja-JP" altLang="en-US" sz="2000" b="1" dirty="0">
                <a:solidFill>
                  <a:schemeClr val="bg1"/>
                </a:solidFill>
                <a:latin typeface="ＭＳ ゴシック" panose="020B0609070205080204" pitchFamily="49" charset="-128"/>
                <a:ea typeface="ＭＳ ゴシック" panose="020B0609070205080204" pitchFamily="49" charset="-128"/>
              </a:rPr>
              <a:t>令和</a:t>
            </a:r>
            <a:r>
              <a:rPr lang="en-US" altLang="ja-JP" sz="2000" b="1" dirty="0">
                <a:solidFill>
                  <a:schemeClr val="bg1"/>
                </a:solidFill>
                <a:latin typeface="ＭＳ ゴシック" panose="020B0609070205080204" pitchFamily="49" charset="-128"/>
                <a:ea typeface="ＭＳ ゴシック" panose="020B0609070205080204" pitchFamily="49" charset="-128"/>
              </a:rPr>
              <a:t>5</a:t>
            </a:r>
            <a:r>
              <a:rPr lang="ja-JP" altLang="en-US" sz="2000" b="1" dirty="0">
                <a:solidFill>
                  <a:schemeClr val="bg1"/>
                </a:solidFill>
                <a:latin typeface="ＭＳ ゴシック" panose="020B0609070205080204" pitchFamily="49" charset="-128"/>
                <a:ea typeface="ＭＳ ゴシック" panose="020B0609070205080204" pitchFamily="49" charset="-128"/>
              </a:rPr>
              <a:t>年度品川区 予算案プレス発表</a:t>
            </a:r>
            <a:endParaRPr lang="en-US" altLang="ja-JP" sz="2000" b="1" dirty="0">
              <a:solidFill>
                <a:schemeClr val="bg1"/>
              </a:solidFill>
              <a:latin typeface="ＭＳ ゴシック" panose="020B0609070205080204" pitchFamily="49" charset="-128"/>
              <a:ea typeface="ＭＳ ゴシック" panose="020B0609070205080204" pitchFamily="49" charset="-128"/>
            </a:endParaRPr>
          </a:p>
        </p:txBody>
      </p:sp>
      <p:sp>
        <p:nvSpPr>
          <p:cNvPr id="16" name="正方形/長方形 15"/>
          <p:cNvSpPr/>
          <p:nvPr/>
        </p:nvSpPr>
        <p:spPr>
          <a:xfrm>
            <a:off x="0" y="0"/>
            <a:ext cx="12204000" cy="492906"/>
          </a:xfrm>
          <a:prstGeom prst="rect">
            <a:avLst/>
          </a:prstGeom>
          <a:gradFill flip="none" rotWithShape="1">
            <a:gsLst>
              <a:gs pos="31000">
                <a:srgbClr val="0068B7"/>
              </a:gs>
              <a:gs pos="61000">
                <a:schemeClr val="accent1">
                  <a:lumMod val="45000"/>
                  <a:lumOff val="55000"/>
                </a:schemeClr>
              </a:gs>
              <a:gs pos="87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22" name="図 21"/>
          <p:cNvPicPr>
            <a:picLocks noChangeAspect="1"/>
          </p:cNvPicPr>
          <p:nvPr/>
        </p:nvPicPr>
        <p:blipFill>
          <a:blip r:embed="rId3"/>
          <a:stretch>
            <a:fillRect/>
          </a:stretch>
        </p:blipFill>
        <p:spPr>
          <a:xfrm>
            <a:off x="252000" y="71284"/>
            <a:ext cx="1225402" cy="365792"/>
          </a:xfrm>
          <a:prstGeom prst="rect">
            <a:avLst/>
          </a:prstGeom>
        </p:spPr>
      </p:pic>
      <p:sp>
        <p:nvSpPr>
          <p:cNvPr id="2" name="角丸四角形 40">
            <a:extLst>
              <a:ext uri="{FF2B5EF4-FFF2-40B4-BE49-F238E27FC236}">
                <a16:creationId xmlns:a16="http://schemas.microsoft.com/office/drawing/2014/main" id="{DF3A5206-B50A-E805-9091-5B04F995EF51}"/>
              </a:ext>
            </a:extLst>
          </p:cNvPr>
          <p:cNvSpPr/>
          <p:nvPr/>
        </p:nvSpPr>
        <p:spPr>
          <a:xfrm>
            <a:off x="212102" y="1286848"/>
            <a:ext cx="11838867" cy="864000"/>
          </a:xfrm>
          <a:prstGeom prst="roundRect">
            <a:avLst>
              <a:gd name="adj" fmla="val 0"/>
            </a:avLst>
          </a:prstGeom>
          <a:solidFill>
            <a:schemeClr val="bg1"/>
          </a:solidFill>
          <a:ln w="12700">
            <a:solidFill>
              <a:schemeClr val="tx2">
                <a:lumMod val="75000"/>
              </a:schemeClr>
            </a:solidFill>
          </a:ln>
          <a:effectLst>
            <a:glow rad="63500">
              <a:srgbClr val="0000CC">
                <a:alpha val="40000"/>
              </a:srgb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nSpc>
                <a:spcPts val="2800"/>
              </a:lnSpc>
              <a:spcAft>
                <a:spcPts val="300"/>
              </a:spcAft>
            </a:pP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一部の粗大ごみの</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処理</a:t>
            </a:r>
            <a:r>
              <a:rPr lang="ja-JP" altLang="en-US" sz="2700" dirty="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方法を変える</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ことにより、二酸化炭素排出量を減らし</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「ゼロカーボンシティ</a:t>
            </a:r>
            <a:r>
              <a:rPr lang="ja-JP" altLang="en-US" sz="2700" dirty="0" err="1"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しながわ</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」への推進</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を図る。</a:t>
            </a:r>
            <a:endParaRPr lang="en-US" altLang="ja-JP"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sp>
        <p:nvSpPr>
          <p:cNvPr id="17"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z="2400" b="1" dirty="0">
                <a:solidFill>
                  <a:schemeClr val="bg1"/>
                </a:solidFill>
                <a:latin typeface="ＭＳ ゴシック" panose="020B0609070205080204" pitchFamily="49" charset="-128"/>
                <a:ea typeface="ＭＳ ゴシック" panose="020B0609070205080204" pitchFamily="49" charset="-128"/>
              </a:rPr>
              <a:t>令和</a:t>
            </a:r>
            <a:r>
              <a:rPr lang="en-US" altLang="ja-JP" sz="2400" b="1" dirty="0">
                <a:solidFill>
                  <a:schemeClr val="bg1"/>
                </a:solidFill>
                <a:latin typeface="ＭＳ ゴシック" panose="020B0609070205080204" pitchFamily="49" charset="-128"/>
                <a:ea typeface="ＭＳ ゴシック" panose="020B0609070205080204" pitchFamily="49" charset="-128"/>
              </a:rPr>
              <a:t>5</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年</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9</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月</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13</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日</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
        <p:nvSpPr>
          <p:cNvPr id="14" name="日付プレースホルダー 1"/>
          <p:cNvSpPr txBox="1">
            <a:spLocks/>
          </p:cNvSpPr>
          <p:nvPr/>
        </p:nvSpPr>
        <p:spPr>
          <a:xfrm>
            <a:off x="8100000" y="64800"/>
            <a:ext cx="40320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400" b="1" dirty="0" smtClean="0">
                <a:solidFill>
                  <a:schemeClr val="bg1"/>
                </a:solidFill>
                <a:latin typeface="ＭＳ ゴシック" panose="020B0609070205080204" pitchFamily="49" charset="-128"/>
                <a:ea typeface="ＭＳ ゴシック" panose="020B0609070205080204" pitchFamily="49" charset="-128"/>
              </a:rPr>
              <a:t>品川区長 定例記者会見資料</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pic>
        <p:nvPicPr>
          <p:cNvPr id="25" name="図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414400"/>
            <a:ext cx="12192000" cy="1443044"/>
          </a:xfrm>
          <a:prstGeom prst="rect">
            <a:avLst/>
          </a:prstGeom>
        </p:spPr>
      </p:pic>
      <p:sp>
        <p:nvSpPr>
          <p:cNvPr id="26"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z="2400" b="1" dirty="0">
                <a:solidFill>
                  <a:schemeClr val="bg1"/>
                </a:solidFill>
                <a:latin typeface="ＭＳ ゴシック" panose="020B0609070205080204" pitchFamily="49" charset="-128"/>
                <a:ea typeface="ＭＳ ゴシック" panose="020B0609070205080204" pitchFamily="49" charset="-128"/>
              </a:rPr>
              <a:t>令和</a:t>
            </a:r>
            <a:r>
              <a:rPr lang="en-US" altLang="ja-JP" sz="2400" b="1" dirty="0">
                <a:solidFill>
                  <a:schemeClr val="bg1"/>
                </a:solidFill>
                <a:latin typeface="ＭＳ ゴシック" panose="020B0609070205080204" pitchFamily="49" charset="-128"/>
                <a:ea typeface="ＭＳ ゴシック" panose="020B0609070205080204" pitchFamily="49" charset="-128"/>
              </a:rPr>
              <a:t>5</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年</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9</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月</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13</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日</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graphicFrame>
        <p:nvGraphicFramePr>
          <p:cNvPr id="3" name="表 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366873901"/>
              </p:ext>
            </p:extLst>
          </p:nvPr>
        </p:nvGraphicFramePr>
        <p:xfrm>
          <a:off x="407368" y="2339995"/>
          <a:ext cx="11449272" cy="3337878"/>
        </p:xfrm>
        <a:graphic>
          <a:graphicData uri="http://schemas.openxmlformats.org/drawingml/2006/table">
            <a:tbl>
              <a:tblPr firstRow="1" bandRow="1">
                <a:tableStyleId>{5940675A-B579-460E-94D1-54222C63F5DA}</a:tableStyleId>
              </a:tblPr>
              <a:tblGrid>
                <a:gridCol w="1914231">
                  <a:extLst>
                    <a:ext uri="{9D8B030D-6E8A-4147-A177-3AD203B41FA5}">
                      <a16:colId xmlns:a16="http://schemas.microsoft.com/office/drawing/2014/main" val="2707623244"/>
                    </a:ext>
                  </a:extLst>
                </a:gridCol>
                <a:gridCol w="9535041">
                  <a:extLst>
                    <a:ext uri="{9D8B030D-6E8A-4147-A177-3AD203B41FA5}">
                      <a16:colId xmlns:a16="http://schemas.microsoft.com/office/drawing/2014/main" val="1201752258"/>
                    </a:ext>
                  </a:extLst>
                </a:gridCol>
              </a:tblGrid>
              <a:tr h="454519">
                <a:tc>
                  <a:txBody>
                    <a:bodyPr/>
                    <a:lstStyle/>
                    <a:p>
                      <a:pPr algn="ctr"/>
                      <a:r>
                        <a:rPr lang="ja-JP" altLang="en-US" sz="2400" dirty="0">
                          <a:solidFill>
                            <a:schemeClr val="bg1"/>
                          </a:solidFill>
                          <a:latin typeface="HGS創英角ｺﾞｼｯｸUB" panose="020B0900000000000000" pitchFamily="50" charset="-128"/>
                          <a:ea typeface="HGS創英角ｺﾞｼｯｸUB" panose="020B0900000000000000" pitchFamily="50" charset="-128"/>
                        </a:rPr>
                        <a:t>事業名</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粗大ごみのリサイクル</a:t>
                      </a:r>
                      <a:endParaRPr lang="zh-TW" altLang="en-US" sz="2400" dirty="0" smtClean="0">
                        <a:solidFill>
                          <a:schemeClr val="tx1"/>
                        </a:solidFill>
                        <a:latin typeface="HGS創英角ｺﾞｼｯｸUB" panose="020B0900000000000000" pitchFamily="50" charset="-128"/>
                        <a:ea typeface="HGS創英角ｺﾞｼｯｸUB" panose="020B0900000000000000" pitchFamily="50" charset="-128"/>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6008730"/>
                  </a:ext>
                </a:extLst>
              </a:tr>
              <a:tr h="4545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対象物品</a:t>
                      </a:r>
                      <a:endParaRPr lang="en-US" altLang="ja-JP" sz="2400" dirty="0" smtClean="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プラスチック製衣装ケース・羽毛布団・自転車</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4118947"/>
                  </a:ext>
                </a:extLst>
              </a:tr>
              <a:tr h="17587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事業内容</a:t>
                      </a:r>
                      <a:endParaRPr lang="en-US" altLang="ja-JP" sz="2400" dirty="0" smtClean="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・製品プラスチック回収の対象外であるプラスチック製</a:t>
                      </a:r>
                      <a:r>
                        <a:rPr lang="ja-JP" altLang="en-US" sz="2400" smtClean="0">
                          <a:solidFill>
                            <a:schemeClr val="tx1"/>
                          </a:solidFill>
                          <a:latin typeface="HGS創英角ｺﾞｼｯｸUB" panose="020B0900000000000000" pitchFamily="50" charset="-128"/>
                          <a:ea typeface="HGS創英角ｺﾞｼｯｸUB" panose="020B0900000000000000" pitchFamily="50" charset="-128"/>
                        </a:rPr>
                        <a:t>衣装ケースを、</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多様な製品の原料となるペレットに加工しマテリアルリサイクルする</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・羽毛布団から羽毛を再利用、表地は固形燃料とする</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・自転車をリサイクル業者に売却する</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8639430"/>
                  </a:ext>
                </a:extLst>
              </a:tr>
              <a:tr h="503238">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事業開始</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令和５年</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rPr>
                        <a:t>12</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月（予定）</a:t>
                      </a:r>
                      <a:endParaRPr kumimoji="1" lang="ja-JP" altLang="en-US" sz="2400" dirty="0">
                        <a:solidFill>
                          <a:schemeClr val="tx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1762216"/>
                  </a:ext>
                </a:extLst>
              </a:tr>
            </a:tbl>
          </a:graphicData>
        </a:graphic>
      </p:graphicFrame>
    </p:spTree>
    <p:extLst>
      <p:ext uri="{BB962C8B-B14F-4D97-AF65-F5344CB8AC3E}">
        <p14:creationId xmlns:p14="http://schemas.microsoft.com/office/powerpoint/2010/main" val="2011929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4956"/>
            <a:ext cx="12192000" cy="1443044"/>
          </a:xfrm>
          <a:prstGeom prst="rect">
            <a:avLst/>
          </a:prstGeom>
        </p:spPr>
      </p:pic>
      <p:sp>
        <p:nvSpPr>
          <p:cNvPr id="19" name="正方形/長方形 18"/>
          <p:cNvSpPr/>
          <p:nvPr/>
        </p:nvSpPr>
        <p:spPr>
          <a:xfrm>
            <a:off x="0" y="610479"/>
            <a:ext cx="12204000" cy="542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schemeClr val="bg1"/>
              </a:solidFill>
            </a:endParaRPr>
          </a:p>
        </p:txBody>
      </p:sp>
      <p:sp>
        <p:nvSpPr>
          <p:cNvPr id="20" name="タイトル 12"/>
          <p:cNvSpPr txBox="1">
            <a:spLocks/>
          </p:cNvSpPr>
          <p:nvPr/>
        </p:nvSpPr>
        <p:spPr>
          <a:xfrm>
            <a:off x="0" y="610479"/>
            <a:ext cx="12096000" cy="542326"/>
          </a:xfrm>
          <a:prstGeom prst="rect">
            <a:avLst/>
          </a:prstGeom>
        </p:spPr>
        <p:txBody>
          <a:bodyPr vert="horz" lIns="91440" tIns="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４ おくやみコーナーの設置　　　　　</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　　　　　　  </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 </a:t>
            </a:r>
            <a:r>
              <a:rPr lang="en-US" altLang="ja-JP" sz="3200" dirty="0" smtClean="0">
                <a:solidFill>
                  <a:schemeClr val="bg1"/>
                </a:solidFill>
                <a:latin typeface="HGS創英角ｺﾞｼｯｸUB" panose="020B0900000000000000" pitchFamily="50" charset="-128"/>
                <a:ea typeface="HGS創英角ｺﾞｼｯｸUB" panose="020B0900000000000000" pitchFamily="50" charset="-128"/>
              </a:rPr>
              <a:t>2,448</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千</a:t>
            </a:r>
            <a:r>
              <a:rPr lang="ja-JP" altLang="ja-JP" sz="3200" dirty="0" smtClean="0">
                <a:solidFill>
                  <a:schemeClr val="bg1"/>
                </a:solidFill>
                <a:latin typeface="HGS創英角ｺﾞｼｯｸUB" panose="020B0900000000000000" pitchFamily="50" charset="-128"/>
                <a:ea typeface="HGS創英角ｺﾞｼｯｸUB" panose="020B0900000000000000" pitchFamily="50" charset="-128"/>
              </a:rPr>
              <a:t>円</a:t>
            </a:r>
            <a:endParaRPr lang="ja-JP" altLang="en-US" sz="3200" dirty="0">
              <a:solidFill>
                <a:schemeClr val="bg1"/>
              </a:solidFill>
              <a:latin typeface="HGS創英角ｺﾞｼｯｸUB" panose="020B0900000000000000" pitchFamily="50" charset="-128"/>
              <a:ea typeface="HGS創英角ｺﾞｼｯｸUB" panose="020B0900000000000000" pitchFamily="50" charset="-128"/>
            </a:endParaRPr>
          </a:p>
        </p:txBody>
      </p:sp>
      <p:sp>
        <p:nvSpPr>
          <p:cNvPr id="13" name="日付プレースホルダー 1"/>
          <p:cNvSpPr>
            <a:spLocks noGrp="1"/>
          </p:cNvSpPr>
          <p:nvPr>
            <p:ph type="dt" sz="half" idx="10"/>
          </p:nvPr>
        </p:nvSpPr>
        <p:spPr>
          <a:xfrm>
            <a:off x="6168008" y="61638"/>
            <a:ext cx="4386783" cy="365125"/>
          </a:xfrm>
        </p:spPr>
        <p:txBody>
          <a:bodyPr/>
          <a:lstStyle/>
          <a:p>
            <a:pPr algn="r"/>
            <a:r>
              <a:rPr lang="ja-JP" altLang="en-US" sz="2000" b="1" dirty="0">
                <a:solidFill>
                  <a:schemeClr val="bg1"/>
                </a:solidFill>
                <a:latin typeface="ＭＳ ゴシック" panose="020B0609070205080204" pitchFamily="49" charset="-128"/>
                <a:ea typeface="ＭＳ ゴシック" panose="020B0609070205080204" pitchFamily="49" charset="-128"/>
              </a:rPr>
              <a:t>令和</a:t>
            </a:r>
            <a:r>
              <a:rPr lang="en-US" altLang="ja-JP" sz="2000" b="1" dirty="0">
                <a:solidFill>
                  <a:schemeClr val="bg1"/>
                </a:solidFill>
                <a:latin typeface="ＭＳ ゴシック" panose="020B0609070205080204" pitchFamily="49" charset="-128"/>
                <a:ea typeface="ＭＳ ゴシック" panose="020B0609070205080204" pitchFamily="49" charset="-128"/>
              </a:rPr>
              <a:t>5</a:t>
            </a:r>
            <a:r>
              <a:rPr lang="ja-JP" altLang="en-US" sz="2000" b="1" dirty="0">
                <a:solidFill>
                  <a:schemeClr val="bg1"/>
                </a:solidFill>
                <a:latin typeface="ＭＳ ゴシック" panose="020B0609070205080204" pitchFamily="49" charset="-128"/>
                <a:ea typeface="ＭＳ ゴシック" panose="020B0609070205080204" pitchFamily="49" charset="-128"/>
              </a:rPr>
              <a:t>年度品川区 予算案プレス発表</a:t>
            </a:r>
            <a:endParaRPr lang="en-US" altLang="ja-JP" sz="2000" b="1" dirty="0">
              <a:solidFill>
                <a:schemeClr val="bg1"/>
              </a:solidFill>
              <a:latin typeface="ＭＳ ゴシック" panose="020B0609070205080204" pitchFamily="49" charset="-128"/>
              <a:ea typeface="ＭＳ ゴシック" panose="020B0609070205080204" pitchFamily="49" charset="-128"/>
            </a:endParaRPr>
          </a:p>
        </p:txBody>
      </p:sp>
      <p:sp>
        <p:nvSpPr>
          <p:cNvPr id="16" name="正方形/長方形 15"/>
          <p:cNvSpPr/>
          <p:nvPr/>
        </p:nvSpPr>
        <p:spPr>
          <a:xfrm>
            <a:off x="0" y="0"/>
            <a:ext cx="12204000" cy="492906"/>
          </a:xfrm>
          <a:prstGeom prst="rect">
            <a:avLst/>
          </a:prstGeom>
          <a:gradFill flip="none" rotWithShape="1">
            <a:gsLst>
              <a:gs pos="31000">
                <a:srgbClr val="0068B7"/>
              </a:gs>
              <a:gs pos="61000">
                <a:schemeClr val="accent1">
                  <a:lumMod val="45000"/>
                  <a:lumOff val="55000"/>
                </a:schemeClr>
              </a:gs>
              <a:gs pos="87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22" name="図 21"/>
          <p:cNvPicPr>
            <a:picLocks noChangeAspect="1"/>
          </p:cNvPicPr>
          <p:nvPr/>
        </p:nvPicPr>
        <p:blipFill>
          <a:blip r:embed="rId4"/>
          <a:stretch>
            <a:fillRect/>
          </a:stretch>
        </p:blipFill>
        <p:spPr>
          <a:xfrm>
            <a:off x="252000" y="71284"/>
            <a:ext cx="1225402" cy="365792"/>
          </a:xfrm>
          <a:prstGeom prst="rect">
            <a:avLst/>
          </a:prstGeom>
        </p:spPr>
      </p:pic>
      <p:sp>
        <p:nvSpPr>
          <p:cNvPr id="21" name="日付プレースホルダー 1"/>
          <p:cNvSpPr txBox="1">
            <a:spLocks/>
          </p:cNvSpPr>
          <p:nvPr/>
        </p:nvSpPr>
        <p:spPr>
          <a:xfrm>
            <a:off x="8100000" y="64800"/>
            <a:ext cx="40320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400" b="1" dirty="0">
                <a:solidFill>
                  <a:schemeClr val="bg1"/>
                </a:solidFill>
                <a:latin typeface="ＭＳ ゴシック" panose="020B0609070205080204" pitchFamily="49" charset="-128"/>
                <a:ea typeface="ＭＳ ゴシック" panose="020B0609070205080204" pitchFamily="49" charset="-128"/>
              </a:rPr>
              <a:t>品川</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区長 定例</a:t>
            </a:r>
            <a:r>
              <a:rPr lang="ja-JP" altLang="en-US" sz="2400" b="1" dirty="0">
                <a:solidFill>
                  <a:schemeClr val="bg1"/>
                </a:solidFill>
                <a:latin typeface="ＭＳ ゴシック" panose="020B0609070205080204" pitchFamily="49" charset="-128"/>
                <a:ea typeface="ＭＳ ゴシック" panose="020B0609070205080204" pitchFamily="49" charset="-128"/>
              </a:rPr>
              <a:t>記者会見資料</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
        <p:nvSpPr>
          <p:cNvPr id="2" name="角丸四角形 40">
            <a:extLst>
              <a:ext uri="{FF2B5EF4-FFF2-40B4-BE49-F238E27FC236}">
                <a16:creationId xmlns:a16="http://schemas.microsoft.com/office/drawing/2014/main" id="{DF3A5206-B50A-E805-9091-5B04F995EF51}"/>
              </a:ext>
            </a:extLst>
          </p:cNvPr>
          <p:cNvSpPr/>
          <p:nvPr/>
        </p:nvSpPr>
        <p:spPr>
          <a:xfrm>
            <a:off x="212102" y="1286848"/>
            <a:ext cx="11838867" cy="864000"/>
          </a:xfrm>
          <a:prstGeom prst="roundRect">
            <a:avLst>
              <a:gd name="adj" fmla="val 0"/>
            </a:avLst>
          </a:prstGeom>
          <a:solidFill>
            <a:schemeClr val="bg1"/>
          </a:solidFill>
          <a:ln w="12700">
            <a:solidFill>
              <a:schemeClr val="tx2">
                <a:lumMod val="75000"/>
              </a:schemeClr>
            </a:solidFill>
          </a:ln>
          <a:effectLst>
            <a:glow rad="63500">
              <a:srgbClr val="0000CC">
                <a:alpha val="40000"/>
              </a:srgb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nSpc>
                <a:spcPts val="2800"/>
              </a:lnSpc>
              <a:spcAft>
                <a:spcPts val="300"/>
              </a:spcAft>
            </a:pP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庁舎内を</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移動せず、一カ所</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ですべての</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手続きができる</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おくやみコーナーを設置し</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、遺族の負担軽減</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を図る。</a:t>
            </a:r>
            <a:endParaRPr lang="en-US" altLang="ja-JP"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graphicFrame>
        <p:nvGraphicFramePr>
          <p:cNvPr id="3" name="表 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2562812421"/>
              </p:ext>
            </p:extLst>
          </p:nvPr>
        </p:nvGraphicFramePr>
        <p:xfrm>
          <a:off x="444648" y="2340000"/>
          <a:ext cx="11412000" cy="2903339"/>
        </p:xfrm>
        <a:graphic>
          <a:graphicData uri="http://schemas.openxmlformats.org/drawingml/2006/table">
            <a:tbl>
              <a:tblPr firstRow="1" bandRow="1">
                <a:tableStyleId>{5940675A-B579-460E-94D1-54222C63F5DA}</a:tableStyleId>
              </a:tblPr>
              <a:tblGrid>
                <a:gridCol w="1908000">
                  <a:extLst>
                    <a:ext uri="{9D8B030D-6E8A-4147-A177-3AD203B41FA5}">
                      <a16:colId xmlns:a16="http://schemas.microsoft.com/office/drawing/2014/main" val="2707623244"/>
                    </a:ext>
                  </a:extLst>
                </a:gridCol>
                <a:gridCol w="9504000">
                  <a:extLst>
                    <a:ext uri="{9D8B030D-6E8A-4147-A177-3AD203B41FA5}">
                      <a16:colId xmlns:a16="http://schemas.microsoft.com/office/drawing/2014/main" val="1201752258"/>
                    </a:ext>
                  </a:extLst>
                </a:gridCol>
              </a:tblGrid>
              <a:tr h="525321">
                <a:tc>
                  <a:txBody>
                    <a:bodyPr/>
                    <a:lstStyle/>
                    <a:p>
                      <a:pPr algn="ctr"/>
                      <a:r>
                        <a:rPr lang="ja-JP" altLang="en-US" sz="2400" dirty="0">
                          <a:solidFill>
                            <a:schemeClr val="bg1"/>
                          </a:solidFill>
                          <a:latin typeface="HGS創英角ｺﾞｼｯｸUB" panose="020B0900000000000000" pitchFamily="50" charset="-128"/>
                          <a:ea typeface="HGS創英角ｺﾞｼｯｸUB" panose="020B0900000000000000" pitchFamily="50" charset="-128"/>
                        </a:rPr>
                        <a:t>事業名</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おくやみコーナー運営経費</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9997182"/>
                  </a:ext>
                </a:extLst>
              </a:tr>
              <a:tr h="590985">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設置場所</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区役所第二庁舎３階ロビー</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1258818"/>
                  </a:ext>
                </a:extLst>
              </a:tr>
              <a:tr h="1165702">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実施内容</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・予約制（平日１日・最大４組、亡くなられた区民の遺族が対象）</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p>
                      <a:r>
                        <a:rPr lang="ja-JP" altLang="en-US" sz="2400" u="none" strike="noStrike" dirty="0" smtClean="0">
                          <a:solidFill>
                            <a:schemeClr val="tx1"/>
                          </a:solidFill>
                          <a:latin typeface="HGS創英角ｺﾞｼｯｸUB" panose="020B0900000000000000" pitchFamily="50" charset="-128"/>
                          <a:ea typeface="HGS創英角ｺﾞｼｯｸUB" panose="020B0900000000000000" pitchFamily="50" charset="-128"/>
                        </a:rPr>
                        <a:t>・遺族の方の手続きを、プライバシーに配慮した形でサポート</a:t>
                      </a:r>
                      <a:endParaRPr lang="en-US" altLang="ja-JP" sz="2400" u="none" strike="noStrike" dirty="0" smtClean="0">
                        <a:solidFill>
                          <a:schemeClr val="tx1"/>
                        </a:solidFill>
                        <a:latin typeface="HGS創英角ｺﾞｼｯｸUB" panose="020B0900000000000000" pitchFamily="50" charset="-128"/>
                        <a:ea typeface="HGS創英角ｺﾞｼｯｸUB" panose="020B0900000000000000" pitchFamily="50" charset="-128"/>
                      </a:endParaRPr>
                    </a:p>
                    <a:p>
                      <a:r>
                        <a:rPr lang="ja-JP" altLang="en-US" sz="2400" u="none" strike="noStrike" dirty="0" smtClean="0">
                          <a:solidFill>
                            <a:schemeClr val="tx1"/>
                          </a:solidFill>
                          <a:latin typeface="HGS創英角ｺﾞｼｯｸUB" panose="020B0900000000000000" pitchFamily="50" charset="-128"/>
                          <a:ea typeface="HGS創英角ｺﾞｼｯｸUB" panose="020B0900000000000000" pitchFamily="50" charset="-128"/>
                        </a:rPr>
                        <a:t>・区役所外での手続きに関する相談にも対応</a:t>
                      </a:r>
                      <a:endParaRPr lang="ja-JP" altLang="en-US" sz="2200" u="none" strike="noStrike" dirty="0" smtClean="0">
                        <a:solidFill>
                          <a:schemeClr val="tx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505021"/>
                  </a:ext>
                </a:extLst>
              </a:tr>
              <a:tr h="598313">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導入開始</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latin typeface="HGS創英角ｺﾞｼｯｸUB" panose="020B0900000000000000" pitchFamily="50" charset="-128"/>
                          <a:ea typeface="HGS創英角ｺﾞｼｯｸUB" panose="020B0900000000000000" pitchFamily="50" charset="-128"/>
                        </a:rPr>
                        <a:t>令和６年１月（予定）</a:t>
                      </a:r>
                      <a:endParaRPr kumimoji="1" lang="ja-JP" altLang="en-US" sz="2400" dirty="0">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8250084"/>
                  </a:ext>
                </a:extLst>
              </a:tr>
            </a:tbl>
          </a:graphicData>
        </a:graphic>
      </p:graphicFrame>
      <p:sp>
        <p:nvSpPr>
          <p:cNvPr id="17"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z="2400" b="1" dirty="0">
                <a:solidFill>
                  <a:schemeClr val="bg1"/>
                </a:solidFill>
                <a:latin typeface="ＭＳ ゴシック" panose="020B0609070205080204" pitchFamily="49" charset="-128"/>
                <a:ea typeface="ＭＳ ゴシック" panose="020B0609070205080204" pitchFamily="49" charset="-128"/>
              </a:rPr>
              <a:t>令和</a:t>
            </a:r>
            <a:r>
              <a:rPr lang="en-US" altLang="ja-JP" sz="2400" b="1" dirty="0">
                <a:solidFill>
                  <a:schemeClr val="bg1"/>
                </a:solidFill>
                <a:latin typeface="ＭＳ ゴシック" panose="020B0609070205080204" pitchFamily="49" charset="-128"/>
                <a:ea typeface="ＭＳ ゴシック" panose="020B0609070205080204" pitchFamily="49" charset="-128"/>
              </a:rPr>
              <a:t>5</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年</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9</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月</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13</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日</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1294637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4956"/>
            <a:ext cx="12192000" cy="1443044"/>
          </a:xfrm>
          <a:prstGeom prst="rect">
            <a:avLst/>
          </a:prstGeom>
        </p:spPr>
      </p:pic>
      <p:sp>
        <p:nvSpPr>
          <p:cNvPr id="19" name="正方形/長方形 18"/>
          <p:cNvSpPr/>
          <p:nvPr/>
        </p:nvSpPr>
        <p:spPr>
          <a:xfrm>
            <a:off x="0" y="610479"/>
            <a:ext cx="12204000" cy="542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schemeClr val="bg1"/>
              </a:solidFill>
            </a:endParaRPr>
          </a:p>
        </p:txBody>
      </p:sp>
      <p:sp>
        <p:nvSpPr>
          <p:cNvPr id="20" name="タイトル 12"/>
          <p:cNvSpPr txBox="1">
            <a:spLocks/>
          </p:cNvSpPr>
          <p:nvPr/>
        </p:nvSpPr>
        <p:spPr>
          <a:xfrm>
            <a:off x="-1" y="610479"/>
            <a:ext cx="10554791" cy="542326"/>
          </a:xfrm>
          <a:prstGeom prst="rect">
            <a:avLst/>
          </a:prstGeom>
        </p:spPr>
        <p:txBody>
          <a:bodyPr vert="horz" lIns="91440" tIns="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　教育</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委員会委員</a:t>
            </a:r>
            <a:r>
              <a:rPr lang="ja-JP" altLang="en-US" sz="3200" dirty="0" smtClean="0">
                <a:solidFill>
                  <a:srgbClr val="FFFFFF"/>
                </a:solidFill>
                <a:latin typeface="HGS創英角ｺﾞｼｯｸUB" panose="020B0900000000000000" pitchFamily="50" charset="-128"/>
                <a:ea typeface="HGS創英角ｺﾞｼｯｸUB" panose="020B0900000000000000" pitchFamily="50" charset="-128"/>
              </a:rPr>
              <a:t>候補者</a:t>
            </a:r>
            <a:r>
              <a:rPr lang="zh-TW" altLang="en-US" sz="3200" dirty="0">
                <a:solidFill>
                  <a:srgbClr val="FFFFFF"/>
                </a:solidFill>
                <a:latin typeface="HGS創英角ｺﾞｼｯｸUB" panose="020B0900000000000000" pitchFamily="50" charset="-128"/>
                <a:ea typeface="HGS創英角ｺﾞｼｯｸUB" panose="020B0900000000000000" pitchFamily="50" charset="-128"/>
              </a:rPr>
              <a:t>（保護者枠</a:t>
            </a:r>
            <a:r>
              <a:rPr lang="zh-TW" altLang="en-US" sz="3200" dirty="0" smtClean="0">
                <a:solidFill>
                  <a:srgbClr val="FFFFFF"/>
                </a:solidFill>
                <a:latin typeface="HGS創英角ｺﾞｼｯｸUB" panose="020B0900000000000000" pitchFamily="50" charset="-128"/>
                <a:ea typeface="HGS創英角ｺﾞｼｯｸUB" panose="020B0900000000000000" pitchFamily="50" charset="-128"/>
              </a:rPr>
              <a:t>）</a:t>
            </a:r>
            <a:r>
              <a:rPr lang="ja-JP" altLang="en-US" sz="3200" dirty="0" smtClean="0">
                <a:solidFill>
                  <a:srgbClr val="FFFFFF"/>
                </a:solidFill>
                <a:latin typeface="HGS創英角ｺﾞｼｯｸUB" panose="020B0900000000000000" pitchFamily="50" charset="-128"/>
                <a:ea typeface="HGS創英角ｺﾞｼｯｸUB" panose="020B0900000000000000" pitchFamily="50" charset="-128"/>
              </a:rPr>
              <a:t>の決定</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について</a:t>
            </a:r>
            <a:endParaRPr lang="ja-JP" altLang="en-US" sz="3200" dirty="0">
              <a:solidFill>
                <a:schemeClr val="bg1"/>
              </a:solidFill>
              <a:latin typeface="HGS創英角ｺﾞｼｯｸUB" panose="020B0900000000000000" pitchFamily="50" charset="-128"/>
              <a:ea typeface="HGS創英角ｺﾞｼｯｸUB" panose="020B0900000000000000" pitchFamily="50" charset="-128"/>
            </a:endParaRPr>
          </a:p>
        </p:txBody>
      </p:sp>
      <p:sp>
        <p:nvSpPr>
          <p:cNvPr id="13" name="日付プレースホルダー 1"/>
          <p:cNvSpPr>
            <a:spLocks noGrp="1"/>
          </p:cNvSpPr>
          <p:nvPr>
            <p:ph type="dt" sz="half" idx="10"/>
          </p:nvPr>
        </p:nvSpPr>
        <p:spPr>
          <a:xfrm>
            <a:off x="6168008" y="61638"/>
            <a:ext cx="4386783" cy="365125"/>
          </a:xfrm>
        </p:spPr>
        <p:txBody>
          <a:bodyPr/>
          <a:lstStyle/>
          <a:p>
            <a:pPr algn="r"/>
            <a:r>
              <a:rPr lang="ja-JP" altLang="en-US" sz="2000" b="1" dirty="0">
                <a:solidFill>
                  <a:schemeClr val="bg1"/>
                </a:solidFill>
                <a:latin typeface="ＭＳ ゴシック" panose="020B0609070205080204" pitchFamily="49" charset="-128"/>
                <a:ea typeface="ＭＳ ゴシック" panose="020B0609070205080204" pitchFamily="49" charset="-128"/>
              </a:rPr>
              <a:t>令和</a:t>
            </a:r>
            <a:r>
              <a:rPr lang="en-US" altLang="ja-JP" sz="2000" b="1" dirty="0">
                <a:solidFill>
                  <a:schemeClr val="bg1"/>
                </a:solidFill>
                <a:latin typeface="ＭＳ ゴシック" panose="020B0609070205080204" pitchFamily="49" charset="-128"/>
                <a:ea typeface="ＭＳ ゴシック" panose="020B0609070205080204" pitchFamily="49" charset="-128"/>
              </a:rPr>
              <a:t>5</a:t>
            </a:r>
            <a:r>
              <a:rPr lang="ja-JP" altLang="en-US" sz="2000" b="1" dirty="0">
                <a:solidFill>
                  <a:schemeClr val="bg1"/>
                </a:solidFill>
                <a:latin typeface="ＭＳ ゴシック" panose="020B0609070205080204" pitchFamily="49" charset="-128"/>
                <a:ea typeface="ＭＳ ゴシック" panose="020B0609070205080204" pitchFamily="49" charset="-128"/>
              </a:rPr>
              <a:t>年度品川区 予算案プレス発表</a:t>
            </a:r>
            <a:endParaRPr lang="en-US" altLang="ja-JP" sz="2000" b="1" dirty="0">
              <a:solidFill>
                <a:schemeClr val="bg1"/>
              </a:solidFill>
              <a:latin typeface="ＭＳ ゴシック" panose="020B0609070205080204" pitchFamily="49" charset="-128"/>
              <a:ea typeface="ＭＳ ゴシック" panose="020B0609070205080204" pitchFamily="49" charset="-128"/>
            </a:endParaRPr>
          </a:p>
        </p:txBody>
      </p:sp>
      <p:sp>
        <p:nvSpPr>
          <p:cNvPr id="16" name="正方形/長方形 15"/>
          <p:cNvSpPr/>
          <p:nvPr/>
        </p:nvSpPr>
        <p:spPr>
          <a:xfrm>
            <a:off x="0" y="0"/>
            <a:ext cx="12204000" cy="492906"/>
          </a:xfrm>
          <a:prstGeom prst="rect">
            <a:avLst/>
          </a:prstGeom>
          <a:gradFill flip="none" rotWithShape="1">
            <a:gsLst>
              <a:gs pos="31000">
                <a:srgbClr val="0068B7"/>
              </a:gs>
              <a:gs pos="61000">
                <a:schemeClr val="accent1">
                  <a:lumMod val="45000"/>
                  <a:lumOff val="55000"/>
                </a:schemeClr>
              </a:gs>
              <a:gs pos="87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22" name="図 21"/>
          <p:cNvPicPr>
            <a:picLocks noChangeAspect="1"/>
          </p:cNvPicPr>
          <p:nvPr/>
        </p:nvPicPr>
        <p:blipFill>
          <a:blip r:embed="rId4"/>
          <a:stretch>
            <a:fillRect/>
          </a:stretch>
        </p:blipFill>
        <p:spPr>
          <a:xfrm>
            <a:off x="252000" y="71284"/>
            <a:ext cx="1225402" cy="365792"/>
          </a:xfrm>
          <a:prstGeom prst="rect">
            <a:avLst/>
          </a:prstGeom>
        </p:spPr>
      </p:pic>
      <p:sp>
        <p:nvSpPr>
          <p:cNvPr id="21" name="日付プレースホルダー 1"/>
          <p:cNvSpPr txBox="1">
            <a:spLocks/>
          </p:cNvSpPr>
          <p:nvPr/>
        </p:nvSpPr>
        <p:spPr>
          <a:xfrm>
            <a:off x="8640000" y="64800"/>
            <a:ext cx="36000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400" b="1" dirty="0">
                <a:solidFill>
                  <a:schemeClr val="bg1"/>
                </a:solidFill>
                <a:latin typeface="ＭＳ ゴシック" panose="020B0609070205080204" pitchFamily="49" charset="-128"/>
                <a:ea typeface="ＭＳ ゴシック" panose="020B0609070205080204" pitchFamily="49" charset="-128"/>
              </a:rPr>
              <a:t>品川区長 記者会見資料</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
        <p:nvSpPr>
          <p:cNvPr id="2" name="角丸四角形 40">
            <a:extLst>
              <a:ext uri="{FF2B5EF4-FFF2-40B4-BE49-F238E27FC236}">
                <a16:creationId xmlns:a16="http://schemas.microsoft.com/office/drawing/2014/main" id="{DF3A5206-B50A-E805-9091-5B04F995EF51}"/>
              </a:ext>
            </a:extLst>
          </p:cNvPr>
          <p:cNvSpPr/>
          <p:nvPr/>
        </p:nvSpPr>
        <p:spPr>
          <a:xfrm>
            <a:off x="212102" y="1288800"/>
            <a:ext cx="11838867" cy="864000"/>
          </a:xfrm>
          <a:prstGeom prst="roundRect">
            <a:avLst>
              <a:gd name="adj" fmla="val 0"/>
            </a:avLst>
          </a:prstGeom>
          <a:solidFill>
            <a:schemeClr val="bg1"/>
          </a:solidFill>
          <a:ln w="12700">
            <a:solidFill>
              <a:schemeClr val="tx2">
                <a:lumMod val="75000"/>
              </a:schemeClr>
            </a:solidFill>
          </a:ln>
          <a:effectLst>
            <a:glow rad="63500">
              <a:srgbClr val="0000CC">
                <a:alpha val="40000"/>
              </a:srgb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lvl="0">
              <a:lnSpc>
                <a:spcPts val="2800"/>
              </a:lnSpc>
            </a:pP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rPr>
              <a:t>「子育て・教育</a:t>
            </a:r>
            <a:r>
              <a:rPr lang="ja-JP" altLang="en-US" sz="2700" dirty="0">
                <a:solidFill>
                  <a:srgbClr val="0070C0"/>
                </a:solidFill>
                <a:latin typeface="HGS創英角ｺﾞｼｯｸUB" panose="020B0900000000000000" pitchFamily="50" charset="-128"/>
                <a:ea typeface="HGS創英角ｺﾞｼｯｸUB" panose="020B0900000000000000" pitchFamily="50" charset="-128"/>
              </a:rPr>
              <a:t>で選ばれる しながわ」</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rPr>
              <a:t>の実現に向け</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rPr>
              <a:t>、</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rPr>
              <a:t>公募</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rPr>
              <a:t>により応募があった</a:t>
            </a:r>
            <a:r>
              <a:rPr lang="en-US" altLang="ja-JP" sz="2700" dirty="0" smtClean="0">
                <a:solidFill>
                  <a:srgbClr val="0070C0"/>
                </a:solidFill>
                <a:latin typeface="HGS創英角ｺﾞｼｯｸUB" panose="020B0900000000000000" pitchFamily="50" charset="-128"/>
                <a:ea typeface="HGS創英角ｺﾞｼｯｸUB" panose="020B0900000000000000" pitchFamily="50" charset="-128"/>
              </a:rPr>
              <a:t>34</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rPr>
              <a:t>名</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rPr>
              <a:t>から選考</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rPr>
              <a:t>し、候補者１名を</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rPr>
              <a:t>決定</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rPr>
              <a:t>。</a:t>
            </a:r>
            <a:endParaRPr lang="en-US" altLang="ja-JP" sz="2700" dirty="0" smtClean="0">
              <a:solidFill>
                <a:schemeClr val="tx1"/>
              </a:solidFill>
              <a:latin typeface="HGS創英角ｺﾞｼｯｸUB" panose="020B0900000000000000" pitchFamily="50" charset="-128"/>
              <a:ea typeface="HGS創英角ｺﾞｼｯｸUB" panose="020B0900000000000000" pitchFamily="50" charset="-128"/>
            </a:endParaRPr>
          </a:p>
        </p:txBody>
      </p:sp>
      <p:graphicFrame>
        <p:nvGraphicFramePr>
          <p:cNvPr id="3" name="表 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525422461"/>
              </p:ext>
            </p:extLst>
          </p:nvPr>
        </p:nvGraphicFramePr>
        <p:xfrm>
          <a:off x="444648" y="2340000"/>
          <a:ext cx="11412000" cy="2726058"/>
        </p:xfrm>
        <a:graphic>
          <a:graphicData uri="http://schemas.openxmlformats.org/drawingml/2006/table">
            <a:tbl>
              <a:tblPr firstRow="1" bandRow="1">
                <a:tableStyleId>{5940675A-B579-460E-94D1-54222C63F5DA}</a:tableStyleId>
              </a:tblPr>
              <a:tblGrid>
                <a:gridCol w="1908000">
                  <a:extLst>
                    <a:ext uri="{9D8B030D-6E8A-4147-A177-3AD203B41FA5}">
                      <a16:colId xmlns:a16="http://schemas.microsoft.com/office/drawing/2014/main" val="2707623244"/>
                    </a:ext>
                  </a:extLst>
                </a:gridCol>
                <a:gridCol w="2879256">
                  <a:extLst>
                    <a:ext uri="{9D8B030D-6E8A-4147-A177-3AD203B41FA5}">
                      <a16:colId xmlns:a16="http://schemas.microsoft.com/office/drawing/2014/main" val="1201752258"/>
                    </a:ext>
                  </a:extLst>
                </a:gridCol>
                <a:gridCol w="6624744">
                  <a:extLst>
                    <a:ext uri="{9D8B030D-6E8A-4147-A177-3AD203B41FA5}">
                      <a16:colId xmlns:a16="http://schemas.microsoft.com/office/drawing/2014/main" val="405312138"/>
                    </a:ext>
                  </a:extLst>
                </a:gridCol>
              </a:tblGrid>
              <a:tr h="906473">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決定候補者</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solidFill>
                      <a:srgbClr val="0070C0"/>
                    </a:solidFill>
                  </a:tcPr>
                </a:tc>
                <a:tc gridSpan="2">
                  <a:txBody>
                    <a:bodyPr/>
                    <a:lstStyle/>
                    <a:p>
                      <a:pPr marL="0" marR="0" lvl="0" indent="0" algn="l" defTabSz="914400" rtl="0" eaLnBrk="1" fontAlgn="auto" latinLnBrk="0" hangingPunct="1">
                        <a:lnSpc>
                          <a:spcPts val="27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子育て支援の地域活動にも携わって</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きた、３人</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の</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児童･生徒</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の保護者</a:t>
                      </a:r>
                    </a:p>
                  </a:txBody>
                  <a:tcPr anchor="ctr"/>
                </a:tc>
                <a:tc hMerge="1">
                  <a:txBody>
                    <a:bodyPr/>
                    <a:lstStyle/>
                    <a:p>
                      <a:endParaRPr kumimoji="1" lang="ja-JP" altLang="en-US"/>
                    </a:p>
                  </a:txBody>
                  <a:tcPr/>
                </a:tc>
                <a:extLst>
                  <a:ext uri="{0D108BD9-81ED-4DB2-BD59-A6C34878D82A}">
                    <a16:rowId xmlns:a16="http://schemas.microsoft.com/office/drawing/2014/main" val="3146008730"/>
                  </a:ext>
                </a:extLst>
              </a:tr>
              <a:tr h="758591">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任期</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solidFill>
                      <a:srgbClr val="0070C0"/>
                    </a:solidFill>
                  </a:tcPr>
                </a:tc>
                <a:tc gridSpan="2">
                  <a:txBody>
                    <a:bodyPr/>
                    <a:lstStyle/>
                    <a:p>
                      <a:pPr lvl="0"/>
                      <a:r>
                        <a:rPr lang="ja-JP" altLang="en-US" sz="2400" dirty="0" smtClean="0">
                          <a:solidFill>
                            <a:schemeClr val="tx1"/>
                          </a:solidFill>
                          <a:latin typeface="HGP創英角ｺﾞｼｯｸUB" panose="020B0900000000000000" pitchFamily="50" charset="-128"/>
                          <a:ea typeface="HGP創英角ｺﾞｼｯｸUB" panose="020B0900000000000000" pitchFamily="50" charset="-128"/>
                        </a:rPr>
                        <a:t>令和５年</a:t>
                      </a:r>
                      <a:r>
                        <a:rPr lang="en-US" altLang="ja-JP" sz="2400" dirty="0" smtClean="0">
                          <a:solidFill>
                            <a:schemeClr val="tx1"/>
                          </a:solidFill>
                          <a:latin typeface="HGP創英角ｺﾞｼｯｸUB" panose="020B0900000000000000" pitchFamily="50" charset="-128"/>
                          <a:ea typeface="HGP創英角ｺﾞｼｯｸUB" panose="020B0900000000000000" pitchFamily="50" charset="-128"/>
                        </a:rPr>
                        <a:t>10</a:t>
                      </a:r>
                      <a:r>
                        <a:rPr lang="ja-JP" altLang="en-US" sz="2400" dirty="0" smtClean="0">
                          <a:solidFill>
                            <a:schemeClr val="tx1"/>
                          </a:solidFill>
                          <a:latin typeface="HGP創英角ｺﾞｼｯｸUB" panose="020B0900000000000000" pitchFamily="50" charset="-128"/>
                          <a:ea typeface="HGP創英角ｺﾞｼｯｸUB" panose="020B0900000000000000" pitchFamily="50" charset="-128"/>
                        </a:rPr>
                        <a:t>月</a:t>
                      </a:r>
                      <a:r>
                        <a:rPr lang="en-US" altLang="ja-JP" sz="2400" dirty="0" smtClean="0">
                          <a:solidFill>
                            <a:schemeClr val="tx1"/>
                          </a:solidFill>
                          <a:latin typeface="HGP創英角ｺﾞｼｯｸUB" panose="020B0900000000000000" pitchFamily="50" charset="-128"/>
                          <a:ea typeface="HGP創英角ｺﾞｼｯｸUB" panose="020B0900000000000000" pitchFamily="50" charset="-128"/>
                        </a:rPr>
                        <a:t>11</a:t>
                      </a:r>
                      <a:r>
                        <a:rPr lang="ja-JP" altLang="en-US" sz="2400" dirty="0" smtClean="0">
                          <a:solidFill>
                            <a:schemeClr val="tx1"/>
                          </a:solidFill>
                          <a:latin typeface="HGP創英角ｺﾞｼｯｸUB" panose="020B0900000000000000" pitchFamily="50" charset="-128"/>
                          <a:ea typeface="HGP創英角ｺﾞｼｯｸUB" panose="020B0900000000000000" pitchFamily="50" charset="-128"/>
                        </a:rPr>
                        <a:t>日～令和９年</a:t>
                      </a:r>
                      <a:r>
                        <a:rPr lang="en-US" altLang="ja-JP" sz="2400" dirty="0" smtClean="0">
                          <a:solidFill>
                            <a:schemeClr val="tx1"/>
                          </a:solidFill>
                          <a:latin typeface="HGP創英角ｺﾞｼｯｸUB" panose="020B0900000000000000" pitchFamily="50" charset="-128"/>
                          <a:ea typeface="HGP創英角ｺﾞｼｯｸUB" panose="020B0900000000000000" pitchFamily="50" charset="-128"/>
                        </a:rPr>
                        <a:t>10</a:t>
                      </a:r>
                      <a:r>
                        <a:rPr lang="ja-JP" altLang="en-US" sz="2400" dirty="0" smtClean="0">
                          <a:solidFill>
                            <a:schemeClr val="tx1"/>
                          </a:solidFill>
                          <a:latin typeface="HGP創英角ｺﾞｼｯｸUB" panose="020B0900000000000000" pitchFamily="50" charset="-128"/>
                          <a:ea typeface="HGP創英角ｺﾞｼｯｸUB" panose="020B0900000000000000" pitchFamily="50" charset="-128"/>
                        </a:rPr>
                        <a:t>月</a:t>
                      </a:r>
                      <a:r>
                        <a:rPr lang="en-US" altLang="ja-JP" sz="2400" dirty="0" smtClean="0">
                          <a:solidFill>
                            <a:schemeClr val="tx1"/>
                          </a:solidFill>
                          <a:latin typeface="HGP創英角ｺﾞｼｯｸUB" panose="020B0900000000000000" pitchFamily="50" charset="-128"/>
                          <a:ea typeface="HGP創英角ｺﾞｼｯｸUB" panose="020B0900000000000000" pitchFamily="50" charset="-128"/>
                        </a:rPr>
                        <a:t>10</a:t>
                      </a:r>
                      <a:r>
                        <a:rPr lang="ja-JP" altLang="en-US" sz="2400" dirty="0" smtClean="0">
                          <a:solidFill>
                            <a:schemeClr val="tx1"/>
                          </a:solidFill>
                          <a:latin typeface="HGP創英角ｺﾞｼｯｸUB" panose="020B0900000000000000" pitchFamily="50" charset="-128"/>
                          <a:ea typeface="HGP創英角ｺﾞｼｯｸUB" panose="020B0900000000000000" pitchFamily="50" charset="-128"/>
                        </a:rPr>
                        <a:t>日</a:t>
                      </a:r>
                      <a:endParaRPr lang="en-US" altLang="ja-JP" sz="2400" dirty="0" smtClean="0">
                        <a:solidFill>
                          <a:schemeClr val="tx1"/>
                        </a:solidFill>
                        <a:latin typeface="HGP創英角ｺﾞｼｯｸUB" panose="020B0900000000000000" pitchFamily="50" charset="-128"/>
                        <a:ea typeface="HGP創英角ｺﾞｼｯｸUB" panose="020B0900000000000000" pitchFamily="50" charset="-128"/>
                      </a:endParaRPr>
                    </a:p>
                  </a:txBody>
                  <a:tcPr anchor="ctr"/>
                </a:tc>
                <a:tc hMerge="1">
                  <a:txBody>
                    <a:bodyPr/>
                    <a:lstStyle/>
                    <a:p>
                      <a:endParaRPr kumimoji="1" lang="ja-JP" altLang="en-US"/>
                    </a:p>
                  </a:txBody>
                  <a:tcPr/>
                </a:tc>
                <a:extLst>
                  <a:ext uri="{0D108BD9-81ED-4DB2-BD59-A6C34878D82A}">
                    <a16:rowId xmlns:a16="http://schemas.microsoft.com/office/drawing/2014/main" val="1759997182"/>
                  </a:ext>
                </a:extLst>
              </a:tr>
              <a:tr h="1060994">
                <a:tc>
                  <a:txBody>
                    <a:bodyPr/>
                    <a:lstStyle/>
                    <a:p>
                      <a:pPr algn="ctr"/>
                      <a:r>
                        <a:rPr kumimoji="1" lang="ja-JP" altLang="en-US" sz="2200" dirty="0" smtClean="0">
                          <a:solidFill>
                            <a:schemeClr val="bg1"/>
                          </a:solidFill>
                          <a:latin typeface="HGS創英角ｺﾞｼｯｸUB" panose="020B0900000000000000" pitchFamily="50" charset="-128"/>
                          <a:ea typeface="HGS創英角ｺﾞｼｯｸUB" panose="020B0900000000000000" pitchFamily="50" charset="-128"/>
                        </a:rPr>
                        <a:t>スケジュール</a:t>
                      </a:r>
                      <a:endParaRPr kumimoji="1" lang="ja-JP" altLang="en-US" sz="22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solidFill>
                      <a:srgbClr val="0070C0"/>
                    </a:solidFill>
                  </a:tcPr>
                </a:tc>
                <a:tc>
                  <a:txBody>
                    <a:bodyPr/>
                    <a:lstStyle/>
                    <a:p>
                      <a:pPr marL="0" marR="0" lvl="0" indent="0" algn="l" defTabSz="914400" rtl="0" eaLnBrk="1" fontAlgn="auto" latinLnBrk="0" hangingPunct="1">
                        <a:lnSpc>
                          <a:spcPts val="27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令和５年９月</a:t>
                      </a:r>
                      <a:endParaRPr lang="en-US" altLang="ja-JP" sz="2400" baseline="0" dirty="0" smtClean="0">
                        <a:solidFill>
                          <a:schemeClr val="tx1"/>
                        </a:solidFill>
                        <a:latin typeface="HGS創英角ｺﾞｼｯｸUB" panose="020B0900000000000000" pitchFamily="50" charset="-128"/>
                        <a:ea typeface="HGS創英角ｺﾞｼｯｸUB" panose="020B0900000000000000" pitchFamily="50" charset="-128"/>
                      </a:endParaRPr>
                    </a:p>
                    <a:p>
                      <a:pPr marL="0" marR="0" lvl="0" indent="0" algn="l" defTabSz="914400" rtl="0" eaLnBrk="1" fontAlgn="auto" latinLnBrk="0" hangingPunct="1">
                        <a:lnSpc>
                          <a:spcPts val="27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令和５年</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rPr>
                        <a:t>10</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月</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rPr>
                        <a:t>11</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日　</a:t>
                      </a:r>
                    </a:p>
                  </a:txBody>
                  <a:tcPr anchor="ctr">
                    <a:lnR w="12700" cap="flat" cmpd="sng" algn="ctr">
                      <a:noFill/>
                      <a:prstDash val="solid"/>
                      <a:round/>
                      <a:headEnd type="none" w="med" len="med"/>
                      <a:tailEnd type="none" w="med" len="med"/>
                    </a:lnR>
                  </a:tcPr>
                </a:tc>
                <a:tc>
                  <a:txBody>
                    <a:bodyPr/>
                    <a:lstStyle/>
                    <a:p>
                      <a:pPr marL="0" marR="0" lvl="0" indent="0" algn="l" defTabSz="914400" rtl="0" eaLnBrk="1" fontAlgn="auto" latinLnBrk="0" hangingPunct="1">
                        <a:lnSpc>
                          <a:spcPts val="27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区議会定例会本会議で任命同意の議案を提出</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p>
                      <a:pPr marL="0" marR="0" lvl="0" indent="0" algn="l" defTabSz="914400" rtl="0" eaLnBrk="1" fontAlgn="auto" latinLnBrk="0" hangingPunct="1">
                        <a:lnSpc>
                          <a:spcPts val="2700"/>
                        </a:lnSpc>
                        <a:spcBef>
                          <a:spcPts val="0"/>
                        </a:spcBef>
                        <a:spcAft>
                          <a:spcPts val="0"/>
                        </a:spcAft>
                        <a:buClrTx/>
                        <a:buSzTx/>
                        <a:buFontTx/>
                        <a:buNone/>
                        <a:tabLst/>
                        <a:defRPr/>
                      </a:pP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就任予定</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11762216"/>
                  </a:ext>
                </a:extLst>
              </a:tr>
            </a:tbl>
          </a:graphicData>
        </a:graphic>
      </p:graphicFrame>
      <p:sp>
        <p:nvSpPr>
          <p:cNvPr id="17"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z="2400" b="1" dirty="0">
                <a:solidFill>
                  <a:schemeClr val="bg1"/>
                </a:solidFill>
                <a:latin typeface="ＭＳ ゴシック" panose="020B0609070205080204" pitchFamily="49" charset="-128"/>
                <a:ea typeface="ＭＳ ゴシック" panose="020B0609070205080204" pitchFamily="49" charset="-128"/>
              </a:rPr>
              <a:t>令和</a:t>
            </a:r>
            <a:r>
              <a:rPr lang="en-US" altLang="ja-JP" sz="2400" b="1" dirty="0">
                <a:solidFill>
                  <a:schemeClr val="bg1"/>
                </a:solidFill>
                <a:latin typeface="ＭＳ ゴシック" panose="020B0609070205080204" pitchFamily="49" charset="-128"/>
                <a:ea typeface="ＭＳ ゴシック" panose="020B0609070205080204" pitchFamily="49" charset="-128"/>
              </a:rPr>
              <a:t>5</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年</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9</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月</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13</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日</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329290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14956"/>
            <a:ext cx="12192000" cy="1443044"/>
          </a:xfrm>
          <a:prstGeom prst="rect">
            <a:avLst/>
          </a:prstGeom>
        </p:spPr>
      </p:pic>
      <p:sp>
        <p:nvSpPr>
          <p:cNvPr id="19" name="正方形/長方形 18"/>
          <p:cNvSpPr/>
          <p:nvPr/>
        </p:nvSpPr>
        <p:spPr>
          <a:xfrm>
            <a:off x="0" y="610479"/>
            <a:ext cx="12204000" cy="542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ja-JP" altLang="en-US" sz="2400">
              <a:solidFill>
                <a:schemeClr val="bg1"/>
              </a:solidFill>
            </a:endParaRPr>
          </a:p>
        </p:txBody>
      </p:sp>
      <p:sp>
        <p:nvSpPr>
          <p:cNvPr id="20" name="タイトル 12"/>
          <p:cNvSpPr txBox="1">
            <a:spLocks/>
          </p:cNvSpPr>
          <p:nvPr/>
        </p:nvSpPr>
        <p:spPr>
          <a:xfrm>
            <a:off x="0" y="654426"/>
            <a:ext cx="12192000" cy="542326"/>
          </a:xfrm>
          <a:prstGeom prst="rect">
            <a:avLst/>
          </a:prstGeom>
        </p:spPr>
        <p:txBody>
          <a:bodyPr vert="horz" lIns="91440" tIns="0" rIns="91440" bIns="45720" rtlCol="0" anchor="b"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　</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Ｉ・メッセージ（</a:t>
            </a:r>
            <a:r>
              <a:rPr lang="en-US" altLang="ja-JP" sz="3200" dirty="0">
                <a:solidFill>
                  <a:schemeClr val="bg1"/>
                </a:solidFill>
                <a:latin typeface="HGS創英角ｺﾞｼｯｸUB" panose="020B0900000000000000" pitchFamily="50" charset="-128"/>
                <a:ea typeface="HGS創英角ｺﾞｼｯｸUB" panose="020B0900000000000000" pitchFamily="50" charset="-128"/>
              </a:rPr>
              <a:t>360</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度評価</a:t>
            </a:r>
            <a:r>
              <a:rPr lang="ja-JP" altLang="en-US" sz="3200" dirty="0" smtClean="0">
                <a:solidFill>
                  <a:schemeClr val="bg1"/>
                </a:solidFill>
                <a:latin typeface="HGS創英角ｺﾞｼｯｸUB" panose="020B0900000000000000" pitchFamily="50" charset="-128"/>
                <a:ea typeface="HGS創英角ｺﾞｼｯｸUB" panose="020B0900000000000000" pitchFamily="50" charset="-128"/>
              </a:rPr>
              <a:t>）の試行実施</a:t>
            </a:r>
            <a:r>
              <a:rPr lang="ja-JP" altLang="en-US" sz="3200" dirty="0">
                <a:solidFill>
                  <a:schemeClr val="bg1"/>
                </a:solidFill>
                <a:latin typeface="HGS創英角ｺﾞｼｯｸUB" panose="020B0900000000000000" pitchFamily="50" charset="-128"/>
                <a:ea typeface="HGS創英角ｺﾞｼｯｸUB" panose="020B0900000000000000" pitchFamily="50" charset="-128"/>
              </a:rPr>
              <a:t>について　　　</a:t>
            </a:r>
          </a:p>
        </p:txBody>
      </p:sp>
      <p:sp>
        <p:nvSpPr>
          <p:cNvPr id="13" name="日付プレースホルダー 1"/>
          <p:cNvSpPr>
            <a:spLocks noGrp="1"/>
          </p:cNvSpPr>
          <p:nvPr>
            <p:ph type="dt" sz="half" idx="10"/>
          </p:nvPr>
        </p:nvSpPr>
        <p:spPr>
          <a:xfrm>
            <a:off x="6168008" y="61638"/>
            <a:ext cx="4386783" cy="365125"/>
          </a:xfrm>
        </p:spPr>
        <p:txBody>
          <a:bodyPr/>
          <a:lstStyle/>
          <a:p>
            <a:pPr algn="r"/>
            <a:r>
              <a:rPr lang="ja-JP" altLang="en-US" sz="2000" b="1" dirty="0">
                <a:solidFill>
                  <a:schemeClr val="bg1"/>
                </a:solidFill>
                <a:latin typeface="ＭＳ ゴシック" panose="020B0609070205080204" pitchFamily="49" charset="-128"/>
                <a:ea typeface="ＭＳ ゴシック" panose="020B0609070205080204" pitchFamily="49" charset="-128"/>
              </a:rPr>
              <a:t>令和</a:t>
            </a:r>
            <a:r>
              <a:rPr lang="en-US" altLang="ja-JP" sz="2000" b="1" dirty="0">
                <a:solidFill>
                  <a:schemeClr val="bg1"/>
                </a:solidFill>
                <a:latin typeface="ＭＳ ゴシック" panose="020B0609070205080204" pitchFamily="49" charset="-128"/>
                <a:ea typeface="ＭＳ ゴシック" panose="020B0609070205080204" pitchFamily="49" charset="-128"/>
              </a:rPr>
              <a:t>5</a:t>
            </a:r>
            <a:r>
              <a:rPr lang="ja-JP" altLang="en-US" sz="2000" b="1" dirty="0">
                <a:solidFill>
                  <a:schemeClr val="bg1"/>
                </a:solidFill>
                <a:latin typeface="ＭＳ ゴシック" panose="020B0609070205080204" pitchFamily="49" charset="-128"/>
                <a:ea typeface="ＭＳ ゴシック" panose="020B0609070205080204" pitchFamily="49" charset="-128"/>
              </a:rPr>
              <a:t>年度品川区 予算案プレス発表</a:t>
            </a:r>
            <a:endParaRPr lang="en-US" altLang="ja-JP" sz="2000" b="1" dirty="0">
              <a:solidFill>
                <a:schemeClr val="bg1"/>
              </a:solidFill>
              <a:latin typeface="ＭＳ ゴシック" panose="020B0609070205080204" pitchFamily="49" charset="-128"/>
              <a:ea typeface="ＭＳ ゴシック" panose="020B0609070205080204" pitchFamily="49" charset="-128"/>
            </a:endParaRPr>
          </a:p>
        </p:txBody>
      </p:sp>
      <p:sp>
        <p:nvSpPr>
          <p:cNvPr id="16" name="正方形/長方形 15"/>
          <p:cNvSpPr/>
          <p:nvPr/>
        </p:nvSpPr>
        <p:spPr>
          <a:xfrm>
            <a:off x="29535" y="0"/>
            <a:ext cx="12204000" cy="492906"/>
          </a:xfrm>
          <a:prstGeom prst="rect">
            <a:avLst/>
          </a:prstGeom>
          <a:gradFill flip="none" rotWithShape="1">
            <a:gsLst>
              <a:gs pos="31000">
                <a:srgbClr val="0068B7"/>
              </a:gs>
              <a:gs pos="61000">
                <a:schemeClr val="accent1">
                  <a:lumMod val="45000"/>
                  <a:lumOff val="55000"/>
                </a:schemeClr>
              </a:gs>
              <a:gs pos="87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22" name="図 21"/>
          <p:cNvPicPr>
            <a:picLocks noChangeAspect="1"/>
          </p:cNvPicPr>
          <p:nvPr/>
        </p:nvPicPr>
        <p:blipFill>
          <a:blip r:embed="rId4"/>
          <a:stretch>
            <a:fillRect/>
          </a:stretch>
        </p:blipFill>
        <p:spPr>
          <a:xfrm>
            <a:off x="252000" y="71284"/>
            <a:ext cx="1225402" cy="365792"/>
          </a:xfrm>
          <a:prstGeom prst="rect">
            <a:avLst/>
          </a:prstGeom>
        </p:spPr>
      </p:pic>
      <p:sp>
        <p:nvSpPr>
          <p:cNvPr id="21" name="日付プレースホルダー 1"/>
          <p:cNvSpPr txBox="1">
            <a:spLocks/>
          </p:cNvSpPr>
          <p:nvPr/>
        </p:nvSpPr>
        <p:spPr>
          <a:xfrm>
            <a:off x="8100000" y="64800"/>
            <a:ext cx="40320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400" b="1" dirty="0">
                <a:solidFill>
                  <a:schemeClr val="bg1"/>
                </a:solidFill>
                <a:latin typeface="ＭＳ ゴシック" panose="020B0609070205080204" pitchFamily="49" charset="-128"/>
                <a:ea typeface="ＭＳ ゴシック" panose="020B0609070205080204" pitchFamily="49" charset="-128"/>
              </a:rPr>
              <a:t>品川</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区長 定例</a:t>
            </a:r>
            <a:r>
              <a:rPr lang="ja-JP" altLang="en-US" sz="2400" b="1" dirty="0">
                <a:solidFill>
                  <a:schemeClr val="bg1"/>
                </a:solidFill>
                <a:latin typeface="ＭＳ ゴシック" panose="020B0609070205080204" pitchFamily="49" charset="-128"/>
                <a:ea typeface="ＭＳ ゴシック" panose="020B0609070205080204" pitchFamily="49" charset="-128"/>
              </a:rPr>
              <a:t>記者会見資料</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
        <p:nvSpPr>
          <p:cNvPr id="2" name="角丸四角形 40">
            <a:extLst>
              <a:ext uri="{FF2B5EF4-FFF2-40B4-BE49-F238E27FC236}">
                <a16:creationId xmlns:a16="http://schemas.microsoft.com/office/drawing/2014/main" id="{DF3A5206-B50A-E805-9091-5B04F995EF51}"/>
              </a:ext>
            </a:extLst>
          </p:cNvPr>
          <p:cNvSpPr/>
          <p:nvPr/>
        </p:nvSpPr>
        <p:spPr>
          <a:xfrm>
            <a:off x="212102" y="1286848"/>
            <a:ext cx="11838867" cy="864000"/>
          </a:xfrm>
          <a:prstGeom prst="roundRect">
            <a:avLst>
              <a:gd name="adj" fmla="val 0"/>
            </a:avLst>
          </a:prstGeom>
          <a:solidFill>
            <a:schemeClr val="bg1"/>
          </a:solidFill>
          <a:ln w="12700">
            <a:solidFill>
              <a:schemeClr val="tx2">
                <a:lumMod val="75000"/>
              </a:schemeClr>
            </a:solidFill>
          </a:ln>
          <a:effectLst>
            <a:glow rad="63500">
              <a:srgbClr val="0000CC">
                <a:alpha val="40000"/>
              </a:srgb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nSpc>
                <a:spcPts val="2800"/>
              </a:lnSpc>
              <a:spcAft>
                <a:spcPts val="300"/>
              </a:spcAft>
            </a:pP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長所にフォーカスしたメッセージ</a:t>
            </a:r>
            <a:r>
              <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の</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やり取りを通して、</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自ら成長</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でき、職員同士が</a:t>
            </a:r>
            <a:r>
              <a:rPr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お互いの頑張りを認め合う</a:t>
            </a:r>
            <a:r>
              <a:rPr lang="ja-JP" altLang="en-US" sz="2700" dirty="0" smtClean="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rPr>
              <a:t>ことができるようになることを目指す。</a:t>
            </a:r>
            <a:endParaRPr lang="ja-JP" altLang="en-US" sz="2700" dirty="0">
              <a:solidFill>
                <a:schemeClr val="tx1"/>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graphicFrame>
        <p:nvGraphicFramePr>
          <p:cNvPr id="3" name="表 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626599306"/>
              </p:ext>
            </p:extLst>
          </p:nvPr>
        </p:nvGraphicFramePr>
        <p:xfrm>
          <a:off x="444648" y="2276871"/>
          <a:ext cx="11412000" cy="3167919"/>
        </p:xfrm>
        <a:graphic>
          <a:graphicData uri="http://schemas.openxmlformats.org/drawingml/2006/table">
            <a:tbl>
              <a:tblPr firstRow="1" bandRow="1">
                <a:tableStyleId>{5940675A-B579-460E-94D1-54222C63F5DA}</a:tableStyleId>
              </a:tblPr>
              <a:tblGrid>
                <a:gridCol w="1908000">
                  <a:extLst>
                    <a:ext uri="{9D8B030D-6E8A-4147-A177-3AD203B41FA5}">
                      <a16:colId xmlns:a16="http://schemas.microsoft.com/office/drawing/2014/main" val="2707623244"/>
                    </a:ext>
                  </a:extLst>
                </a:gridCol>
                <a:gridCol w="9504000">
                  <a:extLst>
                    <a:ext uri="{9D8B030D-6E8A-4147-A177-3AD203B41FA5}">
                      <a16:colId xmlns:a16="http://schemas.microsoft.com/office/drawing/2014/main" val="1201752258"/>
                    </a:ext>
                  </a:extLst>
                </a:gridCol>
              </a:tblGrid>
              <a:tr h="1064799">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事業名称</a:t>
                      </a:r>
                      <a:endParaRPr kumimoji="1" lang="en-US" altLang="ja-JP" sz="2400" dirty="0" smtClean="0">
                        <a:solidFill>
                          <a:schemeClr val="bg1"/>
                        </a:solidFill>
                        <a:latin typeface="HGS創英角ｺﾞｼｯｸUB" panose="020B0900000000000000" pitchFamily="50" charset="-128"/>
                        <a:ea typeface="HGS創英角ｺﾞｼｯｸUB" panose="020B0900000000000000" pitchFamily="50" charset="-128"/>
                      </a:endParaRPr>
                    </a:p>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由来</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9997182"/>
                  </a:ext>
                </a:extLst>
              </a:tr>
              <a:tr h="450714">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対象者</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全職員（令和５年度は区長および総務部の一部職員で実施）</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1258818"/>
                  </a:ext>
                </a:extLst>
              </a:tr>
              <a:tr h="1171857">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実施内容</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業務遂行に求められるスキル等の</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rPr>
                        <a:t>10</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項目について、部下や同僚からメッセージを受け取る。一般的な</a:t>
                      </a:r>
                      <a:r>
                        <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rPr>
                        <a:t>360</a:t>
                      </a:r>
                      <a:r>
                        <a:rPr lang="ja-JP" altLang="en-US" sz="2400" dirty="0" smtClean="0">
                          <a:solidFill>
                            <a:schemeClr val="tx1"/>
                          </a:solidFill>
                          <a:latin typeface="HGS創英角ｺﾞｼｯｸUB" panose="020B0900000000000000" pitchFamily="50" charset="-128"/>
                          <a:ea typeface="HGS創英角ｺﾞｼｯｸUB" panose="020B0900000000000000" pitchFamily="50" charset="-128"/>
                        </a:rPr>
                        <a:t>度評価とは異なり、短所ではなく長所に焦点を置いたフィードバックを行うことが特徴</a:t>
                      </a:r>
                      <a:endParaRPr lang="en-US" altLang="ja-JP" sz="2400" dirty="0" smtClean="0">
                        <a:solidFill>
                          <a:schemeClr val="tx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505021"/>
                  </a:ext>
                </a:extLst>
              </a:tr>
              <a:tr h="450714">
                <a:tc>
                  <a:txBody>
                    <a:bodyPr/>
                    <a:lstStyle/>
                    <a:p>
                      <a:pPr algn="ctr"/>
                      <a:r>
                        <a:rPr kumimoji="1" lang="ja-JP" altLang="en-US" sz="2400" dirty="0" smtClean="0">
                          <a:solidFill>
                            <a:schemeClr val="bg1"/>
                          </a:solidFill>
                          <a:latin typeface="HGS創英角ｺﾞｼｯｸUB" panose="020B0900000000000000" pitchFamily="50" charset="-128"/>
                          <a:ea typeface="HGS創英角ｺﾞｼｯｸUB" panose="020B0900000000000000" pitchFamily="50" charset="-128"/>
                        </a:rPr>
                        <a:t>開始日</a:t>
                      </a:r>
                      <a:endParaRPr kumimoji="1" lang="ja-JP" altLang="en-US" sz="2400" dirty="0">
                        <a:solidFill>
                          <a:schemeClr val="bg1"/>
                        </a:solidFill>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sz="2400" dirty="0" smtClean="0">
                          <a:latin typeface="HGS創英角ｺﾞｼｯｸUB" panose="020B0900000000000000" pitchFamily="50" charset="-128"/>
                          <a:ea typeface="HGS創英角ｺﾞｼｯｸUB" panose="020B0900000000000000" pitchFamily="50" charset="-128"/>
                        </a:rPr>
                        <a:t>令和５年９月</a:t>
                      </a:r>
                      <a:r>
                        <a:rPr lang="en-US" altLang="ja-JP" sz="2400" dirty="0" smtClean="0">
                          <a:latin typeface="HGS創英角ｺﾞｼｯｸUB" panose="020B0900000000000000" pitchFamily="50" charset="-128"/>
                          <a:ea typeface="HGS創英角ｺﾞｼｯｸUB" panose="020B0900000000000000" pitchFamily="50" charset="-128"/>
                        </a:rPr>
                        <a:t>13</a:t>
                      </a:r>
                      <a:r>
                        <a:rPr lang="ja-JP" altLang="en-US" sz="2400" dirty="0" smtClean="0">
                          <a:latin typeface="HGS創英角ｺﾞｼｯｸUB" panose="020B0900000000000000" pitchFamily="50" charset="-128"/>
                          <a:ea typeface="HGS創英角ｺﾞｼｯｸUB" panose="020B0900000000000000" pitchFamily="50" charset="-128"/>
                        </a:rPr>
                        <a:t>日から</a:t>
                      </a:r>
                      <a:endParaRPr kumimoji="1" lang="ja-JP" altLang="en-US" sz="2400" dirty="0">
                        <a:latin typeface="HGS創英角ｺﾞｼｯｸUB" panose="020B0900000000000000" pitchFamily="50" charset="-128"/>
                        <a:ea typeface="HGS創英角ｺﾞｼｯｸUB" panose="020B0900000000000000" pitchFamily="50"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8250084"/>
                  </a:ext>
                </a:extLst>
              </a:tr>
            </a:tbl>
          </a:graphicData>
        </a:graphic>
      </p:graphicFrame>
      <p:sp>
        <p:nvSpPr>
          <p:cNvPr id="17" name="日付プレースホルダー 1"/>
          <p:cNvSpPr txBox="1">
            <a:spLocks/>
          </p:cNvSpPr>
          <p:nvPr/>
        </p:nvSpPr>
        <p:spPr>
          <a:xfrm>
            <a:off x="9504000" y="6372000"/>
            <a:ext cx="2530928"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z="2400" b="1" dirty="0">
                <a:solidFill>
                  <a:schemeClr val="bg1"/>
                </a:solidFill>
                <a:latin typeface="ＭＳ ゴシック" panose="020B0609070205080204" pitchFamily="49" charset="-128"/>
                <a:ea typeface="ＭＳ ゴシック" panose="020B0609070205080204" pitchFamily="49" charset="-128"/>
              </a:rPr>
              <a:t>令和</a:t>
            </a:r>
            <a:r>
              <a:rPr lang="en-US" altLang="ja-JP" sz="2400" b="1" dirty="0">
                <a:solidFill>
                  <a:schemeClr val="bg1"/>
                </a:solidFill>
                <a:latin typeface="ＭＳ ゴシック" panose="020B0609070205080204" pitchFamily="49" charset="-128"/>
                <a:ea typeface="ＭＳ ゴシック" panose="020B0609070205080204" pitchFamily="49" charset="-128"/>
              </a:rPr>
              <a:t>5</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年</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9</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月</a:t>
            </a:r>
            <a:r>
              <a:rPr lang="en-US" altLang="ja-JP" sz="2400" b="1" dirty="0" smtClean="0">
                <a:solidFill>
                  <a:schemeClr val="bg1"/>
                </a:solidFill>
                <a:latin typeface="ＭＳ ゴシック" panose="020B0609070205080204" pitchFamily="49" charset="-128"/>
                <a:ea typeface="ＭＳ ゴシック" panose="020B0609070205080204" pitchFamily="49" charset="-128"/>
              </a:rPr>
              <a:t>13</a:t>
            </a:r>
            <a:r>
              <a:rPr lang="ja-JP" altLang="en-US" sz="2400" b="1" dirty="0" smtClean="0">
                <a:solidFill>
                  <a:schemeClr val="bg1"/>
                </a:solidFill>
                <a:latin typeface="ＭＳ ゴシック" panose="020B0609070205080204" pitchFamily="49" charset="-128"/>
                <a:ea typeface="ＭＳ ゴシック" panose="020B0609070205080204" pitchFamily="49" charset="-128"/>
              </a:rPr>
              <a:t>日</a:t>
            </a:r>
            <a:endParaRPr lang="en-US" altLang="ja-JP" sz="2400" b="1" dirty="0">
              <a:solidFill>
                <a:schemeClr val="bg1"/>
              </a:solidFill>
              <a:latin typeface="ＭＳ ゴシック" panose="020B0609070205080204" pitchFamily="49" charset="-128"/>
              <a:ea typeface="ＭＳ ゴシック" panose="020B0609070205080204" pitchFamily="49" charset="-128"/>
            </a:endParaRPr>
          </a:p>
        </p:txBody>
      </p:sp>
      <p:sp>
        <p:nvSpPr>
          <p:cNvPr id="12" name="テキスト ボックス 11"/>
          <p:cNvSpPr txBox="1"/>
          <p:nvPr/>
        </p:nvSpPr>
        <p:spPr>
          <a:xfrm>
            <a:off x="444648" y="567923"/>
            <a:ext cx="63553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chemeClr val="bg1"/>
                </a:solidFill>
                <a:effectLst/>
                <a:uLnTx/>
                <a:uFillTx/>
                <a:latin typeface="HGS創英角ｺﾞｼｯｸUB" panose="020B0900000000000000" pitchFamily="50" charset="-128"/>
                <a:ea typeface="HGS創英角ｺﾞｼｯｸUB" panose="020B0900000000000000" pitchFamily="50" charset="-128"/>
                <a:cs typeface="+mn-cs"/>
              </a:rPr>
              <a:t>ア イ</a:t>
            </a:r>
            <a:endParaRPr kumimoji="1" lang="en-US" altLang="ja-JP" sz="1200" b="0" i="0" u="none" strike="noStrike" kern="1200" cap="none" spc="0" normalizeH="0" baseline="0" noProof="0" dirty="0" smtClean="0">
              <a:ln>
                <a:noFill/>
              </a:ln>
              <a:solidFill>
                <a:schemeClr val="bg1"/>
              </a:solidFill>
              <a:effectLst/>
              <a:uLnTx/>
              <a:uFillTx/>
              <a:latin typeface="HGS創英角ｺﾞｼｯｸUB" panose="020B0900000000000000" pitchFamily="50" charset="-128"/>
              <a:ea typeface="HGS創英角ｺﾞｼｯｸUB" panose="020B0900000000000000" pitchFamily="50" charset="-128"/>
              <a:cs typeface="+mn-cs"/>
            </a:endParaRPr>
          </a:p>
        </p:txBody>
      </p:sp>
      <p:pic>
        <p:nvPicPr>
          <p:cNvPr id="5" name="図 4"/>
          <p:cNvPicPr>
            <a:picLocks noChangeAspect="1"/>
          </p:cNvPicPr>
          <p:nvPr/>
        </p:nvPicPr>
        <p:blipFill>
          <a:blip r:embed="rId5"/>
          <a:stretch>
            <a:fillRect/>
          </a:stretch>
        </p:blipFill>
        <p:spPr>
          <a:xfrm>
            <a:off x="2532468" y="2067685"/>
            <a:ext cx="7078069" cy="1591194"/>
          </a:xfrm>
          <a:prstGeom prst="rect">
            <a:avLst/>
          </a:prstGeom>
        </p:spPr>
      </p:pic>
    </p:spTree>
    <p:extLst>
      <p:ext uri="{BB962C8B-B14F-4D97-AF65-F5344CB8AC3E}">
        <p14:creationId xmlns:p14="http://schemas.microsoft.com/office/powerpoint/2010/main" val="27530433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AF7FE"/>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1037</Words>
  <Application>Microsoft Office PowerPoint</Application>
  <PresentationFormat>ワイド画面</PresentationFormat>
  <Paragraphs>130</Paragraphs>
  <Slides>9</Slides>
  <Notes>9</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9</vt:i4>
      </vt:variant>
    </vt:vector>
  </HeadingPairs>
  <TitlesOfParts>
    <vt:vector size="19" baseType="lpstr">
      <vt:lpstr>BIZ UDPゴシック</vt:lpstr>
      <vt:lpstr>HGP創英角ｺﾞｼｯｸUB</vt:lpstr>
      <vt:lpstr>HGS創英角ｺﾞｼｯｸUB</vt:lpstr>
      <vt:lpstr>ＭＳ Ｐゴシック</vt:lpstr>
      <vt:lpstr>ＭＳ ゴシック</vt:lpstr>
      <vt:lpstr>メイリオ</vt:lpstr>
      <vt:lpstr>游ゴシック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2015-12-18T11:07:55Z</dcterms:created>
  <dcterms:modified xsi:type="dcterms:W3CDTF">2023-09-12T06:55:51Z</dcterms:modified>
</cp:coreProperties>
</file>