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57" r:id="rId4"/>
    <p:sldId id="258" r:id="rId5"/>
    <p:sldId id="260" r:id="rId6"/>
    <p:sldId id="261" r:id="rId7"/>
    <p:sldId id="262" r:id="rId8"/>
    <p:sldId id="263" r:id="rId9"/>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104" d="100"/>
          <a:sy n="104" d="100"/>
        </p:scale>
        <p:origin x="870"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F1CF586-D2EA-045C-86CB-BC5C170D783B}"/>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14CFD643-D916-3767-1C0E-6AE2F2ACDF4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87A4E194-24ED-3A8C-B0DD-24AD697A7FBB}"/>
              </a:ext>
            </a:extLst>
          </p:cNvPr>
          <p:cNvSpPr>
            <a:spLocks noGrp="1"/>
          </p:cNvSpPr>
          <p:nvPr>
            <p:ph type="dt" sz="half" idx="10"/>
          </p:nvPr>
        </p:nvSpPr>
        <p:spPr/>
        <p:txBody>
          <a:bodyPr/>
          <a:lstStyle/>
          <a:p>
            <a:fld id="{19019ADB-C415-474F-BBE8-A89C76452D94}" type="datetimeFigureOut">
              <a:rPr kumimoji="1" lang="ja-JP" altLang="en-US" smtClean="0"/>
              <a:t>2026/3/3</a:t>
            </a:fld>
            <a:endParaRPr kumimoji="1" lang="ja-JP" altLang="en-US"/>
          </a:p>
        </p:txBody>
      </p:sp>
      <p:sp>
        <p:nvSpPr>
          <p:cNvPr id="5" name="フッター プレースホルダー 4">
            <a:extLst>
              <a:ext uri="{FF2B5EF4-FFF2-40B4-BE49-F238E27FC236}">
                <a16:creationId xmlns:a16="http://schemas.microsoft.com/office/drawing/2014/main" id="{35BB1289-A74B-67A2-837C-D0B7AF2B130B}"/>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362A97C-D606-15C6-C4E7-DADA6EA20019}"/>
              </a:ext>
            </a:extLst>
          </p:cNvPr>
          <p:cNvSpPr>
            <a:spLocks noGrp="1"/>
          </p:cNvSpPr>
          <p:nvPr>
            <p:ph type="sldNum" sz="quarter" idx="12"/>
          </p:nvPr>
        </p:nvSpPr>
        <p:spPr/>
        <p:txBody>
          <a:bodyPr/>
          <a:lstStyle/>
          <a:p>
            <a:fld id="{DCCCE9D9-FAFA-4DB1-9DF0-302595CD9650}" type="slidenum">
              <a:rPr kumimoji="1" lang="ja-JP" altLang="en-US" smtClean="0"/>
              <a:t>‹#›</a:t>
            </a:fld>
            <a:endParaRPr kumimoji="1" lang="ja-JP" altLang="en-US"/>
          </a:p>
        </p:txBody>
      </p:sp>
    </p:spTree>
    <p:extLst>
      <p:ext uri="{BB962C8B-B14F-4D97-AF65-F5344CB8AC3E}">
        <p14:creationId xmlns:p14="http://schemas.microsoft.com/office/powerpoint/2010/main" val="24225557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847FE18-6389-3C81-5618-A2CC9290D3DD}"/>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99B0F6DD-2598-7E52-15F1-99AD688D9573}"/>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8CD1ACC6-28C4-0771-E686-2C8042A4BEEA}"/>
              </a:ext>
            </a:extLst>
          </p:cNvPr>
          <p:cNvSpPr>
            <a:spLocks noGrp="1"/>
          </p:cNvSpPr>
          <p:nvPr>
            <p:ph type="dt" sz="half" idx="10"/>
          </p:nvPr>
        </p:nvSpPr>
        <p:spPr/>
        <p:txBody>
          <a:bodyPr/>
          <a:lstStyle/>
          <a:p>
            <a:fld id="{19019ADB-C415-474F-BBE8-A89C76452D94}" type="datetimeFigureOut">
              <a:rPr kumimoji="1" lang="ja-JP" altLang="en-US" smtClean="0"/>
              <a:t>2026/3/3</a:t>
            </a:fld>
            <a:endParaRPr kumimoji="1" lang="ja-JP" altLang="en-US"/>
          </a:p>
        </p:txBody>
      </p:sp>
      <p:sp>
        <p:nvSpPr>
          <p:cNvPr id="5" name="フッター プレースホルダー 4">
            <a:extLst>
              <a:ext uri="{FF2B5EF4-FFF2-40B4-BE49-F238E27FC236}">
                <a16:creationId xmlns:a16="http://schemas.microsoft.com/office/drawing/2014/main" id="{3EB8FB28-3DD9-0CF0-3F39-002CFE300622}"/>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98DA0176-5121-6348-E0C6-02A23E9713F9}"/>
              </a:ext>
            </a:extLst>
          </p:cNvPr>
          <p:cNvSpPr>
            <a:spLocks noGrp="1"/>
          </p:cNvSpPr>
          <p:nvPr>
            <p:ph type="sldNum" sz="quarter" idx="12"/>
          </p:nvPr>
        </p:nvSpPr>
        <p:spPr/>
        <p:txBody>
          <a:bodyPr/>
          <a:lstStyle/>
          <a:p>
            <a:fld id="{DCCCE9D9-FAFA-4DB1-9DF0-302595CD9650}" type="slidenum">
              <a:rPr kumimoji="1" lang="ja-JP" altLang="en-US" smtClean="0"/>
              <a:t>‹#›</a:t>
            </a:fld>
            <a:endParaRPr kumimoji="1" lang="ja-JP" altLang="en-US"/>
          </a:p>
        </p:txBody>
      </p:sp>
    </p:spTree>
    <p:extLst>
      <p:ext uri="{BB962C8B-B14F-4D97-AF65-F5344CB8AC3E}">
        <p14:creationId xmlns:p14="http://schemas.microsoft.com/office/powerpoint/2010/main" val="24298809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AF588165-1A6A-BE14-9D6A-29CEB8E0DD9C}"/>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745FA4AE-36D5-8607-8734-9054D4A6A194}"/>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5EA8216E-4710-D4CA-F449-0E33EAD6094F}"/>
              </a:ext>
            </a:extLst>
          </p:cNvPr>
          <p:cNvSpPr>
            <a:spLocks noGrp="1"/>
          </p:cNvSpPr>
          <p:nvPr>
            <p:ph type="dt" sz="half" idx="10"/>
          </p:nvPr>
        </p:nvSpPr>
        <p:spPr/>
        <p:txBody>
          <a:bodyPr/>
          <a:lstStyle/>
          <a:p>
            <a:fld id="{19019ADB-C415-474F-BBE8-A89C76452D94}" type="datetimeFigureOut">
              <a:rPr kumimoji="1" lang="ja-JP" altLang="en-US" smtClean="0"/>
              <a:t>2026/3/3</a:t>
            </a:fld>
            <a:endParaRPr kumimoji="1" lang="ja-JP" altLang="en-US"/>
          </a:p>
        </p:txBody>
      </p:sp>
      <p:sp>
        <p:nvSpPr>
          <p:cNvPr id="5" name="フッター プレースホルダー 4">
            <a:extLst>
              <a:ext uri="{FF2B5EF4-FFF2-40B4-BE49-F238E27FC236}">
                <a16:creationId xmlns:a16="http://schemas.microsoft.com/office/drawing/2014/main" id="{6DDC7AB0-517E-DECC-0E3E-D74B8CCD0831}"/>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CFB6E53-F712-825A-3BDE-B550816FD8D5}"/>
              </a:ext>
            </a:extLst>
          </p:cNvPr>
          <p:cNvSpPr>
            <a:spLocks noGrp="1"/>
          </p:cNvSpPr>
          <p:nvPr>
            <p:ph type="sldNum" sz="quarter" idx="12"/>
          </p:nvPr>
        </p:nvSpPr>
        <p:spPr/>
        <p:txBody>
          <a:bodyPr/>
          <a:lstStyle/>
          <a:p>
            <a:fld id="{DCCCE9D9-FAFA-4DB1-9DF0-302595CD9650}" type="slidenum">
              <a:rPr kumimoji="1" lang="ja-JP" altLang="en-US" smtClean="0"/>
              <a:t>‹#›</a:t>
            </a:fld>
            <a:endParaRPr kumimoji="1" lang="ja-JP" altLang="en-US"/>
          </a:p>
        </p:txBody>
      </p:sp>
    </p:spTree>
    <p:extLst>
      <p:ext uri="{BB962C8B-B14F-4D97-AF65-F5344CB8AC3E}">
        <p14:creationId xmlns:p14="http://schemas.microsoft.com/office/powerpoint/2010/main" val="25154815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457E4A5-12E9-7D15-CF92-EFA3738A6DAF}"/>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FB0DAAC1-F64B-88F8-DC72-20E1F411EDF5}"/>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D1D35490-838A-304E-4871-710AA190EEA2}"/>
              </a:ext>
            </a:extLst>
          </p:cNvPr>
          <p:cNvSpPr>
            <a:spLocks noGrp="1"/>
          </p:cNvSpPr>
          <p:nvPr>
            <p:ph type="dt" sz="half" idx="10"/>
          </p:nvPr>
        </p:nvSpPr>
        <p:spPr/>
        <p:txBody>
          <a:bodyPr/>
          <a:lstStyle/>
          <a:p>
            <a:fld id="{19019ADB-C415-474F-BBE8-A89C76452D94}" type="datetimeFigureOut">
              <a:rPr kumimoji="1" lang="ja-JP" altLang="en-US" smtClean="0"/>
              <a:t>2026/3/3</a:t>
            </a:fld>
            <a:endParaRPr kumimoji="1" lang="ja-JP" altLang="en-US"/>
          </a:p>
        </p:txBody>
      </p:sp>
      <p:sp>
        <p:nvSpPr>
          <p:cNvPr id="5" name="フッター プレースホルダー 4">
            <a:extLst>
              <a:ext uri="{FF2B5EF4-FFF2-40B4-BE49-F238E27FC236}">
                <a16:creationId xmlns:a16="http://schemas.microsoft.com/office/drawing/2014/main" id="{146858F9-00FE-AAD5-A6CF-7A03F8ABB31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BE6E5D0F-D9A0-C8CB-E460-22D2BCC994BB}"/>
              </a:ext>
            </a:extLst>
          </p:cNvPr>
          <p:cNvSpPr>
            <a:spLocks noGrp="1"/>
          </p:cNvSpPr>
          <p:nvPr>
            <p:ph type="sldNum" sz="quarter" idx="12"/>
          </p:nvPr>
        </p:nvSpPr>
        <p:spPr/>
        <p:txBody>
          <a:bodyPr/>
          <a:lstStyle/>
          <a:p>
            <a:fld id="{DCCCE9D9-FAFA-4DB1-9DF0-302595CD9650}" type="slidenum">
              <a:rPr kumimoji="1" lang="ja-JP" altLang="en-US" smtClean="0"/>
              <a:t>‹#›</a:t>
            </a:fld>
            <a:endParaRPr kumimoji="1" lang="ja-JP" altLang="en-US"/>
          </a:p>
        </p:txBody>
      </p:sp>
    </p:spTree>
    <p:extLst>
      <p:ext uri="{BB962C8B-B14F-4D97-AF65-F5344CB8AC3E}">
        <p14:creationId xmlns:p14="http://schemas.microsoft.com/office/powerpoint/2010/main" val="42417171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51C901D-F33E-6A2D-1DEE-79C6C46743D8}"/>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B2755DCA-F38B-B952-BBF7-C01912906D3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CDEBFFD6-538C-9A92-CB3E-C01E20003EF4}"/>
              </a:ext>
            </a:extLst>
          </p:cNvPr>
          <p:cNvSpPr>
            <a:spLocks noGrp="1"/>
          </p:cNvSpPr>
          <p:nvPr>
            <p:ph type="dt" sz="half" idx="10"/>
          </p:nvPr>
        </p:nvSpPr>
        <p:spPr/>
        <p:txBody>
          <a:bodyPr/>
          <a:lstStyle/>
          <a:p>
            <a:fld id="{19019ADB-C415-474F-BBE8-A89C76452D94}" type="datetimeFigureOut">
              <a:rPr kumimoji="1" lang="ja-JP" altLang="en-US" smtClean="0"/>
              <a:t>2026/3/3</a:t>
            </a:fld>
            <a:endParaRPr kumimoji="1" lang="ja-JP" altLang="en-US"/>
          </a:p>
        </p:txBody>
      </p:sp>
      <p:sp>
        <p:nvSpPr>
          <p:cNvPr id="5" name="フッター プレースホルダー 4">
            <a:extLst>
              <a:ext uri="{FF2B5EF4-FFF2-40B4-BE49-F238E27FC236}">
                <a16:creationId xmlns:a16="http://schemas.microsoft.com/office/drawing/2014/main" id="{7BA57E6E-1780-686C-6499-145E24257262}"/>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31748691-6395-6F97-86DA-2606BED26C9D}"/>
              </a:ext>
            </a:extLst>
          </p:cNvPr>
          <p:cNvSpPr>
            <a:spLocks noGrp="1"/>
          </p:cNvSpPr>
          <p:nvPr>
            <p:ph type="sldNum" sz="quarter" idx="12"/>
          </p:nvPr>
        </p:nvSpPr>
        <p:spPr/>
        <p:txBody>
          <a:bodyPr/>
          <a:lstStyle/>
          <a:p>
            <a:fld id="{DCCCE9D9-FAFA-4DB1-9DF0-302595CD9650}" type="slidenum">
              <a:rPr kumimoji="1" lang="ja-JP" altLang="en-US" smtClean="0"/>
              <a:t>‹#›</a:t>
            </a:fld>
            <a:endParaRPr kumimoji="1" lang="ja-JP" altLang="en-US"/>
          </a:p>
        </p:txBody>
      </p:sp>
    </p:spTree>
    <p:extLst>
      <p:ext uri="{BB962C8B-B14F-4D97-AF65-F5344CB8AC3E}">
        <p14:creationId xmlns:p14="http://schemas.microsoft.com/office/powerpoint/2010/main" val="5299629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F3DF332-BB26-98E1-E68F-C868301B984A}"/>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B1095DB8-5AA9-C448-80B0-A6230640015F}"/>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9DF2E0B3-11C0-A446-A1D0-63A3337BA889}"/>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347E66AA-FCBE-1116-125D-7680BFB77814}"/>
              </a:ext>
            </a:extLst>
          </p:cNvPr>
          <p:cNvSpPr>
            <a:spLocks noGrp="1"/>
          </p:cNvSpPr>
          <p:nvPr>
            <p:ph type="dt" sz="half" idx="10"/>
          </p:nvPr>
        </p:nvSpPr>
        <p:spPr/>
        <p:txBody>
          <a:bodyPr/>
          <a:lstStyle/>
          <a:p>
            <a:fld id="{19019ADB-C415-474F-BBE8-A89C76452D94}" type="datetimeFigureOut">
              <a:rPr kumimoji="1" lang="ja-JP" altLang="en-US" smtClean="0"/>
              <a:t>2026/3/3</a:t>
            </a:fld>
            <a:endParaRPr kumimoji="1" lang="ja-JP" altLang="en-US"/>
          </a:p>
        </p:txBody>
      </p:sp>
      <p:sp>
        <p:nvSpPr>
          <p:cNvPr id="6" name="フッター プレースホルダー 5">
            <a:extLst>
              <a:ext uri="{FF2B5EF4-FFF2-40B4-BE49-F238E27FC236}">
                <a16:creationId xmlns:a16="http://schemas.microsoft.com/office/drawing/2014/main" id="{CC4A4376-A0D3-F465-DBAC-6588552F84EE}"/>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4BD8AB79-DCC3-9280-3815-44381DBBCAE9}"/>
              </a:ext>
            </a:extLst>
          </p:cNvPr>
          <p:cNvSpPr>
            <a:spLocks noGrp="1"/>
          </p:cNvSpPr>
          <p:nvPr>
            <p:ph type="sldNum" sz="quarter" idx="12"/>
          </p:nvPr>
        </p:nvSpPr>
        <p:spPr/>
        <p:txBody>
          <a:bodyPr/>
          <a:lstStyle/>
          <a:p>
            <a:fld id="{DCCCE9D9-FAFA-4DB1-9DF0-302595CD9650}" type="slidenum">
              <a:rPr kumimoji="1" lang="ja-JP" altLang="en-US" smtClean="0"/>
              <a:t>‹#›</a:t>
            </a:fld>
            <a:endParaRPr kumimoji="1" lang="ja-JP" altLang="en-US"/>
          </a:p>
        </p:txBody>
      </p:sp>
    </p:spTree>
    <p:extLst>
      <p:ext uri="{BB962C8B-B14F-4D97-AF65-F5344CB8AC3E}">
        <p14:creationId xmlns:p14="http://schemas.microsoft.com/office/powerpoint/2010/main" val="8765138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2836A6F-C4E7-5BF4-72EB-6443262A943F}"/>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2A776FD7-CA3E-D5CA-445F-D7A8E3D5EBC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DE403762-DFFF-0F7D-93F2-FE18FFC2A669}"/>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6DD4540A-747C-0137-9D65-D27EBB199F1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48929793-6A18-5CC8-EA7F-B9993CEDD330}"/>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5EFE09FC-B015-87A4-36D5-5F99F011B810}"/>
              </a:ext>
            </a:extLst>
          </p:cNvPr>
          <p:cNvSpPr>
            <a:spLocks noGrp="1"/>
          </p:cNvSpPr>
          <p:nvPr>
            <p:ph type="dt" sz="half" idx="10"/>
          </p:nvPr>
        </p:nvSpPr>
        <p:spPr/>
        <p:txBody>
          <a:bodyPr/>
          <a:lstStyle/>
          <a:p>
            <a:fld id="{19019ADB-C415-474F-BBE8-A89C76452D94}" type="datetimeFigureOut">
              <a:rPr kumimoji="1" lang="ja-JP" altLang="en-US" smtClean="0"/>
              <a:t>2026/3/3</a:t>
            </a:fld>
            <a:endParaRPr kumimoji="1" lang="ja-JP" altLang="en-US"/>
          </a:p>
        </p:txBody>
      </p:sp>
      <p:sp>
        <p:nvSpPr>
          <p:cNvPr id="8" name="フッター プレースホルダー 7">
            <a:extLst>
              <a:ext uri="{FF2B5EF4-FFF2-40B4-BE49-F238E27FC236}">
                <a16:creationId xmlns:a16="http://schemas.microsoft.com/office/drawing/2014/main" id="{0F67ED21-D50F-78FA-2AEF-389447772738}"/>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A3D6C5FC-F27C-6DEC-F4C9-F8063CDE3829}"/>
              </a:ext>
            </a:extLst>
          </p:cNvPr>
          <p:cNvSpPr>
            <a:spLocks noGrp="1"/>
          </p:cNvSpPr>
          <p:nvPr>
            <p:ph type="sldNum" sz="quarter" idx="12"/>
          </p:nvPr>
        </p:nvSpPr>
        <p:spPr/>
        <p:txBody>
          <a:bodyPr/>
          <a:lstStyle/>
          <a:p>
            <a:fld id="{DCCCE9D9-FAFA-4DB1-9DF0-302595CD9650}" type="slidenum">
              <a:rPr kumimoji="1" lang="ja-JP" altLang="en-US" smtClean="0"/>
              <a:t>‹#›</a:t>
            </a:fld>
            <a:endParaRPr kumimoji="1" lang="ja-JP" altLang="en-US"/>
          </a:p>
        </p:txBody>
      </p:sp>
    </p:spTree>
    <p:extLst>
      <p:ext uri="{BB962C8B-B14F-4D97-AF65-F5344CB8AC3E}">
        <p14:creationId xmlns:p14="http://schemas.microsoft.com/office/powerpoint/2010/main" val="24860493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FC47805-D73D-70BB-0A0B-6B33A033978F}"/>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2A8A3DEB-77C6-08F3-7294-1BBBF2CA1247}"/>
              </a:ext>
            </a:extLst>
          </p:cNvPr>
          <p:cNvSpPr>
            <a:spLocks noGrp="1"/>
          </p:cNvSpPr>
          <p:nvPr>
            <p:ph type="dt" sz="half" idx="10"/>
          </p:nvPr>
        </p:nvSpPr>
        <p:spPr/>
        <p:txBody>
          <a:bodyPr/>
          <a:lstStyle/>
          <a:p>
            <a:fld id="{19019ADB-C415-474F-BBE8-A89C76452D94}" type="datetimeFigureOut">
              <a:rPr kumimoji="1" lang="ja-JP" altLang="en-US" smtClean="0"/>
              <a:t>2026/3/3</a:t>
            </a:fld>
            <a:endParaRPr kumimoji="1" lang="ja-JP" altLang="en-US"/>
          </a:p>
        </p:txBody>
      </p:sp>
      <p:sp>
        <p:nvSpPr>
          <p:cNvPr id="4" name="フッター プレースホルダー 3">
            <a:extLst>
              <a:ext uri="{FF2B5EF4-FFF2-40B4-BE49-F238E27FC236}">
                <a16:creationId xmlns:a16="http://schemas.microsoft.com/office/drawing/2014/main" id="{61622BD8-4E50-57D4-DBB4-6AF66ABF7B2C}"/>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03BD956E-3878-EF05-12E1-C12777802D2E}"/>
              </a:ext>
            </a:extLst>
          </p:cNvPr>
          <p:cNvSpPr>
            <a:spLocks noGrp="1"/>
          </p:cNvSpPr>
          <p:nvPr>
            <p:ph type="sldNum" sz="quarter" idx="12"/>
          </p:nvPr>
        </p:nvSpPr>
        <p:spPr/>
        <p:txBody>
          <a:bodyPr/>
          <a:lstStyle/>
          <a:p>
            <a:fld id="{DCCCE9D9-FAFA-4DB1-9DF0-302595CD9650}" type="slidenum">
              <a:rPr kumimoji="1" lang="ja-JP" altLang="en-US" smtClean="0"/>
              <a:t>‹#›</a:t>
            </a:fld>
            <a:endParaRPr kumimoji="1" lang="ja-JP" altLang="en-US"/>
          </a:p>
        </p:txBody>
      </p:sp>
    </p:spTree>
    <p:extLst>
      <p:ext uri="{BB962C8B-B14F-4D97-AF65-F5344CB8AC3E}">
        <p14:creationId xmlns:p14="http://schemas.microsoft.com/office/powerpoint/2010/main" val="25710641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FFDA39E3-0CAE-E416-FCD3-0D69439EC902}"/>
              </a:ext>
            </a:extLst>
          </p:cNvPr>
          <p:cNvSpPr>
            <a:spLocks noGrp="1"/>
          </p:cNvSpPr>
          <p:nvPr>
            <p:ph type="dt" sz="half" idx="10"/>
          </p:nvPr>
        </p:nvSpPr>
        <p:spPr/>
        <p:txBody>
          <a:bodyPr/>
          <a:lstStyle/>
          <a:p>
            <a:fld id="{19019ADB-C415-474F-BBE8-A89C76452D94}" type="datetimeFigureOut">
              <a:rPr kumimoji="1" lang="ja-JP" altLang="en-US" smtClean="0"/>
              <a:t>2026/3/3</a:t>
            </a:fld>
            <a:endParaRPr kumimoji="1" lang="ja-JP" altLang="en-US"/>
          </a:p>
        </p:txBody>
      </p:sp>
      <p:sp>
        <p:nvSpPr>
          <p:cNvPr id="3" name="フッター プレースホルダー 2">
            <a:extLst>
              <a:ext uri="{FF2B5EF4-FFF2-40B4-BE49-F238E27FC236}">
                <a16:creationId xmlns:a16="http://schemas.microsoft.com/office/drawing/2014/main" id="{39916678-323D-49E7-5FCA-99AE58518C03}"/>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CFFDF95A-1A34-A6FF-5FA8-44A6836CC07A}"/>
              </a:ext>
            </a:extLst>
          </p:cNvPr>
          <p:cNvSpPr>
            <a:spLocks noGrp="1"/>
          </p:cNvSpPr>
          <p:nvPr>
            <p:ph type="sldNum" sz="quarter" idx="12"/>
          </p:nvPr>
        </p:nvSpPr>
        <p:spPr/>
        <p:txBody>
          <a:bodyPr/>
          <a:lstStyle/>
          <a:p>
            <a:fld id="{DCCCE9D9-FAFA-4DB1-9DF0-302595CD9650}" type="slidenum">
              <a:rPr kumimoji="1" lang="ja-JP" altLang="en-US" smtClean="0"/>
              <a:t>‹#›</a:t>
            </a:fld>
            <a:endParaRPr kumimoji="1" lang="ja-JP" altLang="en-US"/>
          </a:p>
        </p:txBody>
      </p:sp>
    </p:spTree>
    <p:extLst>
      <p:ext uri="{BB962C8B-B14F-4D97-AF65-F5344CB8AC3E}">
        <p14:creationId xmlns:p14="http://schemas.microsoft.com/office/powerpoint/2010/main" val="38058915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0DA2BA2-58AC-C1DC-046A-BEA92621E92E}"/>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5D3CF198-BBF2-A598-4D23-88B9593BB4D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121917A5-DCC1-71E8-EDE8-3A09FDCB55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1CFF3481-C096-03C4-56B2-CFA7657C17B6}"/>
              </a:ext>
            </a:extLst>
          </p:cNvPr>
          <p:cNvSpPr>
            <a:spLocks noGrp="1"/>
          </p:cNvSpPr>
          <p:nvPr>
            <p:ph type="dt" sz="half" idx="10"/>
          </p:nvPr>
        </p:nvSpPr>
        <p:spPr/>
        <p:txBody>
          <a:bodyPr/>
          <a:lstStyle/>
          <a:p>
            <a:fld id="{19019ADB-C415-474F-BBE8-A89C76452D94}" type="datetimeFigureOut">
              <a:rPr kumimoji="1" lang="ja-JP" altLang="en-US" smtClean="0"/>
              <a:t>2026/3/3</a:t>
            </a:fld>
            <a:endParaRPr kumimoji="1" lang="ja-JP" altLang="en-US"/>
          </a:p>
        </p:txBody>
      </p:sp>
      <p:sp>
        <p:nvSpPr>
          <p:cNvPr id="6" name="フッター プレースホルダー 5">
            <a:extLst>
              <a:ext uri="{FF2B5EF4-FFF2-40B4-BE49-F238E27FC236}">
                <a16:creationId xmlns:a16="http://schemas.microsoft.com/office/drawing/2014/main" id="{16B0CCBC-F9AE-08B6-C98C-4AAC5EAFBC92}"/>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F7364699-D6A7-2DFB-7FE7-C5934A44FA6C}"/>
              </a:ext>
            </a:extLst>
          </p:cNvPr>
          <p:cNvSpPr>
            <a:spLocks noGrp="1"/>
          </p:cNvSpPr>
          <p:nvPr>
            <p:ph type="sldNum" sz="quarter" idx="12"/>
          </p:nvPr>
        </p:nvSpPr>
        <p:spPr/>
        <p:txBody>
          <a:bodyPr/>
          <a:lstStyle/>
          <a:p>
            <a:fld id="{DCCCE9D9-FAFA-4DB1-9DF0-302595CD9650}" type="slidenum">
              <a:rPr kumimoji="1" lang="ja-JP" altLang="en-US" smtClean="0"/>
              <a:t>‹#›</a:t>
            </a:fld>
            <a:endParaRPr kumimoji="1" lang="ja-JP" altLang="en-US"/>
          </a:p>
        </p:txBody>
      </p:sp>
    </p:spTree>
    <p:extLst>
      <p:ext uri="{BB962C8B-B14F-4D97-AF65-F5344CB8AC3E}">
        <p14:creationId xmlns:p14="http://schemas.microsoft.com/office/powerpoint/2010/main" val="3593721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AC72BAC-9F74-E0A9-A776-9A341B5A9556}"/>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B5FCCEC0-6643-C203-2382-641DC818271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26DA5B29-5D15-F2D6-8130-89A64386414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AFCF9487-FC27-A3D5-1356-04D783C86EEF}"/>
              </a:ext>
            </a:extLst>
          </p:cNvPr>
          <p:cNvSpPr>
            <a:spLocks noGrp="1"/>
          </p:cNvSpPr>
          <p:nvPr>
            <p:ph type="dt" sz="half" idx="10"/>
          </p:nvPr>
        </p:nvSpPr>
        <p:spPr/>
        <p:txBody>
          <a:bodyPr/>
          <a:lstStyle/>
          <a:p>
            <a:fld id="{19019ADB-C415-474F-BBE8-A89C76452D94}" type="datetimeFigureOut">
              <a:rPr kumimoji="1" lang="ja-JP" altLang="en-US" smtClean="0"/>
              <a:t>2026/3/3</a:t>
            </a:fld>
            <a:endParaRPr kumimoji="1" lang="ja-JP" altLang="en-US"/>
          </a:p>
        </p:txBody>
      </p:sp>
      <p:sp>
        <p:nvSpPr>
          <p:cNvPr id="6" name="フッター プレースホルダー 5">
            <a:extLst>
              <a:ext uri="{FF2B5EF4-FFF2-40B4-BE49-F238E27FC236}">
                <a16:creationId xmlns:a16="http://schemas.microsoft.com/office/drawing/2014/main" id="{462AFFAC-5FCF-BA4A-1C97-2617386F9131}"/>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F08B8ED9-2632-92C1-450A-B1453D90157D}"/>
              </a:ext>
            </a:extLst>
          </p:cNvPr>
          <p:cNvSpPr>
            <a:spLocks noGrp="1"/>
          </p:cNvSpPr>
          <p:nvPr>
            <p:ph type="sldNum" sz="quarter" idx="12"/>
          </p:nvPr>
        </p:nvSpPr>
        <p:spPr/>
        <p:txBody>
          <a:bodyPr/>
          <a:lstStyle/>
          <a:p>
            <a:fld id="{DCCCE9D9-FAFA-4DB1-9DF0-302595CD9650}" type="slidenum">
              <a:rPr kumimoji="1" lang="ja-JP" altLang="en-US" smtClean="0"/>
              <a:t>‹#›</a:t>
            </a:fld>
            <a:endParaRPr kumimoji="1" lang="ja-JP" altLang="en-US"/>
          </a:p>
        </p:txBody>
      </p:sp>
    </p:spTree>
    <p:extLst>
      <p:ext uri="{BB962C8B-B14F-4D97-AF65-F5344CB8AC3E}">
        <p14:creationId xmlns:p14="http://schemas.microsoft.com/office/powerpoint/2010/main" val="16013812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87BBACF9-EC12-7F4F-4A58-5E2F124BD0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A5E5F658-A463-6D6A-3495-D24FE808A3B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7AAD7E61-E480-A9F1-5D77-9AD2F90782B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9019ADB-C415-474F-BBE8-A89C76452D94}" type="datetimeFigureOut">
              <a:rPr kumimoji="1" lang="ja-JP" altLang="en-US" smtClean="0"/>
              <a:t>2026/3/3</a:t>
            </a:fld>
            <a:endParaRPr kumimoji="1" lang="ja-JP" altLang="en-US"/>
          </a:p>
        </p:txBody>
      </p:sp>
      <p:sp>
        <p:nvSpPr>
          <p:cNvPr id="5" name="フッター プレースホルダー 4">
            <a:extLst>
              <a:ext uri="{FF2B5EF4-FFF2-40B4-BE49-F238E27FC236}">
                <a16:creationId xmlns:a16="http://schemas.microsoft.com/office/drawing/2014/main" id="{677364BA-0675-EEC0-CC31-B55438E1C20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1C67B105-EF34-C3D3-05A0-6EF2C8E0BF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CCCE9D9-FAFA-4DB1-9DF0-302595CD9650}" type="slidenum">
              <a:rPr kumimoji="1" lang="ja-JP" altLang="en-US" smtClean="0"/>
              <a:t>‹#›</a:t>
            </a:fld>
            <a:endParaRPr kumimoji="1" lang="ja-JP" altLang="en-US"/>
          </a:p>
        </p:txBody>
      </p:sp>
    </p:spTree>
    <p:extLst>
      <p:ext uri="{BB962C8B-B14F-4D97-AF65-F5344CB8AC3E}">
        <p14:creationId xmlns:p14="http://schemas.microsoft.com/office/powerpoint/2010/main" val="1360405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4F6EFBD-0467-256C-1B7B-7B83813E6A5D}"/>
              </a:ext>
            </a:extLst>
          </p:cNvPr>
          <p:cNvSpPr>
            <a:spLocks noGrp="1"/>
          </p:cNvSpPr>
          <p:nvPr>
            <p:ph type="ctrTitle"/>
          </p:nvPr>
        </p:nvSpPr>
        <p:spPr>
          <a:xfrm>
            <a:off x="1524000" y="1641933"/>
            <a:ext cx="9144000" cy="1745331"/>
          </a:xfrm>
        </p:spPr>
        <p:txBody>
          <a:bodyPr>
            <a:normAutofit/>
          </a:bodyPr>
          <a:lstStyle/>
          <a:p>
            <a:r>
              <a:rPr lang="ja-JP" altLang="en-US" sz="4000" dirty="0">
                <a:latin typeface="HG丸ｺﾞｼｯｸM-PRO" panose="020F0600000000000000" pitchFamily="50" charset="-128"/>
                <a:ea typeface="HG丸ｺﾞｼｯｸM-PRO" panose="020F0600000000000000" pitchFamily="50" charset="-128"/>
              </a:rPr>
              <a:t>（仮称）東品川三丁目認知症高齢者</a:t>
            </a:r>
            <a:br>
              <a:rPr lang="en-US" altLang="ja-JP" sz="4000" dirty="0">
                <a:latin typeface="HG丸ｺﾞｼｯｸM-PRO" panose="020F0600000000000000" pitchFamily="50" charset="-128"/>
                <a:ea typeface="HG丸ｺﾞｼｯｸM-PRO" panose="020F0600000000000000" pitchFamily="50" charset="-128"/>
              </a:rPr>
            </a:br>
            <a:r>
              <a:rPr lang="ja-JP" altLang="en-US" sz="4000" dirty="0">
                <a:latin typeface="HG丸ｺﾞｼｯｸM-PRO" panose="020F0600000000000000" pitchFamily="50" charset="-128"/>
                <a:ea typeface="HG丸ｺﾞｼｯｸM-PRO" panose="020F0600000000000000" pitchFamily="50" charset="-128"/>
              </a:rPr>
              <a:t>グループホーム整備・運営事業者</a:t>
            </a:r>
            <a:br>
              <a:rPr lang="en-US" altLang="ja-JP" sz="4000" dirty="0">
                <a:latin typeface="HG丸ｺﾞｼｯｸM-PRO" panose="020F0600000000000000" pitchFamily="50" charset="-128"/>
                <a:ea typeface="HG丸ｺﾞｼｯｸM-PRO" panose="020F0600000000000000" pitchFamily="50" charset="-128"/>
              </a:rPr>
            </a:br>
            <a:r>
              <a:rPr lang="ja-JP" altLang="en-US" sz="4000" dirty="0">
                <a:latin typeface="HG丸ｺﾞｼｯｸM-PRO" panose="020F0600000000000000" pitchFamily="50" charset="-128"/>
                <a:ea typeface="HG丸ｺﾞｼｯｸM-PRO" panose="020F0600000000000000" pitchFamily="50" charset="-128"/>
              </a:rPr>
              <a:t>提案資料</a:t>
            </a:r>
            <a:endParaRPr kumimoji="1" lang="ja-JP" altLang="en-US" sz="4000" dirty="0">
              <a:latin typeface="HG丸ｺﾞｼｯｸM-PRO" panose="020F0600000000000000" pitchFamily="50" charset="-128"/>
              <a:ea typeface="HG丸ｺﾞｼｯｸM-PRO" panose="020F0600000000000000" pitchFamily="50" charset="-128"/>
            </a:endParaRPr>
          </a:p>
        </p:txBody>
      </p:sp>
      <p:sp>
        <p:nvSpPr>
          <p:cNvPr id="3" name="字幕 2">
            <a:extLst>
              <a:ext uri="{FF2B5EF4-FFF2-40B4-BE49-F238E27FC236}">
                <a16:creationId xmlns:a16="http://schemas.microsoft.com/office/drawing/2014/main" id="{48F99FE5-DCDF-BE41-AF56-60BDCA34EB88}"/>
              </a:ext>
            </a:extLst>
          </p:cNvPr>
          <p:cNvSpPr>
            <a:spLocks noGrp="1"/>
          </p:cNvSpPr>
          <p:nvPr>
            <p:ph type="subTitle" idx="1"/>
          </p:nvPr>
        </p:nvSpPr>
        <p:spPr>
          <a:xfrm>
            <a:off x="5029200" y="4841083"/>
            <a:ext cx="2133600" cy="749968"/>
          </a:xfrm>
        </p:spPr>
        <p:txBody>
          <a:bodyPr>
            <a:normAutofit/>
          </a:bodyPr>
          <a:lstStyle/>
          <a:p>
            <a:r>
              <a:rPr kumimoji="1" lang="ja-JP" altLang="en-US" sz="4400" dirty="0">
                <a:latin typeface="HG丸ｺﾞｼｯｸM-PRO" panose="020F0600000000000000" pitchFamily="50" charset="-128"/>
                <a:ea typeface="HG丸ｺﾞｼｯｸM-PRO" panose="020F0600000000000000" pitchFamily="50" charset="-128"/>
              </a:rPr>
              <a:t>●法人</a:t>
            </a:r>
          </a:p>
        </p:txBody>
      </p:sp>
    </p:spTree>
    <p:extLst>
      <p:ext uri="{BB962C8B-B14F-4D97-AF65-F5344CB8AC3E}">
        <p14:creationId xmlns:p14="http://schemas.microsoft.com/office/powerpoint/2010/main" val="14068542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4617B91-20D9-C041-C90E-0502235D1609}"/>
              </a:ext>
            </a:extLst>
          </p:cNvPr>
          <p:cNvSpPr txBox="1">
            <a:spLocks/>
          </p:cNvSpPr>
          <p:nvPr/>
        </p:nvSpPr>
        <p:spPr>
          <a:xfrm>
            <a:off x="363742" y="541421"/>
            <a:ext cx="11464515" cy="5775157"/>
          </a:xfrm>
          <a:prstGeom prst="rect">
            <a:avLst/>
          </a:prstGeom>
          <a:ln w="31750">
            <a:solidFill>
              <a:schemeClr val="tx1"/>
            </a:solidFill>
            <a:prstDash val="lgDash"/>
          </a:ln>
        </p:spPr>
        <p:txBody>
          <a:bodyP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4000" b="1" dirty="0">
                <a:latin typeface="HG丸ｺﾞｼｯｸM-PRO" panose="020F0600000000000000" pitchFamily="50" charset="-128"/>
                <a:ea typeface="HG丸ｺﾞｼｯｸM-PRO" panose="020F0600000000000000" pitchFamily="50" charset="-128"/>
              </a:rPr>
              <a:t>記載上の注意（共通事項）</a:t>
            </a:r>
            <a:endParaRPr lang="en-US" altLang="ja-JP" sz="4000" b="1" dirty="0">
              <a:latin typeface="HG丸ｺﾞｼｯｸM-PRO" panose="020F0600000000000000" pitchFamily="50" charset="-128"/>
              <a:ea typeface="HG丸ｺﾞｼｯｸM-PRO" panose="020F0600000000000000" pitchFamily="50" charset="-128"/>
            </a:endParaRPr>
          </a:p>
          <a:p>
            <a:pPr marL="742950" indent="-742950">
              <a:buFont typeface="+mj-ea"/>
              <a:buAutoNum type="circleNumDbPlain"/>
            </a:pPr>
            <a:r>
              <a:rPr lang="ja-JP" altLang="en-US" sz="3600" dirty="0">
                <a:latin typeface="HG丸ｺﾞｼｯｸM-PRO" panose="020F0600000000000000" pitchFamily="50" charset="-128"/>
                <a:ea typeface="HG丸ｺﾞｼｯｸM-PRO" panose="020F0600000000000000" pitchFamily="50" charset="-128"/>
              </a:rPr>
              <a:t>法人・会社名がわかる内容のもの・ロゴマークは使用しないでください。</a:t>
            </a:r>
            <a:endParaRPr lang="en-US" altLang="ja-JP" sz="3600" dirty="0">
              <a:latin typeface="HG丸ｺﾞｼｯｸM-PRO" panose="020F0600000000000000" pitchFamily="50" charset="-128"/>
              <a:ea typeface="HG丸ｺﾞｼｯｸM-PRO" panose="020F0600000000000000" pitchFamily="50" charset="-128"/>
            </a:endParaRPr>
          </a:p>
          <a:p>
            <a:pPr marL="742950" indent="-742950">
              <a:buFont typeface="+mj-ea"/>
              <a:buAutoNum type="circleNumDbPlain"/>
            </a:pPr>
            <a:r>
              <a:rPr lang="ja-JP" altLang="en-US" sz="3600" dirty="0">
                <a:latin typeface="HG丸ｺﾞｼｯｸM-PRO" panose="020F0600000000000000" pitchFamily="50" charset="-128"/>
                <a:ea typeface="HG丸ｺﾞｼｯｸM-PRO" panose="020F0600000000000000" pitchFamily="50" charset="-128"/>
              </a:rPr>
              <a:t>各項目の指定された提案内容について記載してください。</a:t>
            </a:r>
            <a:endParaRPr lang="en-US" altLang="ja-JP" sz="3600" dirty="0">
              <a:latin typeface="HG丸ｺﾞｼｯｸM-PRO" panose="020F0600000000000000" pitchFamily="50" charset="-128"/>
              <a:ea typeface="HG丸ｺﾞｼｯｸM-PRO" panose="020F0600000000000000" pitchFamily="50" charset="-128"/>
            </a:endParaRPr>
          </a:p>
          <a:p>
            <a:pPr marL="742950" indent="-742950">
              <a:buFont typeface="+mj-ea"/>
              <a:buAutoNum type="circleNumDbPlain"/>
            </a:pPr>
            <a:r>
              <a:rPr lang="ja-JP" altLang="en-US" sz="3600" dirty="0">
                <a:latin typeface="HG丸ｺﾞｼｯｸM-PRO" panose="020F0600000000000000" pitchFamily="50" charset="-128"/>
                <a:ea typeface="HG丸ｺﾞｼｯｸM-PRO" panose="020F0600000000000000" pitchFamily="50" charset="-128"/>
              </a:rPr>
              <a:t>フォントやデザインの指定はありません。</a:t>
            </a:r>
            <a:endParaRPr lang="en-US" altLang="ja-JP" sz="3600" dirty="0">
              <a:latin typeface="HG丸ｺﾞｼｯｸM-PRO" panose="020F0600000000000000" pitchFamily="50" charset="-128"/>
              <a:ea typeface="HG丸ｺﾞｼｯｸM-PRO" panose="020F0600000000000000" pitchFamily="50" charset="-128"/>
            </a:endParaRPr>
          </a:p>
          <a:p>
            <a:pPr marL="742950" indent="-742950">
              <a:buFont typeface="+mj-ea"/>
              <a:buAutoNum type="circleNumDbPlain"/>
            </a:pPr>
            <a:r>
              <a:rPr lang="ja-JP" altLang="en-US" sz="3600" dirty="0">
                <a:latin typeface="HG丸ｺﾞｼｯｸM-PRO" panose="020F0600000000000000" pitchFamily="50" charset="-128"/>
                <a:ea typeface="HG丸ｺﾞｼｯｸM-PRO" panose="020F0600000000000000" pitchFamily="50" charset="-128"/>
              </a:rPr>
              <a:t>提出時は、本ページおよび各項目の説明事項を削除してください。（点線でのテキストボックス。）</a:t>
            </a:r>
            <a:endParaRPr lang="en-US" altLang="ja-JP" sz="3600" dirty="0">
              <a:latin typeface="HG丸ｺﾞｼｯｸM-PRO" panose="020F0600000000000000" pitchFamily="50" charset="-128"/>
              <a:ea typeface="HG丸ｺﾞｼｯｸM-PRO" panose="020F0600000000000000" pitchFamily="50" charset="-128"/>
            </a:endParaRPr>
          </a:p>
          <a:p>
            <a:pPr marL="742950" indent="-742950">
              <a:buFont typeface="+mj-ea"/>
              <a:buAutoNum type="circleNumDbPlain"/>
            </a:pPr>
            <a:r>
              <a:rPr lang="ja-JP" altLang="en-US" sz="3600" dirty="0">
                <a:latin typeface="HG丸ｺﾞｼｯｸM-PRO" panose="020F0600000000000000" pitchFamily="50" charset="-128"/>
                <a:ea typeface="HG丸ｺﾞｼｯｸM-PRO" panose="020F0600000000000000" pitchFamily="50" charset="-128"/>
              </a:rPr>
              <a:t>ページ数は（）内の指定枚数に収めてください。</a:t>
            </a:r>
            <a:endParaRPr lang="en-US" altLang="ja-JP" sz="3600" dirty="0">
              <a:latin typeface="HG丸ｺﾞｼｯｸM-PRO" panose="020F0600000000000000" pitchFamily="50" charset="-128"/>
              <a:ea typeface="HG丸ｺﾞｼｯｸM-PRO" panose="020F0600000000000000" pitchFamily="50" charset="-128"/>
            </a:endParaRPr>
          </a:p>
          <a:p>
            <a:pPr marL="742950" indent="-742950">
              <a:buFont typeface="+mj-ea"/>
              <a:buAutoNum type="circleNumDbPlain"/>
            </a:pPr>
            <a:r>
              <a:rPr lang="ja-JP" altLang="en-US" sz="3600" dirty="0">
                <a:latin typeface="HG丸ｺﾞｼｯｸM-PRO" panose="020F0600000000000000" pitchFamily="50" charset="-128"/>
                <a:ea typeface="HG丸ｺﾞｼｯｸM-PRO" panose="020F0600000000000000" pitchFamily="50" charset="-128"/>
              </a:rPr>
              <a:t>本提案資料を２次審査で使用します。審査委員に伝わる内容で記載してください。</a:t>
            </a:r>
            <a:endParaRPr lang="en-US" altLang="ja-JP" sz="3600"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2669392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842DD53-9160-1EF0-35B6-F6D8F1EB09B1}"/>
              </a:ext>
            </a:extLst>
          </p:cNvPr>
          <p:cNvSpPr txBox="1">
            <a:spLocks/>
          </p:cNvSpPr>
          <p:nvPr/>
        </p:nvSpPr>
        <p:spPr>
          <a:xfrm>
            <a:off x="1147010" y="727534"/>
            <a:ext cx="9897979" cy="1309813"/>
          </a:xfrm>
          <a:prstGeom prst="rect">
            <a:avLst/>
          </a:prstGeom>
          <a:ln w="31750">
            <a:solidFill>
              <a:schemeClr val="tx1"/>
            </a:solidFill>
            <a:prstDash val="lgDash"/>
          </a:ln>
        </p:spPr>
        <p:txBody>
          <a:bodyP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4000" dirty="0">
                <a:latin typeface="HG丸ｺﾞｼｯｸM-PRO" panose="020F0600000000000000" pitchFamily="50" charset="-128"/>
                <a:ea typeface="HG丸ｺﾞｼｯｸM-PRO" panose="020F0600000000000000" pitchFamily="50" charset="-128"/>
              </a:rPr>
              <a:t>ここには、</a:t>
            </a:r>
            <a:r>
              <a:rPr lang="ja-JP" altLang="en-US" sz="4000" b="1" dirty="0">
                <a:solidFill>
                  <a:srgbClr val="FF0000"/>
                </a:solidFill>
                <a:latin typeface="HG丸ｺﾞｼｯｸM-PRO" panose="020F0600000000000000" pitchFamily="50" charset="-128"/>
                <a:ea typeface="HG丸ｺﾞｼｯｸM-PRO" panose="020F0600000000000000" pitchFamily="50" charset="-128"/>
              </a:rPr>
              <a:t>目次</a:t>
            </a:r>
            <a:r>
              <a:rPr lang="ja-JP" altLang="en-US" sz="4000" dirty="0">
                <a:latin typeface="HG丸ｺﾞｼｯｸM-PRO" panose="020F0600000000000000" pitchFamily="50" charset="-128"/>
                <a:ea typeface="HG丸ｺﾞｼｯｸM-PRO" panose="020F0600000000000000" pitchFamily="50" charset="-128"/>
              </a:rPr>
              <a:t>を作成してください。</a:t>
            </a:r>
            <a:endParaRPr lang="en-US" altLang="ja-JP" sz="4000" dirty="0">
              <a:latin typeface="HG丸ｺﾞｼｯｸM-PRO" panose="020F0600000000000000" pitchFamily="50" charset="-128"/>
              <a:ea typeface="HG丸ｺﾞｼｯｸM-PRO" panose="020F0600000000000000" pitchFamily="50" charset="-128"/>
            </a:endParaRPr>
          </a:p>
          <a:p>
            <a:r>
              <a:rPr lang="ja-JP" altLang="en-US" sz="4000" dirty="0">
                <a:latin typeface="HG丸ｺﾞｼｯｸM-PRO" panose="020F0600000000000000" pitchFamily="50" charset="-128"/>
                <a:ea typeface="HG丸ｺﾞｼｯｸM-PRO" panose="020F0600000000000000" pitchFamily="50" charset="-128"/>
              </a:rPr>
              <a:t>各項目ごとにページ数を振ってください。</a:t>
            </a:r>
            <a:endParaRPr lang="en-US" altLang="ja-JP" sz="4000"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24507232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42CA401-BD69-E5BD-DB26-1DA2467901C6}"/>
              </a:ext>
            </a:extLst>
          </p:cNvPr>
          <p:cNvSpPr txBox="1">
            <a:spLocks/>
          </p:cNvSpPr>
          <p:nvPr/>
        </p:nvSpPr>
        <p:spPr>
          <a:xfrm>
            <a:off x="1147010" y="1418534"/>
            <a:ext cx="9897979" cy="3955571"/>
          </a:xfrm>
          <a:prstGeom prst="rect">
            <a:avLst/>
          </a:prstGeom>
          <a:ln w="31750">
            <a:solidFill>
              <a:schemeClr val="tx1"/>
            </a:solidFill>
            <a:prstDash val="lgDash"/>
          </a:ln>
        </p:spPr>
        <p:txBody>
          <a:bodyP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4000" dirty="0">
                <a:latin typeface="HG丸ｺﾞｼｯｸM-PRO" panose="020F0600000000000000" pitchFamily="50" charset="-128"/>
                <a:ea typeface="HG丸ｺﾞｼｯｸM-PRO" panose="020F0600000000000000" pitchFamily="50" charset="-128"/>
              </a:rPr>
              <a:t>ここには、</a:t>
            </a:r>
            <a:r>
              <a:rPr lang="ja-JP" altLang="en-US" sz="4000" b="1" dirty="0">
                <a:solidFill>
                  <a:srgbClr val="FF0000"/>
                </a:solidFill>
                <a:latin typeface="HG丸ｺﾞｼｯｸM-PRO" panose="020F0600000000000000" pitchFamily="50" charset="-128"/>
                <a:ea typeface="HG丸ｺﾞｼｯｸM-PRO" panose="020F0600000000000000" pitchFamily="50" charset="-128"/>
              </a:rPr>
              <a:t>法人概要・参入理由</a:t>
            </a:r>
            <a:r>
              <a:rPr lang="ja-JP" altLang="en-US" sz="4000" dirty="0">
                <a:latin typeface="HG丸ｺﾞｼｯｸM-PRO" panose="020F0600000000000000" pitchFamily="50" charset="-128"/>
                <a:ea typeface="HG丸ｺﾞｼｯｸM-PRO" panose="020F0600000000000000" pitchFamily="50" charset="-128"/>
              </a:rPr>
              <a:t>を作成してください。（１ページ）</a:t>
            </a:r>
            <a:endParaRPr lang="en-US" altLang="ja-JP" sz="4000" dirty="0">
              <a:latin typeface="HG丸ｺﾞｼｯｸM-PRO" panose="020F0600000000000000" pitchFamily="50" charset="-128"/>
              <a:ea typeface="HG丸ｺﾞｼｯｸM-PRO" panose="020F0600000000000000" pitchFamily="50" charset="-128"/>
            </a:endParaRPr>
          </a:p>
          <a:p>
            <a:r>
              <a:rPr lang="en-US" altLang="ja-JP" sz="3200" dirty="0">
                <a:latin typeface="HG丸ｺﾞｼｯｸM-PRO" panose="020F0600000000000000" pitchFamily="50" charset="-128"/>
                <a:ea typeface="HG丸ｺﾞｼｯｸM-PRO" panose="020F0600000000000000" pitchFamily="50" charset="-128"/>
              </a:rPr>
              <a:t>【</a:t>
            </a:r>
            <a:r>
              <a:rPr lang="ja-JP" altLang="en-US" sz="3200" dirty="0">
                <a:latin typeface="HG丸ｺﾞｼｯｸM-PRO" panose="020F0600000000000000" pitchFamily="50" charset="-128"/>
                <a:ea typeface="HG丸ｺﾞｼｯｸM-PRO" panose="020F0600000000000000" pitchFamily="50" charset="-128"/>
              </a:rPr>
              <a:t>記載が望ましい内容</a:t>
            </a:r>
            <a:r>
              <a:rPr lang="en-US" altLang="ja-JP" sz="3200" dirty="0">
                <a:latin typeface="HG丸ｺﾞｼｯｸM-PRO" panose="020F0600000000000000" pitchFamily="50" charset="-128"/>
                <a:ea typeface="HG丸ｺﾞｼｯｸM-PRO" panose="020F0600000000000000" pitchFamily="50" charset="-128"/>
              </a:rPr>
              <a:t>】</a:t>
            </a:r>
          </a:p>
          <a:p>
            <a:pPr marL="514350" indent="-514350">
              <a:buFont typeface="+mj-ea"/>
              <a:buAutoNum type="circleNumDbPlain"/>
            </a:pPr>
            <a:r>
              <a:rPr lang="ja-JP" altLang="en-US" sz="3200" dirty="0">
                <a:latin typeface="HG丸ｺﾞｼｯｸM-PRO" panose="020F0600000000000000" pitchFamily="50" charset="-128"/>
                <a:ea typeface="HG丸ｺﾞｼｯｸM-PRO" panose="020F0600000000000000" pitchFamily="50" charset="-128"/>
              </a:rPr>
              <a:t>法人概要には、法人本部の所在地、大まかな運営実績（特に認知症高齢者グループホームの実績）、法人の理念・方針など</a:t>
            </a:r>
            <a:endParaRPr lang="en-US" altLang="ja-JP" sz="3200" dirty="0">
              <a:latin typeface="HG丸ｺﾞｼｯｸM-PRO" panose="020F0600000000000000" pitchFamily="50" charset="-128"/>
              <a:ea typeface="HG丸ｺﾞｼｯｸM-PRO" panose="020F0600000000000000" pitchFamily="50" charset="-128"/>
            </a:endParaRPr>
          </a:p>
          <a:p>
            <a:pPr marL="514350" indent="-514350">
              <a:buFont typeface="+mj-ea"/>
              <a:buAutoNum type="circleNumDbPlain"/>
            </a:pPr>
            <a:r>
              <a:rPr lang="ja-JP" altLang="en-US" sz="3200" dirty="0">
                <a:latin typeface="HG丸ｺﾞｼｯｸM-PRO" panose="020F0600000000000000" pitchFamily="50" charset="-128"/>
                <a:ea typeface="HG丸ｺﾞｼｯｸM-PRO" panose="020F0600000000000000" pitchFamily="50" charset="-128"/>
              </a:rPr>
              <a:t>参入理由については、本計画に参入した際の法人の強みなど</a:t>
            </a:r>
            <a:endParaRPr lang="en-US" altLang="ja-JP" sz="3200"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18467798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104C44D-CA5F-C6FF-6A65-3266EBC32870}"/>
              </a:ext>
            </a:extLst>
          </p:cNvPr>
          <p:cNvSpPr txBox="1">
            <a:spLocks/>
          </p:cNvSpPr>
          <p:nvPr/>
        </p:nvSpPr>
        <p:spPr>
          <a:xfrm>
            <a:off x="846221" y="1828501"/>
            <a:ext cx="10499558" cy="3482408"/>
          </a:xfrm>
          <a:prstGeom prst="rect">
            <a:avLst/>
          </a:prstGeom>
          <a:ln w="31750">
            <a:solidFill>
              <a:schemeClr val="tx1"/>
            </a:solidFill>
            <a:prstDash val="lgDash"/>
          </a:ln>
        </p:spPr>
        <p:txBody>
          <a:bodyPr>
            <a:normAutofit lnSpcReduction="100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4000" dirty="0">
                <a:latin typeface="HG丸ｺﾞｼｯｸM-PRO" panose="020F0600000000000000" pitchFamily="50" charset="-128"/>
                <a:ea typeface="HG丸ｺﾞｼｯｸM-PRO" panose="020F0600000000000000" pitchFamily="50" charset="-128"/>
              </a:rPr>
              <a:t>ここには、</a:t>
            </a:r>
            <a:r>
              <a:rPr lang="ja-JP" altLang="en-US" sz="4000" b="1" dirty="0">
                <a:solidFill>
                  <a:srgbClr val="FF0000"/>
                </a:solidFill>
                <a:latin typeface="HG丸ｺﾞｼｯｸM-PRO" panose="020F0600000000000000" pitchFamily="50" charset="-128"/>
                <a:ea typeface="HG丸ｺﾞｼｯｸM-PRO" panose="020F0600000000000000" pitchFamily="50" charset="-128"/>
              </a:rPr>
              <a:t>認知症高齢者グループホーム提案内容</a:t>
            </a:r>
            <a:r>
              <a:rPr lang="ja-JP" altLang="en-US" sz="4000" dirty="0">
                <a:latin typeface="HG丸ｺﾞｼｯｸM-PRO" panose="020F0600000000000000" pitchFamily="50" charset="-128"/>
                <a:ea typeface="HG丸ｺﾞｼｯｸM-PRO" panose="020F0600000000000000" pitchFamily="50" charset="-128"/>
              </a:rPr>
              <a:t>を作成してください。（３ページまで）</a:t>
            </a:r>
            <a:endParaRPr lang="en-US" altLang="ja-JP" sz="4000" dirty="0">
              <a:latin typeface="HG丸ｺﾞｼｯｸM-PRO" panose="020F0600000000000000" pitchFamily="50" charset="-128"/>
              <a:ea typeface="HG丸ｺﾞｼｯｸM-PRO" panose="020F0600000000000000" pitchFamily="50" charset="-128"/>
            </a:endParaRPr>
          </a:p>
          <a:p>
            <a:r>
              <a:rPr lang="en-US" altLang="ja-JP" sz="3200" dirty="0">
                <a:latin typeface="HG丸ｺﾞｼｯｸM-PRO" panose="020F0600000000000000" pitchFamily="50" charset="-128"/>
                <a:ea typeface="HG丸ｺﾞｼｯｸM-PRO" panose="020F0600000000000000" pitchFamily="50" charset="-128"/>
              </a:rPr>
              <a:t>【</a:t>
            </a:r>
            <a:r>
              <a:rPr lang="ja-JP" altLang="en-US" sz="3200" dirty="0">
                <a:latin typeface="HG丸ｺﾞｼｯｸM-PRO" panose="020F0600000000000000" pitchFamily="50" charset="-128"/>
                <a:ea typeface="HG丸ｺﾞｼｯｸM-PRO" panose="020F0600000000000000" pitchFamily="50" charset="-128"/>
              </a:rPr>
              <a:t>記載が望ましい内容</a:t>
            </a:r>
            <a:r>
              <a:rPr lang="en-US" altLang="ja-JP" sz="3200" dirty="0">
                <a:latin typeface="HG丸ｺﾞｼｯｸM-PRO" panose="020F0600000000000000" pitchFamily="50" charset="-128"/>
                <a:ea typeface="HG丸ｺﾞｼｯｸM-PRO" panose="020F0600000000000000" pitchFamily="50" charset="-128"/>
              </a:rPr>
              <a:t>】</a:t>
            </a:r>
          </a:p>
          <a:p>
            <a:pPr marL="514350" indent="-514350">
              <a:buFont typeface="+mj-ea"/>
              <a:buAutoNum type="circleNumDbPlain"/>
            </a:pPr>
            <a:r>
              <a:rPr lang="en-US" altLang="ja-JP" sz="3200" dirty="0">
                <a:latin typeface="HG丸ｺﾞｼｯｸM-PRO" panose="020F0600000000000000" pitchFamily="50" charset="-128"/>
                <a:ea typeface="HG丸ｺﾞｼｯｸM-PRO" panose="020F0600000000000000" pitchFamily="50" charset="-128"/>
              </a:rPr>
              <a:t>GH</a:t>
            </a:r>
            <a:r>
              <a:rPr lang="ja-JP" altLang="en-US" sz="3200" dirty="0">
                <a:latin typeface="HG丸ｺﾞｼｯｸM-PRO" panose="020F0600000000000000" pitchFamily="50" charset="-128"/>
                <a:ea typeface="HG丸ｺﾞｼｯｸM-PRO" panose="020F0600000000000000" pitchFamily="50" charset="-128"/>
              </a:rPr>
              <a:t>を運営するにあたり、利用者への配慮や特色、家賃や食費など</a:t>
            </a:r>
            <a:endParaRPr lang="en-US" altLang="ja-JP" sz="3200" dirty="0">
              <a:latin typeface="HG丸ｺﾞｼｯｸM-PRO" panose="020F0600000000000000" pitchFamily="50" charset="-128"/>
              <a:ea typeface="HG丸ｺﾞｼｯｸM-PRO" panose="020F0600000000000000" pitchFamily="50" charset="-128"/>
            </a:endParaRPr>
          </a:p>
          <a:p>
            <a:pPr marL="514350" indent="-514350">
              <a:buFont typeface="+mj-ea"/>
              <a:buAutoNum type="circleNumDbPlain"/>
            </a:pPr>
            <a:r>
              <a:rPr lang="en-US" altLang="ja-JP" sz="3200" dirty="0">
                <a:latin typeface="HG丸ｺﾞｼｯｸM-PRO" panose="020F0600000000000000" pitchFamily="50" charset="-128"/>
                <a:ea typeface="HG丸ｺﾞｼｯｸM-PRO" panose="020F0600000000000000" pitchFamily="50" charset="-128"/>
              </a:rPr>
              <a:t>GH</a:t>
            </a:r>
            <a:r>
              <a:rPr lang="ja-JP" altLang="en-US" sz="3200" dirty="0">
                <a:latin typeface="HG丸ｺﾞｼｯｸM-PRO" panose="020F0600000000000000" pitchFamily="50" charset="-128"/>
                <a:ea typeface="HG丸ｺﾞｼｯｸM-PRO" panose="020F0600000000000000" pitchFamily="50" charset="-128"/>
              </a:rPr>
              <a:t>の実績で、本事業にも取り入れたいものなど</a:t>
            </a:r>
            <a:endParaRPr lang="en-US" altLang="ja-JP" sz="3200" dirty="0">
              <a:latin typeface="HG丸ｺﾞｼｯｸM-PRO" panose="020F0600000000000000" pitchFamily="50" charset="-128"/>
              <a:ea typeface="HG丸ｺﾞｼｯｸM-PRO" panose="020F0600000000000000" pitchFamily="50" charset="-128"/>
            </a:endParaRPr>
          </a:p>
          <a:p>
            <a:pPr marL="514350" indent="-514350">
              <a:buFont typeface="+mj-ea"/>
              <a:buAutoNum type="circleNumDbPlain"/>
            </a:pPr>
            <a:r>
              <a:rPr lang="ja-JP" altLang="en-US" sz="3200" dirty="0">
                <a:latin typeface="HG丸ｺﾞｼｯｸM-PRO" panose="020F0600000000000000" pitchFamily="50" charset="-128"/>
                <a:ea typeface="HG丸ｺﾞｼｯｸM-PRO" panose="020F0600000000000000" pitchFamily="50" charset="-128"/>
              </a:rPr>
              <a:t>職員配置（介護・看護職員数、常勤換算での人数など）、給与や人件費、研修体制など</a:t>
            </a:r>
            <a:endParaRPr lang="en-US" altLang="ja-JP" sz="3200"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20916147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9DF87A-623D-6F6D-E546-BCE9DD11D36D}"/>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1EDC1681-00FC-9CE6-443A-52FF32FC2236}"/>
              </a:ext>
            </a:extLst>
          </p:cNvPr>
          <p:cNvSpPr txBox="1">
            <a:spLocks/>
          </p:cNvSpPr>
          <p:nvPr/>
        </p:nvSpPr>
        <p:spPr>
          <a:xfrm>
            <a:off x="846221" y="1828502"/>
            <a:ext cx="10499558" cy="3214554"/>
          </a:xfrm>
          <a:prstGeom prst="rect">
            <a:avLst/>
          </a:prstGeom>
          <a:ln w="31750">
            <a:solidFill>
              <a:schemeClr val="tx1"/>
            </a:solidFill>
            <a:prstDash val="lgDash"/>
          </a:ln>
        </p:spPr>
        <p:txBody>
          <a:bodyPr>
            <a:normAutofit lnSpcReduction="100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4000" dirty="0">
                <a:latin typeface="HG丸ｺﾞｼｯｸM-PRO" panose="020F0600000000000000" pitchFamily="50" charset="-128"/>
                <a:ea typeface="HG丸ｺﾞｼｯｸM-PRO" panose="020F0600000000000000" pitchFamily="50" charset="-128"/>
              </a:rPr>
              <a:t>ここには、</a:t>
            </a:r>
            <a:r>
              <a:rPr lang="ja-JP" altLang="en-US" sz="4000" b="1" dirty="0">
                <a:solidFill>
                  <a:srgbClr val="FF0000"/>
                </a:solidFill>
                <a:latin typeface="HG丸ｺﾞｼｯｸM-PRO" panose="020F0600000000000000" pitchFamily="50" charset="-128"/>
                <a:ea typeface="HG丸ｺﾞｼｯｸM-PRO" panose="020F0600000000000000" pitchFamily="50" charset="-128"/>
              </a:rPr>
              <a:t>併設施設についての提案内容</a:t>
            </a:r>
            <a:r>
              <a:rPr lang="ja-JP" altLang="en-US" sz="4000" dirty="0">
                <a:latin typeface="HG丸ｺﾞｼｯｸM-PRO" panose="020F0600000000000000" pitchFamily="50" charset="-128"/>
                <a:ea typeface="HG丸ｺﾞｼｯｸM-PRO" panose="020F0600000000000000" pitchFamily="50" charset="-128"/>
              </a:rPr>
              <a:t>を作成してください。</a:t>
            </a:r>
            <a:r>
              <a:rPr lang="en-US" altLang="ja-JP" sz="4000" dirty="0">
                <a:latin typeface="HG丸ｺﾞｼｯｸM-PRO" panose="020F0600000000000000" pitchFamily="50" charset="-128"/>
                <a:ea typeface="HG丸ｺﾞｼｯｸM-PRO" panose="020F0600000000000000" pitchFamily="50" charset="-128"/>
              </a:rPr>
              <a:t>※</a:t>
            </a:r>
            <a:r>
              <a:rPr lang="ja-JP" altLang="en-US" sz="4000" dirty="0">
                <a:latin typeface="HG丸ｺﾞｼｯｸM-PRO" panose="020F0600000000000000" pitchFamily="50" charset="-128"/>
                <a:ea typeface="HG丸ｺﾞｼｯｸM-PRO" panose="020F0600000000000000" pitchFamily="50" charset="-128"/>
              </a:rPr>
              <a:t>併設施設がある場合（１ページ）</a:t>
            </a:r>
            <a:endParaRPr lang="en-US" altLang="ja-JP" sz="4000" dirty="0">
              <a:latin typeface="HG丸ｺﾞｼｯｸM-PRO" panose="020F0600000000000000" pitchFamily="50" charset="-128"/>
              <a:ea typeface="HG丸ｺﾞｼｯｸM-PRO" panose="020F0600000000000000" pitchFamily="50" charset="-128"/>
            </a:endParaRPr>
          </a:p>
          <a:p>
            <a:r>
              <a:rPr lang="en-US" altLang="ja-JP" sz="3200" dirty="0">
                <a:latin typeface="HG丸ｺﾞｼｯｸM-PRO" panose="020F0600000000000000" pitchFamily="50" charset="-128"/>
                <a:ea typeface="HG丸ｺﾞｼｯｸM-PRO" panose="020F0600000000000000" pitchFamily="50" charset="-128"/>
              </a:rPr>
              <a:t>【</a:t>
            </a:r>
            <a:r>
              <a:rPr lang="ja-JP" altLang="en-US" sz="3200" dirty="0">
                <a:latin typeface="HG丸ｺﾞｼｯｸM-PRO" panose="020F0600000000000000" pitchFamily="50" charset="-128"/>
                <a:ea typeface="HG丸ｺﾞｼｯｸM-PRO" panose="020F0600000000000000" pitchFamily="50" charset="-128"/>
              </a:rPr>
              <a:t>記載が望ましい内容</a:t>
            </a:r>
            <a:r>
              <a:rPr lang="en-US" altLang="ja-JP" sz="3200" dirty="0">
                <a:latin typeface="HG丸ｺﾞｼｯｸM-PRO" panose="020F0600000000000000" pitchFamily="50" charset="-128"/>
                <a:ea typeface="HG丸ｺﾞｼｯｸM-PRO" panose="020F0600000000000000" pitchFamily="50" charset="-128"/>
              </a:rPr>
              <a:t>】</a:t>
            </a:r>
          </a:p>
          <a:p>
            <a:pPr marL="514350" indent="-514350">
              <a:buFont typeface="+mj-ea"/>
              <a:buAutoNum type="circleNumDbPlain"/>
            </a:pPr>
            <a:r>
              <a:rPr lang="ja-JP" altLang="en-US" sz="3200" dirty="0">
                <a:latin typeface="HG丸ｺﾞｼｯｸM-PRO" panose="020F0600000000000000" pitchFamily="50" charset="-128"/>
                <a:ea typeface="HG丸ｺﾞｼｯｸM-PRO" panose="020F0600000000000000" pitchFamily="50" charset="-128"/>
              </a:rPr>
              <a:t>本計画において併設施設を取り入れた理由</a:t>
            </a:r>
            <a:endParaRPr lang="en-US" altLang="ja-JP" sz="3200" dirty="0">
              <a:latin typeface="HG丸ｺﾞｼｯｸM-PRO" panose="020F0600000000000000" pitchFamily="50" charset="-128"/>
              <a:ea typeface="HG丸ｺﾞｼｯｸM-PRO" panose="020F0600000000000000" pitchFamily="50" charset="-128"/>
            </a:endParaRPr>
          </a:p>
          <a:p>
            <a:pPr marL="514350" indent="-514350">
              <a:buFont typeface="+mj-ea"/>
              <a:buAutoNum type="circleNumDbPlain"/>
            </a:pPr>
            <a:r>
              <a:rPr lang="ja-JP" altLang="en-US" sz="3200" dirty="0">
                <a:latin typeface="HG丸ｺﾞｼｯｸM-PRO" panose="020F0600000000000000" pitchFamily="50" charset="-128"/>
                <a:ea typeface="HG丸ｺﾞｼｯｸM-PRO" panose="020F0600000000000000" pitchFamily="50" charset="-128"/>
              </a:rPr>
              <a:t>併設施設があることで、ＧＨ運営にプラスとなること</a:t>
            </a:r>
            <a:endParaRPr lang="en-US" altLang="ja-JP" sz="3200" dirty="0">
              <a:latin typeface="HG丸ｺﾞｼｯｸM-PRO" panose="020F0600000000000000" pitchFamily="50" charset="-128"/>
              <a:ea typeface="HG丸ｺﾞｼｯｸM-PRO" panose="020F0600000000000000" pitchFamily="50" charset="-128"/>
            </a:endParaRPr>
          </a:p>
          <a:p>
            <a:pPr marL="514350" indent="-514350">
              <a:buFont typeface="+mj-ea"/>
              <a:buAutoNum type="circleNumDbPlain"/>
            </a:pPr>
            <a:r>
              <a:rPr lang="ja-JP" altLang="en-US" sz="3200" dirty="0">
                <a:latin typeface="HG丸ｺﾞｼｯｸM-PRO" panose="020F0600000000000000" pitchFamily="50" charset="-128"/>
                <a:ea typeface="HG丸ｺﾞｼｯｸM-PRO" panose="020F0600000000000000" pitchFamily="50" charset="-128"/>
              </a:rPr>
              <a:t>併設施設に料金（利用者負担）が発生する場合の金額</a:t>
            </a:r>
            <a:endParaRPr lang="en-US" altLang="ja-JP" sz="3200"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29973730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C8CFAB-4F41-6433-5847-6E6BAA79C737}"/>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FE3012F6-7870-D533-AA90-AEB4FA02050A}"/>
              </a:ext>
            </a:extLst>
          </p:cNvPr>
          <p:cNvSpPr txBox="1">
            <a:spLocks/>
          </p:cNvSpPr>
          <p:nvPr/>
        </p:nvSpPr>
        <p:spPr>
          <a:xfrm>
            <a:off x="846221" y="1399524"/>
            <a:ext cx="10499558" cy="3958540"/>
          </a:xfrm>
          <a:prstGeom prst="rect">
            <a:avLst/>
          </a:prstGeom>
          <a:ln w="31750">
            <a:solidFill>
              <a:schemeClr val="tx1"/>
            </a:solidFill>
            <a:prstDash val="lgDash"/>
          </a:ln>
        </p:spPr>
        <p:txBody>
          <a:bodyP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4000" dirty="0">
                <a:latin typeface="HG丸ｺﾞｼｯｸM-PRO" panose="020F0600000000000000" pitchFamily="50" charset="-128"/>
                <a:ea typeface="HG丸ｺﾞｼｯｸM-PRO" panose="020F0600000000000000" pitchFamily="50" charset="-128"/>
              </a:rPr>
              <a:t>ここには、</a:t>
            </a:r>
            <a:r>
              <a:rPr lang="ja-JP" altLang="en-US" sz="4000" b="1" dirty="0">
                <a:solidFill>
                  <a:srgbClr val="FF0000"/>
                </a:solidFill>
                <a:latin typeface="HG丸ｺﾞｼｯｸM-PRO" panose="020F0600000000000000" pitchFamily="50" charset="-128"/>
                <a:ea typeface="HG丸ｺﾞｼｯｸM-PRO" panose="020F0600000000000000" pitchFamily="50" charset="-128"/>
              </a:rPr>
              <a:t>収支・資金計画</a:t>
            </a:r>
            <a:r>
              <a:rPr lang="ja-JP" altLang="en-US" sz="4000" dirty="0">
                <a:latin typeface="HG丸ｺﾞｼｯｸM-PRO" panose="020F0600000000000000" pitchFamily="50" charset="-128"/>
                <a:ea typeface="HG丸ｺﾞｼｯｸM-PRO" panose="020F0600000000000000" pitchFamily="50" charset="-128"/>
              </a:rPr>
              <a:t>を作成してください。（１ページ）</a:t>
            </a:r>
            <a:endParaRPr lang="en-US" altLang="ja-JP" sz="4000" dirty="0">
              <a:latin typeface="HG丸ｺﾞｼｯｸM-PRO" panose="020F0600000000000000" pitchFamily="50" charset="-128"/>
              <a:ea typeface="HG丸ｺﾞｼｯｸM-PRO" panose="020F0600000000000000" pitchFamily="50" charset="-128"/>
            </a:endParaRPr>
          </a:p>
          <a:p>
            <a:r>
              <a:rPr lang="en-US" altLang="ja-JP" sz="3200" dirty="0">
                <a:latin typeface="HG丸ｺﾞｼｯｸM-PRO" panose="020F0600000000000000" pitchFamily="50" charset="-128"/>
                <a:ea typeface="HG丸ｺﾞｼｯｸM-PRO" panose="020F0600000000000000" pitchFamily="50" charset="-128"/>
              </a:rPr>
              <a:t>【</a:t>
            </a:r>
            <a:r>
              <a:rPr lang="ja-JP" altLang="en-US" sz="3200" dirty="0">
                <a:latin typeface="HG丸ｺﾞｼｯｸM-PRO" panose="020F0600000000000000" pitchFamily="50" charset="-128"/>
                <a:ea typeface="HG丸ｺﾞｼｯｸM-PRO" panose="020F0600000000000000" pitchFamily="50" charset="-128"/>
              </a:rPr>
              <a:t>記載が望ましい内容</a:t>
            </a:r>
            <a:r>
              <a:rPr lang="en-US" altLang="ja-JP" sz="3200" dirty="0">
                <a:latin typeface="HG丸ｺﾞｼｯｸM-PRO" panose="020F0600000000000000" pitchFamily="50" charset="-128"/>
                <a:ea typeface="HG丸ｺﾞｼｯｸM-PRO" panose="020F0600000000000000" pitchFamily="50" charset="-128"/>
              </a:rPr>
              <a:t>】</a:t>
            </a:r>
          </a:p>
          <a:p>
            <a:pPr marL="514350" indent="-514350">
              <a:buFont typeface="+mj-ea"/>
              <a:buAutoNum type="circleNumDbPlain"/>
            </a:pPr>
            <a:r>
              <a:rPr lang="ja-JP" altLang="en-US" sz="3200" dirty="0">
                <a:latin typeface="HG丸ｺﾞｼｯｸM-PRO" panose="020F0600000000000000" pitchFamily="50" charset="-128"/>
                <a:ea typeface="HG丸ｺﾞｼｯｸM-PRO" panose="020F0600000000000000" pitchFamily="50" charset="-128"/>
              </a:rPr>
              <a:t>開設３年目の収支計画（収支差額や人件費率など）</a:t>
            </a:r>
            <a:endParaRPr lang="en-US" altLang="ja-JP" sz="3200" dirty="0">
              <a:latin typeface="HG丸ｺﾞｼｯｸM-PRO" panose="020F0600000000000000" pitchFamily="50" charset="-128"/>
              <a:ea typeface="HG丸ｺﾞｼｯｸM-PRO" panose="020F0600000000000000" pitchFamily="50" charset="-128"/>
            </a:endParaRPr>
          </a:p>
          <a:p>
            <a:pPr marL="514350" indent="-514350">
              <a:buFont typeface="+mj-ea"/>
              <a:buAutoNum type="circleNumDbPlain"/>
            </a:pPr>
            <a:r>
              <a:rPr lang="ja-JP" altLang="en-US" sz="3200" dirty="0">
                <a:latin typeface="HG丸ｺﾞｼｯｸM-PRO" panose="020F0600000000000000" pitchFamily="50" charset="-128"/>
                <a:ea typeface="HG丸ｺﾞｼｯｸM-PRO" panose="020F0600000000000000" pitchFamily="50" charset="-128"/>
              </a:rPr>
              <a:t>開設年度における建設費や備品費などを含めた開設までにかかる費用や活用補助金など</a:t>
            </a:r>
            <a:endParaRPr lang="en-US" altLang="ja-JP" sz="3200" dirty="0">
              <a:latin typeface="HG丸ｺﾞｼｯｸM-PRO" panose="020F0600000000000000" pitchFamily="50" charset="-128"/>
              <a:ea typeface="HG丸ｺﾞｼｯｸM-PRO" panose="020F0600000000000000" pitchFamily="50" charset="-128"/>
            </a:endParaRPr>
          </a:p>
          <a:p>
            <a:pPr marL="514350" indent="-514350">
              <a:buFont typeface="+mj-ea"/>
              <a:buAutoNum type="circleNumDbPlain"/>
            </a:pPr>
            <a:r>
              <a:rPr lang="ja-JP" altLang="en-US" sz="3200" dirty="0">
                <a:latin typeface="HG丸ｺﾞｼｯｸM-PRO" panose="020F0600000000000000" pitchFamily="50" charset="-128"/>
                <a:ea typeface="HG丸ｺﾞｼｯｸM-PRO" panose="020F0600000000000000" pitchFamily="50" charset="-128"/>
              </a:rPr>
              <a:t>建設費などを含めた借入金の償還計画および累計収支が黒字に代わる想定</a:t>
            </a:r>
            <a:endParaRPr lang="en-US" altLang="ja-JP" sz="3200"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14664026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662F16-16F2-690B-E8B0-D131AB0E29F9}"/>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79E04273-F924-8F15-7011-09F7A0BA9710}"/>
              </a:ext>
            </a:extLst>
          </p:cNvPr>
          <p:cNvSpPr txBox="1">
            <a:spLocks/>
          </p:cNvSpPr>
          <p:nvPr/>
        </p:nvSpPr>
        <p:spPr>
          <a:xfrm>
            <a:off x="846221" y="1283962"/>
            <a:ext cx="10499558" cy="4290076"/>
          </a:xfrm>
          <a:prstGeom prst="rect">
            <a:avLst/>
          </a:prstGeom>
          <a:ln w="31750">
            <a:solidFill>
              <a:schemeClr val="tx1"/>
            </a:solidFill>
            <a:prstDash val="lgDash"/>
          </a:ln>
        </p:spPr>
        <p:txBody>
          <a:bodyP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4000" dirty="0">
                <a:latin typeface="HG丸ｺﾞｼｯｸM-PRO" panose="020F0600000000000000" pitchFamily="50" charset="-128"/>
                <a:ea typeface="HG丸ｺﾞｼｯｸM-PRO" panose="020F0600000000000000" pitchFamily="50" charset="-128"/>
              </a:rPr>
              <a:t>ここには、</a:t>
            </a:r>
            <a:r>
              <a:rPr lang="ja-JP" altLang="en-US" sz="4000" b="1" dirty="0">
                <a:solidFill>
                  <a:srgbClr val="FF0000"/>
                </a:solidFill>
                <a:latin typeface="HG丸ｺﾞｼｯｸM-PRO" panose="020F0600000000000000" pitchFamily="50" charset="-128"/>
                <a:ea typeface="HG丸ｺﾞｼｯｸM-PRO" panose="020F0600000000000000" pitchFamily="50" charset="-128"/>
              </a:rPr>
              <a:t>建設計画</a:t>
            </a:r>
            <a:r>
              <a:rPr lang="ja-JP" altLang="en-US" sz="4000" dirty="0">
                <a:latin typeface="HG丸ｺﾞｼｯｸM-PRO" panose="020F0600000000000000" pitchFamily="50" charset="-128"/>
                <a:ea typeface="HG丸ｺﾞｼｯｸM-PRO" panose="020F0600000000000000" pitchFamily="50" charset="-128"/>
              </a:rPr>
              <a:t>を作成してください。（３ページまで）</a:t>
            </a:r>
            <a:endParaRPr lang="en-US" altLang="ja-JP" sz="4000" dirty="0">
              <a:latin typeface="HG丸ｺﾞｼｯｸM-PRO" panose="020F0600000000000000" pitchFamily="50" charset="-128"/>
              <a:ea typeface="HG丸ｺﾞｼｯｸM-PRO" panose="020F0600000000000000" pitchFamily="50" charset="-128"/>
            </a:endParaRPr>
          </a:p>
          <a:p>
            <a:r>
              <a:rPr lang="en-US" altLang="ja-JP" sz="3200" dirty="0">
                <a:latin typeface="HG丸ｺﾞｼｯｸM-PRO" panose="020F0600000000000000" pitchFamily="50" charset="-128"/>
                <a:ea typeface="HG丸ｺﾞｼｯｸM-PRO" panose="020F0600000000000000" pitchFamily="50" charset="-128"/>
              </a:rPr>
              <a:t>【</a:t>
            </a:r>
            <a:r>
              <a:rPr lang="ja-JP" altLang="en-US" sz="3200" dirty="0">
                <a:latin typeface="HG丸ｺﾞｼｯｸM-PRO" panose="020F0600000000000000" pitchFamily="50" charset="-128"/>
                <a:ea typeface="HG丸ｺﾞｼｯｸM-PRO" panose="020F0600000000000000" pitchFamily="50" charset="-128"/>
              </a:rPr>
              <a:t>記載が望ましい内容</a:t>
            </a:r>
            <a:r>
              <a:rPr lang="en-US" altLang="ja-JP" sz="3200" dirty="0">
                <a:latin typeface="HG丸ｺﾞｼｯｸM-PRO" panose="020F0600000000000000" pitchFamily="50" charset="-128"/>
                <a:ea typeface="HG丸ｺﾞｼｯｸM-PRO" panose="020F0600000000000000" pitchFamily="50" charset="-128"/>
              </a:rPr>
              <a:t>】</a:t>
            </a:r>
          </a:p>
          <a:p>
            <a:pPr marL="514350" indent="-514350">
              <a:buFont typeface="+mj-ea"/>
              <a:buAutoNum type="circleNumDbPlain"/>
            </a:pPr>
            <a:r>
              <a:rPr lang="ja-JP" altLang="en-US" sz="3200" dirty="0">
                <a:latin typeface="HG丸ｺﾞｼｯｸM-PRO" panose="020F0600000000000000" pitchFamily="50" charset="-128"/>
                <a:ea typeface="HG丸ｺﾞｼｯｸM-PRO" panose="020F0600000000000000" pitchFamily="50" charset="-128"/>
              </a:rPr>
              <a:t>平面図やパースなどの施設がわかる資料</a:t>
            </a:r>
            <a:endParaRPr lang="en-US" altLang="ja-JP" sz="3200" dirty="0">
              <a:latin typeface="HG丸ｺﾞｼｯｸM-PRO" panose="020F0600000000000000" pitchFamily="50" charset="-128"/>
              <a:ea typeface="HG丸ｺﾞｼｯｸM-PRO" panose="020F0600000000000000" pitchFamily="50" charset="-128"/>
            </a:endParaRPr>
          </a:p>
          <a:p>
            <a:pPr marL="514350" indent="-514350">
              <a:buFont typeface="+mj-ea"/>
              <a:buAutoNum type="circleNumDbPlain"/>
            </a:pPr>
            <a:r>
              <a:rPr lang="ja-JP" altLang="en-US" sz="3200" dirty="0">
                <a:latin typeface="HG丸ｺﾞｼｯｸM-PRO" panose="020F0600000000000000" pitchFamily="50" charset="-128"/>
                <a:ea typeface="HG丸ｺﾞｼｯｸM-PRO" panose="020F0600000000000000" pitchFamily="50" charset="-128"/>
              </a:rPr>
              <a:t>施設概要（建物・延床面積、最高高さなど）</a:t>
            </a:r>
            <a:endParaRPr lang="en-US" altLang="ja-JP" sz="3200" dirty="0">
              <a:latin typeface="HG丸ｺﾞｼｯｸM-PRO" panose="020F0600000000000000" pitchFamily="50" charset="-128"/>
              <a:ea typeface="HG丸ｺﾞｼｯｸM-PRO" panose="020F0600000000000000" pitchFamily="50" charset="-128"/>
            </a:endParaRPr>
          </a:p>
          <a:p>
            <a:pPr marL="514350" indent="-514350">
              <a:buFont typeface="+mj-ea"/>
              <a:buAutoNum type="circleNumDbPlain"/>
            </a:pPr>
            <a:r>
              <a:rPr lang="ja-JP" altLang="en-US" sz="3200" dirty="0">
                <a:latin typeface="HG丸ｺﾞｼｯｸM-PRO" panose="020F0600000000000000" pitchFamily="50" charset="-128"/>
                <a:ea typeface="HG丸ｺﾞｼｯｸM-PRO" panose="020F0600000000000000" pitchFamily="50" charset="-128"/>
              </a:rPr>
              <a:t>設計や施工におけるスケジュール</a:t>
            </a:r>
            <a:endParaRPr lang="en-US" altLang="ja-JP" sz="3200" dirty="0">
              <a:latin typeface="HG丸ｺﾞｼｯｸM-PRO" panose="020F0600000000000000" pitchFamily="50" charset="-128"/>
              <a:ea typeface="HG丸ｺﾞｼｯｸM-PRO" panose="020F0600000000000000" pitchFamily="50" charset="-128"/>
            </a:endParaRPr>
          </a:p>
          <a:p>
            <a:pPr marL="514350" indent="-514350">
              <a:buFont typeface="+mj-ea"/>
              <a:buAutoNum type="circleNumDbPlain"/>
            </a:pPr>
            <a:r>
              <a:rPr lang="en-US" altLang="ja-JP" sz="3200" dirty="0">
                <a:latin typeface="HG丸ｺﾞｼｯｸM-PRO" panose="020F0600000000000000" pitchFamily="50" charset="-128"/>
                <a:ea typeface="HG丸ｺﾞｼｯｸM-PRO" panose="020F0600000000000000" pitchFamily="50" charset="-128"/>
              </a:rPr>
              <a:t>GH</a:t>
            </a:r>
            <a:r>
              <a:rPr lang="ja-JP" altLang="en-US" sz="3200" dirty="0">
                <a:latin typeface="HG丸ｺﾞｼｯｸM-PRO" panose="020F0600000000000000" pitchFamily="50" charset="-128"/>
                <a:ea typeface="HG丸ｺﾞｼｯｸM-PRO" panose="020F0600000000000000" pitchFamily="50" charset="-128"/>
              </a:rPr>
              <a:t>運営するに配慮した点</a:t>
            </a:r>
            <a:endParaRPr lang="en-US" altLang="ja-JP" sz="3200" dirty="0">
              <a:latin typeface="HG丸ｺﾞｼｯｸM-PRO" panose="020F0600000000000000" pitchFamily="50" charset="-128"/>
              <a:ea typeface="HG丸ｺﾞｼｯｸM-PRO" panose="020F0600000000000000" pitchFamily="50" charset="-128"/>
            </a:endParaRPr>
          </a:p>
          <a:p>
            <a:pPr marL="514350" indent="-514350">
              <a:buFont typeface="+mj-ea"/>
              <a:buAutoNum type="circleNumDbPlain"/>
            </a:pPr>
            <a:r>
              <a:rPr lang="ja-JP" altLang="en-US" sz="3200" dirty="0">
                <a:latin typeface="HG丸ｺﾞｼｯｸM-PRO" panose="020F0600000000000000" pitchFamily="50" charset="-128"/>
                <a:ea typeface="HG丸ｺﾞｼｯｸM-PRO" panose="020F0600000000000000" pitchFamily="50" charset="-128"/>
              </a:rPr>
              <a:t>近隣住民、防災や環境面に配慮した点</a:t>
            </a:r>
            <a:endParaRPr lang="en-US" altLang="ja-JP" sz="3200" dirty="0">
              <a:latin typeface="HG丸ｺﾞｼｯｸM-PRO" panose="020F0600000000000000" pitchFamily="50" charset="-128"/>
              <a:ea typeface="HG丸ｺﾞｼｯｸM-PRO" panose="020F0600000000000000" pitchFamily="50" charset="-128"/>
            </a:endParaRPr>
          </a:p>
          <a:p>
            <a:pPr marL="514350" indent="-514350">
              <a:buFont typeface="+mj-ea"/>
              <a:buAutoNum type="circleNumDbPlain"/>
            </a:pPr>
            <a:r>
              <a:rPr lang="ja-JP" altLang="en-US" sz="3200" dirty="0">
                <a:latin typeface="HG丸ｺﾞｼｯｸM-PRO" panose="020F0600000000000000" pitchFamily="50" charset="-128"/>
                <a:ea typeface="HG丸ｺﾞｼｯｸM-PRO" panose="020F0600000000000000" pitchFamily="50" charset="-128"/>
              </a:rPr>
              <a:t>建設費（設計・監理費を含む総額、㎡単価）</a:t>
            </a:r>
            <a:endParaRPr lang="en-US" altLang="ja-JP" sz="3200"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564108854"/>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99</TotalTime>
  <Words>491</Words>
  <Application>Microsoft Office PowerPoint</Application>
  <PresentationFormat>ワイド画面</PresentationFormat>
  <Paragraphs>38</Paragraphs>
  <Slides>8</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8</vt:i4>
      </vt:variant>
    </vt:vector>
  </HeadingPairs>
  <TitlesOfParts>
    <vt:vector size="13" baseType="lpstr">
      <vt:lpstr>HG丸ｺﾞｼｯｸM-PRO</vt:lpstr>
      <vt:lpstr>游ゴシック</vt:lpstr>
      <vt:lpstr>游ゴシック Light</vt:lpstr>
      <vt:lpstr>Arial</vt:lpstr>
      <vt:lpstr>Office テーマ</vt:lpstr>
      <vt:lpstr>（仮称）東品川三丁目認知症高齢者 グループホーム整備・運営事業者 提案資料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坂本　普</dc:creator>
  <cp:lastModifiedBy>坂本　普</cp:lastModifiedBy>
  <cp:revision>5</cp:revision>
  <dcterms:created xsi:type="dcterms:W3CDTF">2026-02-25T07:07:35Z</dcterms:created>
  <dcterms:modified xsi:type="dcterms:W3CDTF">2026-03-03T02:48:05Z</dcterms:modified>
</cp:coreProperties>
</file>