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E7FF"/>
    <a:srgbClr val="4FD1FF"/>
    <a:srgbClr val="002060"/>
    <a:srgbClr val="43CEFF"/>
    <a:srgbClr val="B8E692"/>
    <a:srgbClr val="ADE283"/>
    <a:srgbClr val="21C5FF"/>
    <a:srgbClr val="F68700"/>
    <a:srgbClr val="FF9A2A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390" y="-5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8475"/>
          </a:xfrm>
          <a:prstGeom prst="rect">
            <a:avLst/>
          </a:prstGeom>
        </p:spPr>
        <p:txBody>
          <a:bodyPr vert="horz" lIns="91400" tIns="45701" rIns="91400" bIns="457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00" tIns="45701" rIns="91400" bIns="45701" rtlCol="0"/>
          <a:lstStyle>
            <a:lvl1pPr algn="r">
              <a:defRPr sz="1200"/>
            </a:lvl1pPr>
          </a:lstStyle>
          <a:p>
            <a:fld id="{4036581F-BC5B-40AE-A9A9-9001445D6308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1" rIns="91400" bIns="457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2" y="4783142"/>
            <a:ext cx="5445125" cy="3913187"/>
          </a:xfrm>
          <a:prstGeom prst="rect">
            <a:avLst/>
          </a:prstGeom>
        </p:spPr>
        <p:txBody>
          <a:bodyPr vert="horz" lIns="91400" tIns="45701" rIns="91400" bIns="4570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0" tIns="45701" rIns="91400" bIns="457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7"/>
            <a:ext cx="2949575" cy="498475"/>
          </a:xfrm>
          <a:prstGeom prst="rect">
            <a:avLst/>
          </a:prstGeom>
        </p:spPr>
        <p:txBody>
          <a:bodyPr vert="horz" lIns="91400" tIns="45701" rIns="91400" bIns="45701" rtlCol="0" anchor="b"/>
          <a:lstStyle>
            <a:lvl1pPr algn="r">
              <a:defRPr sz="1200"/>
            </a:lvl1pPr>
          </a:lstStyle>
          <a:p>
            <a:fld id="{9EC57ABB-A36A-4034-AAA4-41E59DE2BE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5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145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94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27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33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59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82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515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4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21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142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59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5B21C-0FE4-4EB1-8211-A3961FC06A52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8B56A-DF3F-46AC-A234-C52374C41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02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正方形/長方形 82"/>
          <p:cNvSpPr/>
          <p:nvPr/>
        </p:nvSpPr>
        <p:spPr>
          <a:xfrm>
            <a:off x="-1" y="-10096"/>
            <a:ext cx="6858787" cy="5866607"/>
          </a:xfrm>
          <a:prstGeom prst="rect">
            <a:avLst/>
          </a:prstGeom>
          <a:gradFill>
            <a:gsLst>
              <a:gs pos="28000">
                <a:srgbClr val="4FD1FF"/>
              </a:gs>
              <a:gs pos="92000">
                <a:srgbClr val="DDF6FF"/>
              </a:gs>
              <a:gs pos="63000">
                <a:srgbClr val="A3E7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54" name="グループ化 153"/>
          <p:cNvGrpSpPr/>
          <p:nvPr/>
        </p:nvGrpSpPr>
        <p:grpSpPr>
          <a:xfrm>
            <a:off x="-383556" y="1489489"/>
            <a:ext cx="7395676" cy="5825686"/>
            <a:chOff x="-487196" y="-339328"/>
            <a:chExt cx="7395676" cy="5825686"/>
          </a:xfrm>
        </p:grpSpPr>
        <p:sp>
          <p:nvSpPr>
            <p:cNvPr id="155" name="楕円 154"/>
            <p:cNvSpPr/>
            <p:nvPr/>
          </p:nvSpPr>
          <p:spPr>
            <a:xfrm>
              <a:off x="-223587" y="2782067"/>
              <a:ext cx="4782655" cy="140088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楕円 155"/>
            <p:cNvSpPr/>
            <p:nvPr/>
          </p:nvSpPr>
          <p:spPr>
            <a:xfrm rot="18509582">
              <a:off x="1969867" y="723755"/>
              <a:ext cx="1737312" cy="101053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楕円 156"/>
            <p:cNvSpPr/>
            <p:nvPr/>
          </p:nvSpPr>
          <p:spPr>
            <a:xfrm>
              <a:off x="952072" y="-339328"/>
              <a:ext cx="1991855" cy="19543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楕円 157"/>
            <p:cNvSpPr/>
            <p:nvPr/>
          </p:nvSpPr>
          <p:spPr>
            <a:xfrm rot="4392277">
              <a:off x="128793" y="857796"/>
              <a:ext cx="1908218" cy="18403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楕円 158"/>
            <p:cNvSpPr/>
            <p:nvPr/>
          </p:nvSpPr>
          <p:spPr>
            <a:xfrm rot="18810457">
              <a:off x="2723774" y="1034077"/>
              <a:ext cx="1974052" cy="177795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楕円 159"/>
            <p:cNvSpPr/>
            <p:nvPr/>
          </p:nvSpPr>
          <p:spPr>
            <a:xfrm rot="2064261">
              <a:off x="4067148" y="2661499"/>
              <a:ext cx="2602903" cy="282485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楕円 160"/>
            <p:cNvSpPr/>
            <p:nvPr/>
          </p:nvSpPr>
          <p:spPr>
            <a:xfrm>
              <a:off x="1054115" y="1350676"/>
              <a:ext cx="2847786" cy="243929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楕円 161"/>
            <p:cNvSpPr/>
            <p:nvPr/>
          </p:nvSpPr>
          <p:spPr>
            <a:xfrm>
              <a:off x="-487196" y="2082879"/>
              <a:ext cx="2204730" cy="22369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楕円 162"/>
            <p:cNvSpPr/>
            <p:nvPr/>
          </p:nvSpPr>
          <p:spPr>
            <a:xfrm rot="2685288">
              <a:off x="3421918" y="1898023"/>
              <a:ext cx="1371458" cy="22101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楕円 163"/>
            <p:cNvSpPr/>
            <p:nvPr/>
          </p:nvSpPr>
          <p:spPr>
            <a:xfrm rot="2389940">
              <a:off x="6128040" y="3011227"/>
              <a:ext cx="780440" cy="128362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-4513" y="5823238"/>
            <a:ext cx="6863299" cy="4099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4" y="28058"/>
            <a:ext cx="2794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　品川区食育講演会</a:t>
            </a:r>
            <a:endParaRPr kumimoji="1" lang="en-US" altLang="ja-JP" sz="14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1" name="AutoShape 2" descr="QRコード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117777" y="9670589"/>
            <a:ext cx="46082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問い合わせ先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品川区保健所生活衛生課栄養管理担当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r>
              <a:rPr kumimoji="1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03-5742-7124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FAX</a:t>
            </a:r>
            <a:r>
              <a:rPr kumimoji="1" lang="ja-JP" altLang="en-US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en-US" altLang="ja-JP" sz="8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03-5742-9104</a:t>
            </a:r>
            <a:endParaRPr kumimoji="1" lang="ja-JP" altLang="en-US" sz="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 rot="21294326">
            <a:off x="915676" y="266099"/>
            <a:ext cx="26068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 smtClean="0">
                <a:ln w="19050">
                  <a:solidFill>
                    <a:srgbClr val="002060"/>
                  </a:solidFill>
                </a:ln>
                <a:solidFill>
                  <a:srgbClr val="F687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夏休み</a:t>
            </a:r>
            <a:endParaRPr kumimoji="1" lang="en-US" altLang="ja-JP" sz="6000" b="1" dirty="0" smtClean="0">
              <a:ln w="19050">
                <a:solidFill>
                  <a:srgbClr val="002060"/>
                </a:solidFill>
              </a:ln>
              <a:solidFill>
                <a:srgbClr val="F687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209964" y="6837316"/>
            <a:ext cx="3086109" cy="279122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5" name="グループ化 34"/>
          <p:cNvGrpSpPr/>
          <p:nvPr/>
        </p:nvGrpSpPr>
        <p:grpSpPr>
          <a:xfrm>
            <a:off x="2972054" y="-1898519"/>
            <a:ext cx="5846641" cy="5168198"/>
            <a:chOff x="4844141" y="1768374"/>
            <a:chExt cx="4044831" cy="3561936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4844141" y="1768374"/>
              <a:ext cx="4044831" cy="3561936"/>
              <a:chOff x="3396932" y="-16756"/>
              <a:chExt cx="4044831" cy="3561936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3396932" y="-16756"/>
                <a:ext cx="3680566" cy="3561936"/>
                <a:chOff x="3396932" y="-16756"/>
                <a:chExt cx="3680566" cy="3561936"/>
              </a:xfrm>
              <a:solidFill>
                <a:srgbClr val="FFCE33"/>
              </a:solidFill>
            </p:grpSpPr>
            <p:sp>
              <p:nvSpPr>
                <p:cNvPr id="63" name="楕円 62"/>
                <p:cNvSpPr/>
                <p:nvPr/>
              </p:nvSpPr>
              <p:spPr>
                <a:xfrm>
                  <a:off x="4940128" y="706866"/>
                  <a:ext cx="1608612" cy="1574788"/>
                </a:xfrm>
                <a:prstGeom prst="ellipse">
                  <a:avLst/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台形 63"/>
                <p:cNvSpPr/>
                <p:nvPr/>
              </p:nvSpPr>
              <p:spPr>
                <a:xfrm rot="5602563">
                  <a:off x="4226986" y="957999"/>
                  <a:ext cx="190281" cy="971990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台形 64"/>
                <p:cNvSpPr/>
                <p:nvPr/>
              </p:nvSpPr>
              <p:spPr>
                <a:xfrm rot="20091800">
                  <a:off x="6273698" y="2339532"/>
                  <a:ext cx="287868" cy="1082943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台形 65"/>
                <p:cNvSpPr/>
                <p:nvPr/>
              </p:nvSpPr>
              <p:spPr>
                <a:xfrm rot="4624168">
                  <a:off x="4337821" y="1426056"/>
                  <a:ext cx="216243" cy="767463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台形 66"/>
                <p:cNvSpPr/>
                <p:nvPr/>
              </p:nvSpPr>
              <p:spPr>
                <a:xfrm rot="2169301">
                  <a:off x="4746366" y="2149735"/>
                  <a:ext cx="258832" cy="1142646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台形 67"/>
                <p:cNvSpPr/>
                <p:nvPr/>
              </p:nvSpPr>
              <p:spPr>
                <a:xfrm rot="6792432">
                  <a:off x="4035301" y="125085"/>
                  <a:ext cx="287868" cy="1564606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台形 68"/>
                <p:cNvSpPr/>
                <p:nvPr/>
              </p:nvSpPr>
              <p:spPr>
                <a:xfrm rot="9088355">
                  <a:off x="5138560" y="97037"/>
                  <a:ext cx="287868" cy="631893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台形 69"/>
                <p:cNvSpPr/>
                <p:nvPr/>
              </p:nvSpPr>
              <p:spPr>
                <a:xfrm>
                  <a:off x="5760453" y="2416176"/>
                  <a:ext cx="209625" cy="1129004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>
                <a:xfrm rot="752805">
                  <a:off x="5269414" y="2390693"/>
                  <a:ext cx="284348" cy="822730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台形 71"/>
                <p:cNvSpPr/>
                <p:nvPr/>
              </p:nvSpPr>
              <p:spPr>
                <a:xfrm rot="12481880">
                  <a:off x="6251903" y="-16756"/>
                  <a:ext cx="287868" cy="781540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台形 72"/>
                <p:cNvSpPr/>
                <p:nvPr/>
              </p:nvSpPr>
              <p:spPr>
                <a:xfrm rot="7893802">
                  <a:off x="4616408" y="126640"/>
                  <a:ext cx="246423" cy="928587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台形 73"/>
                <p:cNvSpPr/>
                <p:nvPr/>
              </p:nvSpPr>
              <p:spPr>
                <a:xfrm rot="10995094">
                  <a:off x="5693637" y="66644"/>
                  <a:ext cx="275517" cy="576275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台形 74"/>
                <p:cNvSpPr/>
                <p:nvPr/>
              </p:nvSpPr>
              <p:spPr>
                <a:xfrm rot="18762248">
                  <a:off x="6573669" y="2072371"/>
                  <a:ext cx="399571" cy="608086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6" name="台形 75"/>
                <p:cNvSpPr/>
                <p:nvPr/>
              </p:nvSpPr>
              <p:spPr>
                <a:xfrm rot="13423256">
                  <a:off x="6552450" y="552254"/>
                  <a:ext cx="295335" cy="438876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8" name="台形 117"/>
                <p:cNvSpPr/>
                <p:nvPr/>
              </p:nvSpPr>
              <p:spPr>
                <a:xfrm rot="3223102">
                  <a:off x="4624471" y="1925208"/>
                  <a:ext cx="259032" cy="487636"/>
                </a:xfrm>
                <a:prstGeom prst="trapezoid">
                  <a:avLst>
                    <a:gd name="adj" fmla="val 31221"/>
                  </a:avLst>
                </a:prstGeom>
                <a:solidFill>
                  <a:srgbClr val="FFD21D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8" name="台形 107"/>
              <p:cNvSpPr/>
              <p:nvPr/>
            </p:nvSpPr>
            <p:spPr>
              <a:xfrm rot="15581097">
                <a:off x="6713043" y="1086706"/>
                <a:ext cx="499807" cy="438876"/>
              </a:xfrm>
              <a:prstGeom prst="trapezoid">
                <a:avLst>
                  <a:gd name="adj" fmla="val 31221"/>
                </a:avLst>
              </a:prstGeom>
              <a:solidFill>
                <a:srgbClr val="FFD21D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0" name="台形 109"/>
              <p:cNvSpPr/>
              <p:nvPr/>
            </p:nvSpPr>
            <p:spPr>
              <a:xfrm rot="17057735">
                <a:off x="6934289" y="1563299"/>
                <a:ext cx="293345" cy="721602"/>
              </a:xfrm>
              <a:prstGeom prst="trapezoid">
                <a:avLst>
                  <a:gd name="adj" fmla="val 31221"/>
                </a:avLst>
              </a:prstGeom>
              <a:solidFill>
                <a:srgbClr val="FFD21D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" name="テキスト ボックス 42"/>
            <p:cNvSpPr txBox="1"/>
            <p:nvPr/>
          </p:nvSpPr>
          <p:spPr>
            <a:xfrm>
              <a:off x="6644026" y="3573907"/>
              <a:ext cx="898596" cy="2757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 smtClean="0">
                  <a:ln w="3175">
                    <a:solidFill>
                      <a:srgbClr val="002060"/>
                    </a:solidFill>
                  </a:ln>
                  <a:solidFill>
                    <a:srgbClr val="00B0F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参加</a:t>
              </a:r>
              <a:r>
                <a:rPr kumimoji="1" lang="ja-JP" altLang="en-US" sz="2000" dirty="0">
                  <a:ln w="3175">
                    <a:solidFill>
                      <a:srgbClr val="002060"/>
                    </a:solidFill>
                  </a:ln>
                  <a:solidFill>
                    <a:srgbClr val="00B0F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無料</a:t>
              </a: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6437677" y="3158389"/>
              <a:ext cx="1178610" cy="4171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kumimoji="1" lang="ja-JP" altLang="en-US" sz="2000" b="1" dirty="0" smtClean="0">
                  <a:ln w="3175">
                    <a:solidFill>
                      <a:srgbClr val="002060"/>
                    </a:solidFill>
                  </a:ln>
                  <a:solidFill>
                    <a:srgbClr val="00B0F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各回先着</a:t>
              </a:r>
              <a:endParaRPr kumimoji="1" lang="en-US" altLang="ja-JP" sz="2000" b="1" dirty="0" smtClean="0">
                <a:ln w="3175">
                  <a:solidFill>
                    <a:srgbClr val="002060"/>
                  </a:solidFill>
                </a:ln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  <a:p>
              <a:pPr algn="ctr">
                <a:lnSpc>
                  <a:spcPts val="2000"/>
                </a:lnSpc>
              </a:pPr>
              <a:r>
                <a:rPr kumimoji="1" lang="en-US" altLang="ja-JP" sz="2000" b="1" dirty="0" smtClean="0">
                  <a:ln w="3175">
                    <a:solidFill>
                      <a:srgbClr val="002060"/>
                    </a:solidFill>
                  </a:ln>
                  <a:solidFill>
                    <a:srgbClr val="00B0F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30</a:t>
              </a:r>
              <a:r>
                <a:rPr kumimoji="1" lang="ja-JP" altLang="en-US" sz="2000" b="1" dirty="0" smtClean="0">
                  <a:ln w="3175">
                    <a:solidFill>
                      <a:srgbClr val="002060"/>
                    </a:solidFill>
                  </a:ln>
                  <a:solidFill>
                    <a:srgbClr val="00B0F0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組限定</a:t>
              </a:r>
              <a:endParaRPr kumimoji="1" lang="en-US" altLang="ja-JP" sz="2000" b="1" dirty="0" smtClean="0">
                <a:ln w="3175">
                  <a:solidFill>
                    <a:srgbClr val="002060"/>
                  </a:solidFill>
                </a:ln>
                <a:solidFill>
                  <a:srgbClr val="00B0F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77" name="テキスト ボックス 76"/>
          <p:cNvSpPr txBox="1"/>
          <p:nvPr/>
        </p:nvSpPr>
        <p:spPr>
          <a:xfrm rot="21304280">
            <a:off x="307643" y="1157145"/>
            <a:ext cx="44340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5400" b="1" dirty="0" smtClean="0">
                <a:ln w="19050">
                  <a:solidFill>
                    <a:srgbClr val="002060"/>
                  </a:solidFill>
                </a:ln>
                <a:solidFill>
                  <a:srgbClr val="F68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食育講演会＆</a:t>
            </a:r>
            <a:endParaRPr kumimoji="1" lang="en-US" altLang="ja-JP" sz="5400" b="1" dirty="0" smtClean="0">
              <a:ln w="19050">
                <a:solidFill>
                  <a:srgbClr val="002060"/>
                </a:solidFill>
              </a:ln>
              <a:solidFill>
                <a:srgbClr val="F687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6000"/>
              </a:lnSpc>
            </a:pPr>
            <a:r>
              <a:rPr kumimoji="1" lang="ja-JP" altLang="en-US" sz="5400" b="1" dirty="0" smtClean="0">
                <a:ln w="19050">
                  <a:solidFill>
                    <a:srgbClr val="002060"/>
                  </a:solidFill>
                </a:ln>
                <a:solidFill>
                  <a:srgbClr val="F68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ワークショップ</a:t>
            </a:r>
            <a:endParaRPr kumimoji="1" lang="en-US" altLang="ja-JP" sz="5400" b="1" dirty="0" smtClean="0">
              <a:ln w="19050">
                <a:solidFill>
                  <a:srgbClr val="002060"/>
                </a:solidFill>
              </a:ln>
              <a:solidFill>
                <a:srgbClr val="F687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75769" y="3250906"/>
            <a:ext cx="521305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「どうして野菜を食べないといけないの？？」そんな疑問を解決！</a:t>
            </a:r>
            <a:endParaRPr kumimoji="1" lang="en-US" altLang="ja-JP" sz="1100" dirty="0" smtClean="0">
              <a:ln w="3175">
                <a:noFill/>
              </a:ln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触れて感じて、野菜と果物</a:t>
            </a:r>
            <a:r>
              <a:rPr kumimoji="1" lang="ja-JP" altLang="en-US" sz="1100" dirty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</a:t>
            </a:r>
            <a:r>
              <a:rPr kumimoji="1" lang="ja-JP" altLang="en-US" sz="1100" dirty="0" smtClean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秘密を発見すれば、きっと野菜と果物が好きになる</a:t>
            </a:r>
            <a:r>
              <a:rPr kumimoji="1" lang="ja-JP" altLang="en-US" sz="1100" dirty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r>
              <a:rPr kumimoji="1" lang="ja-JP" altLang="en-US" sz="1100" dirty="0" smtClean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？</a:t>
            </a:r>
            <a:endParaRPr kumimoji="1" lang="en-US" altLang="ja-JP" sz="1100" dirty="0" smtClean="0">
              <a:ln w="3175">
                <a:noFill/>
              </a:ln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 smtClean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講話</a:t>
            </a:r>
            <a:r>
              <a:rPr kumimoji="1" lang="ja-JP" altLang="en-US" sz="1100" dirty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と実験を通して、親子で楽しく学んでみよう</a:t>
            </a:r>
            <a:r>
              <a:rPr kumimoji="1" lang="ja-JP" altLang="en-US" sz="1100" dirty="0" smtClean="0">
                <a:ln w="3175">
                  <a:noFill/>
                </a:ln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！自由研究にもピッタリ！？</a:t>
            </a:r>
            <a:endParaRPr kumimoji="1" lang="en-US" altLang="ja-JP" sz="1100" dirty="0">
              <a:ln w="3175">
                <a:noFill/>
              </a:ln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66170" y="2803167"/>
            <a:ext cx="5680607" cy="432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kumimoji="1" lang="ja-JP" altLang="en-US" sz="2400" b="1" dirty="0" smtClean="0">
                <a:ln w="12700">
                  <a:solidFill>
                    <a:srgbClr val="002060"/>
                  </a:solidFill>
                </a:ln>
                <a:solidFill>
                  <a:srgbClr val="B7DF7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野菜と果物のビタミン</a:t>
            </a:r>
            <a:r>
              <a:rPr kumimoji="1" lang="en-US" altLang="ja-JP" sz="2400" b="1" dirty="0" smtClean="0">
                <a:ln w="12700">
                  <a:solidFill>
                    <a:srgbClr val="002060"/>
                  </a:solidFill>
                </a:ln>
                <a:solidFill>
                  <a:srgbClr val="B7DF7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C</a:t>
            </a:r>
            <a:r>
              <a:rPr kumimoji="1" lang="ja-JP" altLang="en-US" sz="2400" b="1" dirty="0" smtClean="0">
                <a:ln w="12700">
                  <a:solidFill>
                    <a:srgbClr val="002060"/>
                  </a:solidFill>
                </a:ln>
                <a:solidFill>
                  <a:srgbClr val="B7DF7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をはかってみよ</a:t>
            </a:r>
            <a:r>
              <a:rPr kumimoji="1" lang="ja-JP" altLang="en-US" sz="2400" b="1" dirty="0">
                <a:ln w="12700">
                  <a:solidFill>
                    <a:srgbClr val="002060"/>
                  </a:solidFill>
                </a:ln>
                <a:solidFill>
                  <a:srgbClr val="B7DF7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う</a:t>
            </a:r>
            <a:r>
              <a:rPr kumimoji="1" lang="ja-JP" altLang="en-US" sz="2400" b="1" dirty="0" smtClean="0">
                <a:ln w="12700">
                  <a:solidFill>
                    <a:srgbClr val="002060"/>
                  </a:solidFill>
                </a:ln>
                <a:solidFill>
                  <a:srgbClr val="B7DF7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kumimoji="1" lang="en-US" altLang="ja-JP" sz="2400" b="1" dirty="0" smtClean="0">
              <a:ln w="12700">
                <a:solidFill>
                  <a:srgbClr val="002060"/>
                </a:solidFill>
              </a:ln>
              <a:solidFill>
                <a:srgbClr val="B7DF77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3370708" y="7712168"/>
            <a:ext cx="3298251" cy="1929668"/>
            <a:chOff x="189694" y="7711889"/>
            <a:chExt cx="3298251" cy="1929668"/>
          </a:xfrm>
        </p:grpSpPr>
        <p:sp>
          <p:nvSpPr>
            <p:cNvPr id="84" name="角丸四角形 83"/>
            <p:cNvSpPr/>
            <p:nvPr/>
          </p:nvSpPr>
          <p:spPr>
            <a:xfrm>
              <a:off x="189694" y="7711889"/>
              <a:ext cx="3298251" cy="192966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77856" y="7820373"/>
              <a:ext cx="17628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講師</a:t>
              </a:r>
              <a:r>
                <a:rPr kumimoji="1" lang="ja-JP" altLang="en-US" sz="1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endParaRPr kumimoji="1" lang="en-US" altLang="ja-JP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kumimoji="1" lang="ja-JP" altLang="en-US" sz="20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中村　杏</a:t>
              </a:r>
              <a:r>
                <a:rPr kumimoji="1" lang="ja-JP" altLang="en-US" sz="20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菜</a:t>
              </a:r>
              <a:r>
                <a:rPr kumimoji="1" lang="ja-JP" altLang="en-US" sz="20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氏</a:t>
              </a:r>
              <a:endParaRPr kumimoji="1" lang="en-US" altLang="ja-JP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267068" y="8471478"/>
              <a:ext cx="179154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kumimoji="1" lang="zh-TW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株式会社</a:t>
              </a:r>
              <a:r>
                <a:rPr kumimoji="1" lang="en-US" altLang="zh-TW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AYUMI </a:t>
              </a:r>
              <a:r>
                <a:rPr kumimoji="1" lang="en-US" altLang="zh-TW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BIONICS</a:t>
              </a:r>
            </a:p>
            <a:p>
              <a:pPr>
                <a:lnSpc>
                  <a:spcPts val="1200"/>
                </a:lnSpc>
              </a:pPr>
              <a:r>
                <a:rPr kumimoji="1" lang="ja-JP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kumimoji="1" lang="zh-TW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取締役</a:t>
              </a:r>
              <a:endParaRPr kumimoji="1" lang="zh-TW" altLang="en-US" sz="105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zh-TW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慶應義塾大学</a:t>
              </a:r>
              <a:r>
                <a:rPr kumimoji="1" lang="en-US" altLang="zh-TW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SFC</a:t>
              </a:r>
              <a:r>
                <a:rPr kumimoji="1" lang="zh-TW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研究所</a:t>
              </a:r>
              <a:endParaRPr kumimoji="1" lang="en-US" altLang="zh-TW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kumimoji="1" lang="zh-TW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上席</a:t>
              </a:r>
              <a:r>
                <a:rPr kumimoji="1" lang="zh-TW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所員</a:t>
              </a:r>
            </a:p>
            <a:p>
              <a:pPr>
                <a:lnSpc>
                  <a:spcPts val="1200"/>
                </a:lnSpc>
              </a:pPr>
              <a:r>
                <a:rPr kumimoji="1" lang="zh-TW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千葉商科</a:t>
              </a:r>
              <a:r>
                <a:rPr kumimoji="1" lang="zh-TW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大学</a:t>
              </a:r>
              <a:endParaRPr kumimoji="1" lang="en-US" altLang="zh-TW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kumimoji="1" lang="zh-TW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政策</a:t>
              </a:r>
              <a:r>
                <a:rPr kumimoji="1" lang="zh-TW" altLang="en-US" sz="105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情報学部非常勤</a:t>
              </a:r>
              <a:r>
                <a:rPr kumimoji="1" lang="zh-TW" altLang="en-US" sz="105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講師</a:t>
              </a:r>
              <a:endParaRPr kumimoji="1" lang="en-US" altLang="zh-TW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pic>
          <p:nvPicPr>
            <p:cNvPr id="106" name="図 105" descr="白いバックグラウンドの前に立っている女性&#10;&#10;中程度の精度で自動的に生成された説明"/>
            <p:cNvPicPr/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16" r="46856" b="17833"/>
            <a:stretch/>
          </p:blipFill>
          <p:spPr>
            <a:xfrm>
              <a:off x="2058322" y="7772334"/>
              <a:ext cx="1234307" cy="1828026"/>
            </a:xfrm>
            <a:prstGeom prst="rect">
              <a:avLst/>
            </a:prstGeom>
          </p:spPr>
        </p:pic>
      </p:grpSp>
      <p:sp>
        <p:nvSpPr>
          <p:cNvPr id="112" name="テキスト ボックス 111"/>
          <p:cNvSpPr txBox="1"/>
          <p:nvPr/>
        </p:nvSpPr>
        <p:spPr>
          <a:xfrm>
            <a:off x="319735" y="8342685"/>
            <a:ext cx="29173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対象：小学生とその保護者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区内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在住</a:t>
            </a:r>
            <a:r>
              <a:rPr kumimoji="1" lang="en-US" altLang="ja-JP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>
              <a:lnSpc>
                <a:spcPts val="1500"/>
              </a:lnSpc>
            </a:pPr>
            <a:r>
              <a:rPr kumimoji="1" lang="ja-JP" altLang="en-US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kumimoji="1" lang="en-US" altLang="ja-JP" sz="1050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050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保護者と児童の２人１組で</a:t>
            </a:r>
            <a:endParaRPr kumimoji="1" lang="en-US" altLang="ja-JP" sz="1050" u="sng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05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</a:t>
            </a:r>
            <a:r>
              <a:rPr kumimoji="1" lang="ja-JP" altLang="en-US" sz="1050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お申し込みください。</a:t>
            </a:r>
            <a:endParaRPr kumimoji="1" lang="en-US" altLang="ja-JP" sz="1050" u="sng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定員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：各回３０組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６０名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（先着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会場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：荏原文化センター</a:t>
            </a:r>
            <a:endParaRPr kumimoji="1" lang="en-US" altLang="ja-JP" sz="1200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2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レクリエーションホール</a:t>
            </a:r>
            <a:endParaRPr kumimoji="1"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42197" y="6989887"/>
            <a:ext cx="31609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申込方法：品川区電子申請</a:t>
            </a:r>
            <a:endParaRPr kumimoji="1" lang="en-US" altLang="ja-JP" sz="14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電話</a:t>
            </a:r>
            <a:r>
              <a:rPr kumimoji="1" lang="en-US" altLang="ja-JP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kumimoji="1" lang="ja-JP" altLang="en-US" sz="11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品川区保健所生活衛生課</a:t>
            </a:r>
            <a:endParaRPr kumimoji="1" lang="en-US" altLang="ja-JP" sz="11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 </a:t>
            </a:r>
            <a:r>
              <a:rPr kumimoji="1" lang="en-US" altLang="ja-JP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03-5742-7124)</a:t>
            </a:r>
            <a:endParaRPr kumimoji="1" lang="en-US" altLang="ja-JP" sz="10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9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電子申請の検索キーワード</a:t>
            </a:r>
            <a:endParaRPr kumimoji="1" lang="en-US" altLang="ja-JP" sz="1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210265" y="8078160"/>
            <a:ext cx="1020884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9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申込ＱＲコード</a:t>
            </a:r>
            <a:endParaRPr kumimoji="1" lang="ja-JP" altLang="en-US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1183657" y="7875175"/>
            <a:ext cx="1428067" cy="277632"/>
            <a:chOff x="9479602" y="3332658"/>
            <a:chExt cx="1607973" cy="327972"/>
          </a:xfrm>
        </p:grpSpPr>
        <p:sp>
          <p:nvSpPr>
            <p:cNvPr id="120" name="角丸四角形 119"/>
            <p:cNvSpPr/>
            <p:nvPr/>
          </p:nvSpPr>
          <p:spPr>
            <a:xfrm>
              <a:off x="9551115" y="3367274"/>
              <a:ext cx="943868" cy="27452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角丸四角形 120"/>
            <p:cNvSpPr/>
            <p:nvPr/>
          </p:nvSpPr>
          <p:spPr>
            <a:xfrm>
              <a:off x="10494981" y="3367273"/>
              <a:ext cx="531097" cy="27452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10462048" y="3332658"/>
              <a:ext cx="582780" cy="327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検索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9479602" y="3333406"/>
              <a:ext cx="1065737" cy="327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食育講演会</a:t>
              </a:r>
              <a:endPara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16" name="右矢印 115"/>
            <p:cNvSpPr/>
            <p:nvPr/>
          </p:nvSpPr>
          <p:spPr>
            <a:xfrm rot="14580666">
              <a:off x="10889099" y="3431908"/>
              <a:ext cx="241176" cy="155776"/>
            </a:xfrm>
            <a:prstGeom prst="rightArrow">
              <a:avLst>
                <a:gd name="adj1" fmla="val 50000"/>
                <a:gd name="adj2" fmla="val 10640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3447232" y="6835455"/>
            <a:ext cx="3184627" cy="793858"/>
            <a:chOff x="232762" y="6481085"/>
            <a:chExt cx="896336" cy="729295"/>
          </a:xfrm>
        </p:grpSpPr>
        <p:sp>
          <p:nvSpPr>
            <p:cNvPr id="102" name="角丸四角形 101"/>
            <p:cNvSpPr/>
            <p:nvPr/>
          </p:nvSpPr>
          <p:spPr>
            <a:xfrm>
              <a:off x="232762" y="6481085"/>
              <a:ext cx="896336" cy="729295"/>
            </a:xfrm>
            <a:prstGeom prst="roundRect">
              <a:avLst>
                <a:gd name="adj" fmla="val 24429"/>
              </a:avLst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269436" y="6518905"/>
              <a:ext cx="853237" cy="650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kumimoji="1" lang="en-US" altLang="ja-JP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※</a:t>
              </a:r>
              <a:r>
                <a:rPr kumimoji="1" lang="ja-JP" altLang="en-US" sz="900" b="1" u="sng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２回とも</a:t>
              </a:r>
              <a:r>
                <a:rPr kumimoji="1" lang="ja-JP" altLang="en-US" sz="900" b="1" u="sng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に同様の内容</a:t>
              </a:r>
              <a:r>
                <a:rPr kumimoji="1" lang="ja-JP" altLang="en-US" sz="900" u="sng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です</a:t>
              </a:r>
              <a:r>
                <a:rPr kumimoji="1" lang="ja-JP" altLang="en-US" sz="900" u="sng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。</a:t>
              </a:r>
              <a:endParaRPr kumimoji="1" lang="en-US" altLang="ja-JP" sz="900" u="sng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9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kumimoji="1" lang="ja-JP" altLang="en-US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お申し込みは１組１回までといたします。</a:t>
              </a:r>
              <a:endParaRPr kumimoji="1" lang="en-US" altLang="ja-JP" sz="9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en-US" altLang="ja-JP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※</a:t>
              </a:r>
              <a:r>
                <a:rPr kumimoji="1" lang="ja-JP" altLang="en-US" sz="9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実験</a:t>
              </a:r>
              <a:r>
                <a:rPr kumimoji="1" lang="ja-JP" altLang="en-US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では、大根とキウイ、うがい</a:t>
              </a:r>
              <a:r>
                <a:rPr kumimoji="1" lang="ja-JP" altLang="en-US" sz="9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薬</a:t>
              </a:r>
              <a:r>
                <a:rPr kumimoji="1" lang="ja-JP" altLang="en-US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を用います。</a:t>
              </a:r>
              <a:endParaRPr kumimoji="1" lang="en-US" altLang="ja-JP" sz="9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  <a:r>
                <a:rPr kumimoji="1" lang="ja-JP" altLang="en-US" sz="900" b="1" u="sng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アレルギー</a:t>
              </a:r>
              <a:r>
                <a:rPr kumimoji="1" lang="ja-JP" altLang="en-US" sz="900" b="1" u="sng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をお持ちの方は</a:t>
              </a:r>
              <a:r>
                <a:rPr kumimoji="1" lang="ja-JP" altLang="en-US" sz="900" b="1" u="sng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、ご注意ください。</a:t>
              </a:r>
              <a:endParaRPr kumimoji="1" lang="en-US" altLang="ja-JP" sz="900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4909052" y="4970597"/>
            <a:ext cx="1837097" cy="866284"/>
            <a:chOff x="4271404" y="5123375"/>
            <a:chExt cx="1856682" cy="866284"/>
          </a:xfrm>
        </p:grpSpPr>
        <p:sp>
          <p:nvSpPr>
            <p:cNvPr id="6" name="円形吹き出し 5"/>
            <p:cNvSpPr/>
            <p:nvPr/>
          </p:nvSpPr>
          <p:spPr>
            <a:xfrm>
              <a:off x="4321752" y="5123375"/>
              <a:ext cx="1748695" cy="866284"/>
            </a:xfrm>
            <a:prstGeom prst="wedgeEllipseCallout">
              <a:avLst>
                <a:gd name="adj1" fmla="val -56393"/>
                <a:gd name="adj2" fmla="val 51521"/>
              </a:avLst>
            </a:prstGeom>
            <a:solidFill>
              <a:srgbClr val="B8E692"/>
            </a:solidFill>
            <a:ln>
              <a:solidFill>
                <a:srgbClr val="ADE28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4271404" y="5284236"/>
              <a:ext cx="185668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kumimoji="1" lang="ja-JP" altLang="en-US" sz="12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野菜摂取量チェック</a:t>
              </a:r>
              <a:r>
                <a:rPr kumimoji="1" lang="en-US" altLang="ja-JP" sz="12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‼</a:t>
              </a:r>
            </a:p>
            <a:p>
              <a:pPr algn="ctr">
                <a:lnSpc>
                  <a:spcPts val="1400"/>
                </a:lnSpc>
              </a:pPr>
              <a:r>
                <a:rPr kumimoji="1" lang="ja-JP" altLang="en-US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推定野菜摂取量の測定体験も</a:t>
              </a:r>
              <a:endParaRPr kumimoji="1" lang="en-US" altLang="ja-JP" sz="9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ts val="1400"/>
                </a:lnSpc>
              </a:pPr>
              <a:r>
                <a:rPr kumimoji="1" lang="ja-JP" altLang="en-US" sz="900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各回実施します。</a:t>
              </a:r>
              <a:endPara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297891" y="3937237"/>
            <a:ext cx="2333738" cy="2063703"/>
            <a:chOff x="1067229" y="3904959"/>
            <a:chExt cx="2333738" cy="206370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1067229" y="3904959"/>
              <a:ext cx="2333738" cy="2063703"/>
              <a:chOff x="460823" y="3577560"/>
              <a:chExt cx="2029446" cy="1892159"/>
            </a:xfrm>
          </p:grpSpPr>
          <p:sp>
            <p:nvSpPr>
              <p:cNvPr id="2" name="楕円 1"/>
              <p:cNvSpPr/>
              <p:nvPr/>
            </p:nvSpPr>
            <p:spPr>
              <a:xfrm>
                <a:off x="546036" y="3577560"/>
                <a:ext cx="1828978" cy="1892159"/>
              </a:xfrm>
              <a:prstGeom prst="ellipse">
                <a:avLst/>
              </a:prstGeom>
              <a:solidFill>
                <a:srgbClr val="DDF6FF"/>
              </a:solidFill>
              <a:ln>
                <a:solidFill>
                  <a:srgbClr val="DDF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" name="グループ化 2"/>
              <p:cNvGrpSpPr/>
              <p:nvPr/>
            </p:nvGrpSpPr>
            <p:grpSpPr>
              <a:xfrm>
                <a:off x="460823" y="4056687"/>
                <a:ext cx="2029446" cy="1234404"/>
                <a:chOff x="2251681" y="7474272"/>
                <a:chExt cx="2029446" cy="1234404"/>
              </a:xfrm>
            </p:grpSpPr>
            <p:sp>
              <p:nvSpPr>
                <p:cNvPr id="8" name="テキスト ボックス 7"/>
                <p:cNvSpPr txBox="1"/>
                <p:nvPr/>
              </p:nvSpPr>
              <p:spPr>
                <a:xfrm>
                  <a:off x="2251681" y="7474272"/>
                  <a:ext cx="2029446" cy="5643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20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７月２８日（日）</a:t>
                  </a:r>
                  <a:endParaRPr kumimoji="1" lang="en-US" altLang="ja-JP" sz="20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ctr"/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午後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1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時～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3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</a:t>
                  </a:r>
                  <a:endParaRPr kumimoji="1" lang="en-US" altLang="ja-JP" sz="14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2377021" y="8031413"/>
                  <a:ext cx="1667048" cy="6772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【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申込期間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】</a:t>
                  </a:r>
                </a:p>
                <a:p>
                  <a:pPr algn="ctr"/>
                  <a:r>
                    <a:rPr kumimoji="1" lang="en-US" altLang="ja-JP" sz="1400" b="1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7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月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11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日（木）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9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</a:t>
                  </a:r>
                  <a:endParaRPr kumimoji="1" lang="en-US" altLang="ja-JP" sz="14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ctr"/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～</a:t>
                  </a:r>
                  <a:r>
                    <a:rPr kumimoji="1" lang="en-US" altLang="ja-JP" sz="1400" b="1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7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月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23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日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(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火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)17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</a:t>
                  </a:r>
                  <a:endParaRPr kumimoji="1" lang="en-US" altLang="ja-JP" sz="14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</p:grpSp>
        </p:grpSp>
        <p:sp>
          <p:nvSpPr>
            <p:cNvPr id="90" name="テキスト ボックス 89"/>
            <p:cNvSpPr txBox="1"/>
            <p:nvPr/>
          </p:nvSpPr>
          <p:spPr>
            <a:xfrm>
              <a:off x="1709395" y="4055133"/>
              <a:ext cx="10494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第１回</a:t>
              </a:r>
              <a:endParaRPr kumimoji="1" lang="en-US" altLang="ja-JP" sz="14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691764" y="4007984"/>
            <a:ext cx="2269785" cy="2049315"/>
            <a:chOff x="3191142" y="3914577"/>
            <a:chExt cx="2269785" cy="2049315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3191142" y="3914577"/>
              <a:ext cx="2269785" cy="2049315"/>
              <a:chOff x="2258596" y="3617177"/>
              <a:chExt cx="1996515" cy="1771825"/>
            </a:xfrm>
          </p:grpSpPr>
          <p:sp>
            <p:nvSpPr>
              <p:cNvPr id="107" name="楕円 106"/>
              <p:cNvSpPr/>
              <p:nvPr/>
            </p:nvSpPr>
            <p:spPr>
              <a:xfrm>
                <a:off x="2258596" y="3617177"/>
                <a:ext cx="1856335" cy="1771825"/>
              </a:xfrm>
              <a:prstGeom prst="ellipse">
                <a:avLst/>
              </a:prstGeom>
              <a:solidFill>
                <a:srgbClr val="DDF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0" name="グループ化 29"/>
              <p:cNvGrpSpPr/>
              <p:nvPr/>
            </p:nvGrpSpPr>
            <p:grpSpPr>
              <a:xfrm>
                <a:off x="2262543" y="4034980"/>
                <a:ext cx="1992568" cy="1152565"/>
                <a:chOff x="264113" y="5389160"/>
                <a:chExt cx="1992568" cy="1152565"/>
              </a:xfrm>
            </p:grpSpPr>
            <p:sp>
              <p:nvSpPr>
                <p:cNvPr id="9" name="テキスト ボックス 8"/>
                <p:cNvSpPr txBox="1"/>
                <p:nvPr/>
              </p:nvSpPr>
              <p:spPr>
                <a:xfrm>
                  <a:off x="264113" y="5389160"/>
                  <a:ext cx="1992568" cy="5322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ja-JP" altLang="en-US" sz="2000" b="1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８月２４日</a:t>
                  </a:r>
                  <a:r>
                    <a:rPr lang="ja-JP" altLang="en-US" sz="20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（土）</a:t>
                  </a:r>
                  <a:endParaRPr lang="en-US" altLang="ja-JP" sz="20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ctr"/>
                  <a:r>
                    <a:rPr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午後</a:t>
                  </a:r>
                  <a:r>
                    <a:rPr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1</a:t>
                  </a:r>
                  <a:r>
                    <a:rPr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時～</a:t>
                  </a:r>
                  <a:r>
                    <a:rPr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3</a:t>
                  </a:r>
                  <a:r>
                    <a:rPr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</a:t>
                  </a:r>
                  <a:endParaRPr lang="en-US" altLang="ja-JP" sz="14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  <p:sp>
              <p:nvSpPr>
                <p:cNvPr id="47" name="テキスト ボックス 46"/>
                <p:cNvSpPr txBox="1"/>
                <p:nvPr/>
              </p:nvSpPr>
              <p:spPr>
                <a:xfrm>
                  <a:off x="377294" y="5903080"/>
                  <a:ext cx="1619280" cy="6386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【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申込期間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】</a:t>
                  </a:r>
                </a:p>
                <a:p>
                  <a:pPr algn="ctr"/>
                  <a:r>
                    <a:rPr kumimoji="1" lang="en-US" altLang="ja-JP" sz="1400" b="1" dirty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7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月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11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日（木）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9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</a:t>
                  </a:r>
                  <a:endParaRPr kumimoji="1" lang="en-US" altLang="ja-JP" sz="14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pPr algn="ctr"/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～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8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月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16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日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(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金</a:t>
                  </a:r>
                  <a:r>
                    <a:rPr kumimoji="1" lang="en-US" altLang="ja-JP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)17</a:t>
                  </a:r>
                  <a:r>
                    <a:rPr kumimoji="1" lang="ja-JP" altLang="en-US" sz="1400" b="1" dirty="0" smtClean="0"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時</a:t>
                  </a:r>
                  <a:endParaRPr kumimoji="1" lang="en-US" altLang="ja-JP" sz="1400" b="1" dirty="0" smtClean="0"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</p:txBody>
            </p:sp>
          </p:grpSp>
        </p:grpSp>
        <p:sp>
          <p:nvSpPr>
            <p:cNvPr id="91" name="テキスト ボックス 90"/>
            <p:cNvSpPr txBox="1"/>
            <p:nvPr/>
          </p:nvSpPr>
          <p:spPr>
            <a:xfrm>
              <a:off x="3668291" y="4064147"/>
              <a:ext cx="1023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 smtClean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第２回</a:t>
              </a:r>
              <a:endParaRPr lang="en-US" altLang="ja-JP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380344" y="6144874"/>
            <a:ext cx="6140223" cy="543037"/>
            <a:chOff x="380344" y="6003357"/>
            <a:chExt cx="6140223" cy="543037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380344" y="6003357"/>
              <a:ext cx="4148930" cy="543037"/>
              <a:chOff x="296986" y="5613858"/>
              <a:chExt cx="5756950" cy="686914"/>
            </a:xfrm>
          </p:grpSpPr>
          <p:pic>
            <p:nvPicPr>
              <p:cNvPr id="17" name="図 1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5531" y="5673331"/>
                <a:ext cx="586657" cy="627441"/>
              </a:xfrm>
              <a:prstGeom prst="rect">
                <a:avLst/>
              </a:prstGeom>
            </p:spPr>
          </p:pic>
          <p:pic>
            <p:nvPicPr>
              <p:cNvPr id="23" name="図 2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598573" y="5726640"/>
                <a:ext cx="455363" cy="455363"/>
              </a:xfrm>
              <a:prstGeom prst="rect">
                <a:avLst/>
              </a:prstGeom>
            </p:spPr>
          </p:pic>
          <p:pic>
            <p:nvPicPr>
              <p:cNvPr id="32" name="図 3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06370" y="5682430"/>
                <a:ext cx="437355" cy="501381"/>
              </a:xfrm>
              <a:prstGeom prst="rect">
                <a:avLst/>
              </a:prstGeom>
            </p:spPr>
          </p:pic>
          <p:pic>
            <p:nvPicPr>
              <p:cNvPr id="33" name="図 32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6986" y="5682429"/>
                <a:ext cx="543277" cy="596954"/>
              </a:xfrm>
              <a:prstGeom prst="rect">
                <a:avLst/>
              </a:prstGeom>
            </p:spPr>
          </p:pic>
          <p:pic>
            <p:nvPicPr>
              <p:cNvPr id="34" name="図 33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11326" y="5613858"/>
                <a:ext cx="651135" cy="657433"/>
              </a:xfrm>
              <a:prstGeom prst="rect">
                <a:avLst/>
              </a:prstGeom>
            </p:spPr>
          </p:pic>
          <p:pic>
            <p:nvPicPr>
              <p:cNvPr id="40" name="図 39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67161" y="5692028"/>
                <a:ext cx="557083" cy="574314"/>
              </a:xfrm>
              <a:prstGeom prst="rect">
                <a:avLst/>
              </a:prstGeom>
            </p:spPr>
          </p:pic>
          <p:pic>
            <p:nvPicPr>
              <p:cNvPr id="44" name="図 43"/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350788">
                <a:off x="3238894" y="5702391"/>
                <a:ext cx="518118" cy="523404"/>
              </a:xfrm>
              <a:prstGeom prst="rect">
                <a:avLst/>
              </a:prstGeom>
            </p:spPr>
          </p:pic>
          <p:pic>
            <p:nvPicPr>
              <p:cNvPr id="48" name="図 47"/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0936585" flipH="1">
                <a:off x="3562611" y="5628177"/>
                <a:ext cx="498563" cy="552841"/>
              </a:xfrm>
              <a:prstGeom prst="rect">
                <a:avLst/>
              </a:prstGeom>
            </p:spPr>
          </p:pic>
          <p:pic>
            <p:nvPicPr>
              <p:cNvPr id="52" name="図 51"/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739371">
                <a:off x="4440387" y="5647164"/>
                <a:ext cx="466489" cy="466489"/>
              </a:xfrm>
              <a:prstGeom prst="rect">
                <a:avLst/>
              </a:prstGeom>
            </p:spPr>
          </p:pic>
          <p:pic>
            <p:nvPicPr>
              <p:cNvPr id="24" name="図 23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345112">
                <a:off x="1627903" y="5701539"/>
                <a:ext cx="633010" cy="593447"/>
              </a:xfrm>
              <a:prstGeom prst="rect">
                <a:avLst/>
              </a:prstGeom>
            </p:spPr>
          </p:pic>
          <p:pic>
            <p:nvPicPr>
              <p:cNvPr id="19" name="図 18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804723">
                <a:off x="4149984" y="5771824"/>
                <a:ext cx="436122" cy="473997"/>
              </a:xfrm>
              <a:prstGeom prst="rect">
                <a:avLst/>
              </a:prstGeom>
            </p:spPr>
          </p:pic>
        </p:grpSp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72404" flipH="1">
              <a:off x="5150925" y="6025747"/>
              <a:ext cx="422826" cy="448223"/>
            </a:xfrm>
            <a:prstGeom prst="rect">
              <a:avLst/>
            </a:prstGeom>
          </p:spPr>
        </p:pic>
        <p:pic>
          <p:nvPicPr>
            <p:cNvPr id="97" name="図 96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640895" y="6050720"/>
              <a:ext cx="452388" cy="440661"/>
            </a:xfrm>
            <a:prstGeom prst="rect">
              <a:avLst/>
            </a:prstGeom>
          </p:spPr>
        </p:pic>
        <p:pic>
          <p:nvPicPr>
            <p:cNvPr id="100" name="図 99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34890">
              <a:off x="6105323" y="6046304"/>
              <a:ext cx="415244" cy="444220"/>
            </a:xfrm>
            <a:prstGeom prst="rect">
              <a:avLst/>
            </a:prstGeom>
          </p:spPr>
        </p:pic>
        <p:pic>
          <p:nvPicPr>
            <p:cNvPr id="104" name="図 103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610010" flipH="1">
              <a:off x="5805791" y="6068669"/>
              <a:ext cx="318978" cy="330634"/>
            </a:xfrm>
            <a:prstGeom prst="rect">
              <a:avLst/>
            </a:prstGeom>
          </p:spPr>
        </p:pic>
        <p:pic>
          <p:nvPicPr>
            <p:cNvPr id="117" name="図 116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210466" flipH="1">
              <a:off x="5631029" y="6174110"/>
              <a:ext cx="309110" cy="324112"/>
            </a:xfrm>
            <a:prstGeom prst="rect">
              <a:avLst/>
            </a:prstGeom>
          </p:spPr>
        </p:pic>
      </p:grp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8" t="4505"/>
          <a:stretch/>
        </p:blipFill>
        <p:spPr>
          <a:xfrm>
            <a:off x="283437" y="7265829"/>
            <a:ext cx="826102" cy="83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1849</TotalTime>
  <Words>351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UDゴシック</vt:lpstr>
      <vt:lpstr>HGP創英角ﾎﾟｯﾌﾟ体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品川区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竹内　珠希</dc:creator>
  <cp:lastModifiedBy>満崎　雅咲</cp:lastModifiedBy>
  <cp:revision>154</cp:revision>
  <cp:lastPrinted>2024-07-02T04:39:00Z</cp:lastPrinted>
  <dcterms:created xsi:type="dcterms:W3CDTF">2023-08-24T04:47:42Z</dcterms:created>
  <dcterms:modified xsi:type="dcterms:W3CDTF">2024-07-02T05:13:38Z</dcterms:modified>
</cp:coreProperties>
</file>