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60" r:id="rId2"/>
    <p:sldId id="275" r:id="rId3"/>
    <p:sldId id="278" r:id="rId4"/>
    <p:sldId id="281" r:id="rId5"/>
    <p:sldId id="282" r:id="rId6"/>
    <p:sldId id="287" r:id="rId7"/>
    <p:sldId id="286" r:id="rId8"/>
  </p:sldIdLst>
  <p:sldSz cx="9144000" cy="6858000" type="screen4x3"/>
  <p:notesSz cx="6770688" cy="9902825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F81BD"/>
    <a:srgbClr val="0068B7"/>
    <a:srgbClr val="505EC8"/>
    <a:srgbClr val="5F71B8"/>
    <a:srgbClr val="C7E8FB"/>
    <a:srgbClr val="D4EAFC"/>
    <a:srgbClr val="DEF1FE"/>
    <a:srgbClr val="CAE9FE"/>
    <a:srgbClr val="CEEEFE"/>
    <a:srgbClr val="CEE8F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9" d="100"/>
          <a:sy n="89" d="100"/>
        </p:scale>
        <p:origin x="870" y="8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33754" cy="496644"/>
          </a:xfrm>
          <a:prstGeom prst="rect">
            <a:avLst/>
          </a:prstGeom>
        </p:spPr>
        <p:txBody>
          <a:bodyPr vert="horz" lIns="91038" tIns="45519" rIns="91038" bIns="45519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35356" y="0"/>
            <a:ext cx="2933754" cy="496644"/>
          </a:xfrm>
          <a:prstGeom prst="rect">
            <a:avLst/>
          </a:prstGeom>
        </p:spPr>
        <p:txBody>
          <a:bodyPr vert="horz" lIns="91038" tIns="45519" rIns="91038" bIns="45519" rtlCol="0"/>
          <a:lstStyle>
            <a:lvl1pPr algn="r">
              <a:defRPr sz="1200"/>
            </a:lvl1pPr>
          </a:lstStyle>
          <a:p>
            <a:fld id="{648BC979-3C96-4271-9F7B-B58858AA0337}" type="datetimeFigureOut">
              <a:rPr kumimoji="1" lang="ja-JP" altLang="en-US" smtClean="0"/>
              <a:t>2022/12/28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1" y="9406182"/>
            <a:ext cx="2933754" cy="496644"/>
          </a:xfrm>
          <a:prstGeom prst="rect">
            <a:avLst/>
          </a:prstGeom>
        </p:spPr>
        <p:txBody>
          <a:bodyPr vert="horz" lIns="91038" tIns="45519" rIns="91038" bIns="45519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35356" y="9406182"/>
            <a:ext cx="2933754" cy="496644"/>
          </a:xfrm>
          <a:prstGeom prst="rect">
            <a:avLst/>
          </a:prstGeom>
        </p:spPr>
        <p:txBody>
          <a:bodyPr vert="horz" lIns="91038" tIns="45519" rIns="91038" bIns="45519" rtlCol="0" anchor="b"/>
          <a:lstStyle>
            <a:lvl1pPr algn="r">
              <a:defRPr sz="1200"/>
            </a:lvl1pPr>
          </a:lstStyle>
          <a:p>
            <a:fld id="{101D15B3-453B-4777-8AD7-DDC11D161E7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34416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33754" cy="496644"/>
          </a:xfrm>
          <a:prstGeom prst="rect">
            <a:avLst/>
          </a:prstGeom>
        </p:spPr>
        <p:txBody>
          <a:bodyPr vert="horz" lIns="91038" tIns="45519" rIns="91038" bIns="45519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35356" y="0"/>
            <a:ext cx="2933754" cy="496644"/>
          </a:xfrm>
          <a:prstGeom prst="rect">
            <a:avLst/>
          </a:prstGeom>
        </p:spPr>
        <p:txBody>
          <a:bodyPr vert="horz" lIns="91038" tIns="45519" rIns="91038" bIns="45519" rtlCol="0"/>
          <a:lstStyle>
            <a:lvl1pPr algn="r">
              <a:defRPr sz="1200"/>
            </a:lvl1pPr>
          </a:lstStyle>
          <a:p>
            <a:fld id="{6605511F-41A3-4452-89C9-9E5F6DAF8230}" type="datetimeFigureOut">
              <a:rPr kumimoji="1" lang="ja-JP" altLang="en-US" smtClean="0"/>
              <a:t>2022/12/28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58875" y="1238250"/>
            <a:ext cx="4452938" cy="33416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038" tIns="45519" rIns="91038" bIns="45519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7385" y="4765567"/>
            <a:ext cx="5415919" cy="3898812"/>
          </a:xfrm>
          <a:prstGeom prst="rect">
            <a:avLst/>
          </a:prstGeom>
        </p:spPr>
        <p:txBody>
          <a:bodyPr vert="horz" lIns="91038" tIns="45519" rIns="91038" bIns="45519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06182"/>
            <a:ext cx="2933754" cy="496644"/>
          </a:xfrm>
          <a:prstGeom prst="rect">
            <a:avLst/>
          </a:prstGeom>
        </p:spPr>
        <p:txBody>
          <a:bodyPr vert="horz" lIns="91038" tIns="45519" rIns="91038" bIns="45519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35356" y="9406182"/>
            <a:ext cx="2933754" cy="496644"/>
          </a:xfrm>
          <a:prstGeom prst="rect">
            <a:avLst/>
          </a:prstGeom>
        </p:spPr>
        <p:txBody>
          <a:bodyPr vert="horz" lIns="91038" tIns="45519" rIns="91038" bIns="45519" rtlCol="0" anchor="b"/>
          <a:lstStyle>
            <a:lvl1pPr algn="r">
              <a:defRPr sz="1200"/>
            </a:lvl1pPr>
          </a:lstStyle>
          <a:p>
            <a:fld id="{D74AA7D0-7EC6-4F44-8868-6CC57E4E8A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00633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4AA7D0-7EC6-4F44-8868-6CC57E4E8AF7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9556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4AA7D0-7EC6-4F44-8868-6CC57E4E8AF7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459033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4AA7D0-7EC6-4F44-8868-6CC57E4E8AF7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255254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4AA7D0-7EC6-4F44-8868-6CC57E4E8AF7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6054054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4AA7D0-7EC6-4F44-8868-6CC57E4E8AF7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654187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4AA7D0-7EC6-4F44-8868-6CC57E4E8AF7}" type="slidenum">
              <a:rPr kumimoji="1" lang="ja-JP" altLang="en-US" smtClean="0"/>
              <a:t>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585044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4AA7D0-7EC6-4F44-8868-6CC57E4E8AF7}" type="slidenum">
              <a:rPr kumimoji="1" lang="ja-JP" altLang="en-US" smtClean="0"/>
              <a:t>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337695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ja-JP" altLang="en-US" smtClean="0"/>
              <a:t>令和</a:t>
            </a:r>
            <a:r>
              <a:rPr kumimoji="1" lang="en-US" altLang="ja-JP" smtClean="0"/>
              <a:t>4</a:t>
            </a:r>
            <a:r>
              <a:rPr kumimoji="1" lang="ja-JP" altLang="en-US" smtClean="0"/>
              <a:t>年</a:t>
            </a:r>
            <a:r>
              <a:rPr kumimoji="1" lang="en-US" altLang="ja-JP" smtClean="0"/>
              <a:t>12</a:t>
            </a:r>
            <a:r>
              <a:rPr kumimoji="1" lang="ja-JP" altLang="en-US" smtClean="0"/>
              <a:t>月</a:t>
            </a:r>
            <a:r>
              <a:rPr kumimoji="1" lang="en-US" altLang="ja-JP" smtClean="0"/>
              <a:t>28</a:t>
            </a:r>
            <a:r>
              <a:rPr kumimoji="1" lang="ja-JP" altLang="en-US" smtClean="0"/>
              <a:t>日</a:t>
            </a:r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ja-JP" altLang="en-US" smtClean="0"/>
              <a:t>令和</a:t>
            </a:r>
            <a:r>
              <a:rPr kumimoji="1" lang="en-US" altLang="ja-JP" smtClean="0"/>
              <a:t>4</a:t>
            </a:r>
            <a:r>
              <a:rPr kumimoji="1" lang="ja-JP" altLang="en-US" smtClean="0"/>
              <a:t>年</a:t>
            </a:r>
            <a:r>
              <a:rPr kumimoji="1" lang="en-US" altLang="ja-JP" smtClean="0"/>
              <a:t>12</a:t>
            </a:r>
            <a:r>
              <a:rPr kumimoji="1" lang="ja-JP" altLang="en-US" smtClean="0"/>
              <a:t>月</a:t>
            </a:r>
            <a:r>
              <a:rPr kumimoji="1" lang="en-US" altLang="ja-JP" smtClean="0"/>
              <a:t>28</a:t>
            </a:r>
            <a:r>
              <a:rPr kumimoji="1" lang="ja-JP" altLang="en-US" smtClean="0"/>
              <a:t>日</a:t>
            </a:r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ja-JP" altLang="en-US" smtClean="0"/>
              <a:t>令和</a:t>
            </a:r>
            <a:r>
              <a:rPr kumimoji="1" lang="en-US" altLang="ja-JP" smtClean="0"/>
              <a:t>4</a:t>
            </a:r>
            <a:r>
              <a:rPr kumimoji="1" lang="ja-JP" altLang="en-US" smtClean="0"/>
              <a:t>年</a:t>
            </a:r>
            <a:r>
              <a:rPr kumimoji="1" lang="en-US" altLang="ja-JP" smtClean="0"/>
              <a:t>12</a:t>
            </a:r>
            <a:r>
              <a:rPr kumimoji="1" lang="ja-JP" altLang="en-US" smtClean="0"/>
              <a:t>月</a:t>
            </a:r>
            <a:r>
              <a:rPr kumimoji="1" lang="en-US" altLang="ja-JP" smtClean="0"/>
              <a:t>28</a:t>
            </a:r>
            <a:r>
              <a:rPr kumimoji="1" lang="ja-JP" altLang="en-US" smtClean="0"/>
              <a:t>日</a:t>
            </a:r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ja-JP" altLang="en-US" smtClean="0"/>
              <a:t>令和</a:t>
            </a:r>
            <a:r>
              <a:rPr kumimoji="1" lang="en-US" altLang="ja-JP" smtClean="0"/>
              <a:t>4</a:t>
            </a:r>
            <a:r>
              <a:rPr kumimoji="1" lang="ja-JP" altLang="en-US" smtClean="0"/>
              <a:t>年</a:t>
            </a:r>
            <a:r>
              <a:rPr kumimoji="1" lang="en-US" altLang="ja-JP" smtClean="0"/>
              <a:t>12</a:t>
            </a:r>
            <a:r>
              <a:rPr kumimoji="1" lang="ja-JP" altLang="en-US" smtClean="0"/>
              <a:t>月</a:t>
            </a:r>
            <a:r>
              <a:rPr kumimoji="1" lang="en-US" altLang="ja-JP" smtClean="0"/>
              <a:t>28</a:t>
            </a:r>
            <a:r>
              <a:rPr kumimoji="1" lang="ja-JP" altLang="en-US" smtClean="0"/>
              <a:t>日</a:t>
            </a:r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ja-JP" altLang="en-US" smtClean="0"/>
              <a:t>令和</a:t>
            </a:r>
            <a:r>
              <a:rPr kumimoji="1" lang="en-US" altLang="ja-JP" smtClean="0"/>
              <a:t>4</a:t>
            </a:r>
            <a:r>
              <a:rPr kumimoji="1" lang="ja-JP" altLang="en-US" smtClean="0"/>
              <a:t>年</a:t>
            </a:r>
            <a:r>
              <a:rPr kumimoji="1" lang="en-US" altLang="ja-JP" smtClean="0"/>
              <a:t>12</a:t>
            </a:r>
            <a:r>
              <a:rPr kumimoji="1" lang="ja-JP" altLang="en-US" smtClean="0"/>
              <a:t>月</a:t>
            </a:r>
            <a:r>
              <a:rPr kumimoji="1" lang="en-US" altLang="ja-JP" smtClean="0"/>
              <a:t>28</a:t>
            </a:r>
            <a:r>
              <a:rPr kumimoji="1" lang="ja-JP" altLang="en-US" smtClean="0"/>
              <a:t>日</a:t>
            </a:r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ja-JP" altLang="en-US" smtClean="0"/>
              <a:t>令和</a:t>
            </a:r>
            <a:r>
              <a:rPr kumimoji="1" lang="en-US" altLang="ja-JP" smtClean="0"/>
              <a:t>4</a:t>
            </a:r>
            <a:r>
              <a:rPr kumimoji="1" lang="ja-JP" altLang="en-US" smtClean="0"/>
              <a:t>年</a:t>
            </a:r>
            <a:r>
              <a:rPr kumimoji="1" lang="en-US" altLang="ja-JP" smtClean="0"/>
              <a:t>12</a:t>
            </a:r>
            <a:r>
              <a:rPr kumimoji="1" lang="ja-JP" altLang="en-US" smtClean="0"/>
              <a:t>月</a:t>
            </a:r>
            <a:r>
              <a:rPr kumimoji="1" lang="en-US" altLang="ja-JP" smtClean="0"/>
              <a:t>28</a:t>
            </a:r>
            <a:r>
              <a:rPr kumimoji="1" lang="ja-JP" altLang="en-US" smtClean="0"/>
              <a:t>日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ja-JP" altLang="en-US" smtClean="0"/>
              <a:t>令和</a:t>
            </a:r>
            <a:r>
              <a:rPr kumimoji="1" lang="en-US" altLang="ja-JP" smtClean="0"/>
              <a:t>4</a:t>
            </a:r>
            <a:r>
              <a:rPr kumimoji="1" lang="ja-JP" altLang="en-US" smtClean="0"/>
              <a:t>年</a:t>
            </a:r>
            <a:r>
              <a:rPr kumimoji="1" lang="en-US" altLang="ja-JP" smtClean="0"/>
              <a:t>12</a:t>
            </a:r>
            <a:r>
              <a:rPr kumimoji="1" lang="ja-JP" altLang="en-US" smtClean="0"/>
              <a:t>月</a:t>
            </a:r>
            <a:r>
              <a:rPr kumimoji="1" lang="en-US" altLang="ja-JP" smtClean="0"/>
              <a:t>28</a:t>
            </a:r>
            <a:r>
              <a:rPr kumimoji="1" lang="ja-JP" altLang="en-US" smtClean="0"/>
              <a:t>日</a:t>
            </a:r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ja-JP" altLang="en-US" smtClean="0"/>
              <a:t>令和</a:t>
            </a:r>
            <a:r>
              <a:rPr kumimoji="1" lang="en-US" altLang="ja-JP" smtClean="0"/>
              <a:t>4</a:t>
            </a:r>
            <a:r>
              <a:rPr kumimoji="1" lang="ja-JP" altLang="en-US" smtClean="0"/>
              <a:t>年</a:t>
            </a:r>
            <a:r>
              <a:rPr kumimoji="1" lang="en-US" altLang="ja-JP" smtClean="0"/>
              <a:t>12</a:t>
            </a:r>
            <a:r>
              <a:rPr kumimoji="1" lang="ja-JP" altLang="en-US" smtClean="0"/>
              <a:t>月</a:t>
            </a:r>
            <a:r>
              <a:rPr kumimoji="1" lang="en-US" altLang="ja-JP" smtClean="0"/>
              <a:t>28</a:t>
            </a:r>
            <a:r>
              <a:rPr kumimoji="1" lang="ja-JP" altLang="en-US" smtClean="0"/>
              <a:t>日</a:t>
            </a:r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ja-JP" altLang="en-US" smtClean="0"/>
              <a:t>令和</a:t>
            </a:r>
            <a:r>
              <a:rPr kumimoji="1" lang="en-US" altLang="ja-JP" smtClean="0"/>
              <a:t>4</a:t>
            </a:r>
            <a:r>
              <a:rPr kumimoji="1" lang="ja-JP" altLang="en-US" smtClean="0"/>
              <a:t>年</a:t>
            </a:r>
            <a:r>
              <a:rPr kumimoji="1" lang="en-US" altLang="ja-JP" smtClean="0"/>
              <a:t>12</a:t>
            </a:r>
            <a:r>
              <a:rPr kumimoji="1" lang="ja-JP" altLang="en-US" smtClean="0"/>
              <a:t>月</a:t>
            </a:r>
            <a:r>
              <a:rPr kumimoji="1" lang="en-US" altLang="ja-JP" smtClean="0"/>
              <a:t>28</a:t>
            </a:r>
            <a:r>
              <a:rPr kumimoji="1" lang="ja-JP" altLang="en-US" smtClean="0"/>
              <a:t>日</a:t>
            </a:r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ja-JP" altLang="en-US" smtClean="0"/>
              <a:t>令和</a:t>
            </a:r>
            <a:r>
              <a:rPr kumimoji="1" lang="en-US" altLang="ja-JP" smtClean="0"/>
              <a:t>4</a:t>
            </a:r>
            <a:r>
              <a:rPr kumimoji="1" lang="ja-JP" altLang="en-US" smtClean="0"/>
              <a:t>年</a:t>
            </a:r>
            <a:r>
              <a:rPr kumimoji="1" lang="en-US" altLang="ja-JP" smtClean="0"/>
              <a:t>12</a:t>
            </a:r>
            <a:r>
              <a:rPr kumimoji="1" lang="ja-JP" altLang="en-US" smtClean="0"/>
              <a:t>月</a:t>
            </a:r>
            <a:r>
              <a:rPr kumimoji="1" lang="en-US" altLang="ja-JP" smtClean="0"/>
              <a:t>28</a:t>
            </a:r>
            <a:r>
              <a:rPr kumimoji="1" lang="ja-JP" altLang="en-US" smtClean="0"/>
              <a:t>日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ja-JP" altLang="en-US" smtClean="0"/>
              <a:t>令和</a:t>
            </a:r>
            <a:r>
              <a:rPr kumimoji="1" lang="en-US" altLang="ja-JP" smtClean="0"/>
              <a:t>4</a:t>
            </a:r>
            <a:r>
              <a:rPr kumimoji="1" lang="ja-JP" altLang="en-US" smtClean="0"/>
              <a:t>年</a:t>
            </a:r>
            <a:r>
              <a:rPr kumimoji="1" lang="en-US" altLang="ja-JP" smtClean="0"/>
              <a:t>12</a:t>
            </a:r>
            <a:r>
              <a:rPr kumimoji="1" lang="ja-JP" altLang="en-US" smtClean="0"/>
              <a:t>月</a:t>
            </a:r>
            <a:r>
              <a:rPr kumimoji="1" lang="en-US" altLang="ja-JP" smtClean="0"/>
              <a:t>28</a:t>
            </a:r>
            <a:r>
              <a:rPr kumimoji="1" lang="ja-JP" altLang="en-US" smtClean="0"/>
              <a:t>日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kumimoji="1" lang="ja-JP" altLang="en-US" smtClean="0"/>
              <a:t>令和</a:t>
            </a:r>
            <a:r>
              <a:rPr kumimoji="1" lang="en-US" altLang="ja-JP" smtClean="0"/>
              <a:t>4</a:t>
            </a:r>
            <a:r>
              <a:rPr kumimoji="1" lang="ja-JP" altLang="en-US" smtClean="0"/>
              <a:t>年</a:t>
            </a:r>
            <a:r>
              <a:rPr kumimoji="1" lang="en-US" altLang="ja-JP" smtClean="0"/>
              <a:t>12</a:t>
            </a:r>
            <a:r>
              <a:rPr kumimoji="1" lang="ja-JP" altLang="en-US" smtClean="0"/>
              <a:t>月</a:t>
            </a:r>
            <a:r>
              <a:rPr kumimoji="1" lang="en-US" altLang="ja-JP" smtClean="0"/>
              <a:t>28</a:t>
            </a:r>
            <a:r>
              <a:rPr kumimoji="1" lang="ja-JP" altLang="en-US" smtClean="0"/>
              <a:t>日</a:t>
            </a:r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/>
          <p:cNvSpPr/>
          <p:nvPr/>
        </p:nvSpPr>
        <p:spPr>
          <a:xfrm>
            <a:off x="0" y="0"/>
            <a:ext cx="9144000" cy="492906"/>
          </a:xfrm>
          <a:prstGeom prst="rect">
            <a:avLst/>
          </a:prstGeom>
          <a:gradFill flip="none" rotWithShape="1">
            <a:gsLst>
              <a:gs pos="31000">
                <a:srgbClr val="0068B7"/>
              </a:gs>
              <a:gs pos="61000">
                <a:schemeClr val="accent1">
                  <a:lumMod val="45000"/>
                  <a:lumOff val="55000"/>
                </a:schemeClr>
              </a:gs>
              <a:gs pos="87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6000" y="5414956"/>
            <a:ext cx="9216000" cy="1443044"/>
          </a:xfrm>
          <a:prstGeom prst="rect">
            <a:avLst/>
          </a:prstGeom>
        </p:spPr>
      </p:pic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>
          <a:xfrm>
            <a:off x="6227168" y="88314"/>
            <a:ext cx="3168352" cy="365125"/>
          </a:xfrm>
        </p:spPr>
        <p:txBody>
          <a:bodyPr/>
          <a:lstStyle/>
          <a:p>
            <a:r>
              <a:rPr lang="ja-JP" altLang="en-US" sz="2000" b="1" dirty="0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品川区長 記者会見資料</a:t>
            </a:r>
            <a:endParaRPr lang="en-US" altLang="ja-JP" sz="2000" b="1" dirty="0" smtClean="0">
              <a:solidFill>
                <a:schemeClr val="bg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6" name="日付プレースホルダー 1"/>
          <p:cNvSpPr txBox="1">
            <a:spLocks/>
          </p:cNvSpPr>
          <p:nvPr/>
        </p:nvSpPr>
        <p:spPr>
          <a:xfrm>
            <a:off x="7092280" y="6376243"/>
            <a:ext cx="22322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000" b="1" dirty="0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令和</a:t>
            </a:r>
            <a:r>
              <a:rPr lang="en-US" altLang="ja-JP" sz="2000" b="1" dirty="0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4</a:t>
            </a:r>
            <a:r>
              <a:rPr lang="ja-JP" altLang="en-US" sz="2000" b="1" dirty="0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</a:t>
            </a:r>
            <a:r>
              <a:rPr lang="en-US" altLang="ja-JP" sz="2000" b="1" dirty="0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12</a:t>
            </a:r>
            <a:r>
              <a:rPr lang="ja-JP" altLang="en-US" sz="2000" b="1" dirty="0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月</a:t>
            </a:r>
            <a:r>
              <a:rPr lang="en-US" altLang="ja-JP" sz="2000" b="1" dirty="0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28</a:t>
            </a:r>
            <a:r>
              <a:rPr lang="ja-JP" altLang="en-US" sz="2000" b="1" dirty="0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日</a:t>
            </a:r>
            <a:endParaRPr lang="en-US" altLang="ja-JP" sz="2000" b="1" dirty="0" smtClean="0">
              <a:solidFill>
                <a:schemeClr val="bg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pic>
        <p:nvPicPr>
          <p:cNvPr id="10" name="図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1520" y="71284"/>
            <a:ext cx="1225402" cy="365792"/>
          </a:xfrm>
          <a:prstGeom prst="rect">
            <a:avLst/>
          </a:prstGeom>
        </p:spPr>
      </p:pic>
      <p:sp>
        <p:nvSpPr>
          <p:cNvPr id="9" name="テキスト ボックス 8"/>
          <p:cNvSpPr txBox="1"/>
          <p:nvPr/>
        </p:nvSpPr>
        <p:spPr>
          <a:xfrm>
            <a:off x="864221" y="2204223"/>
            <a:ext cx="7128792" cy="15388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令和４年１２月</a:t>
            </a:r>
            <a:endParaRPr lang="en-US" altLang="ja-JP" sz="40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algn="r"/>
            <a:r>
              <a:rPr lang="ja-JP" altLang="en-US" sz="54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品川区長 記者会見</a:t>
            </a:r>
            <a:endParaRPr kumimoji="1" lang="ja-JP" altLang="en-US" sz="54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63238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/>
          <p:cNvSpPr/>
          <p:nvPr/>
        </p:nvSpPr>
        <p:spPr>
          <a:xfrm>
            <a:off x="0" y="0"/>
            <a:ext cx="9144000" cy="492906"/>
          </a:xfrm>
          <a:prstGeom prst="rect">
            <a:avLst/>
          </a:prstGeom>
          <a:gradFill flip="none" rotWithShape="1">
            <a:gsLst>
              <a:gs pos="31000">
                <a:srgbClr val="0068B7"/>
              </a:gs>
              <a:gs pos="61000">
                <a:schemeClr val="accent1">
                  <a:lumMod val="45000"/>
                  <a:lumOff val="55000"/>
                </a:schemeClr>
              </a:gs>
              <a:gs pos="87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6000" y="5414956"/>
            <a:ext cx="9216000" cy="1443044"/>
          </a:xfrm>
          <a:prstGeom prst="rect">
            <a:avLst/>
          </a:prstGeom>
        </p:spPr>
      </p:pic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>
          <a:xfrm>
            <a:off x="6227168" y="88314"/>
            <a:ext cx="3168352" cy="365125"/>
          </a:xfrm>
        </p:spPr>
        <p:txBody>
          <a:bodyPr/>
          <a:lstStyle/>
          <a:p>
            <a:r>
              <a:rPr lang="ja-JP" altLang="en-US" sz="2000" b="1" dirty="0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品川区長 記者会見資料</a:t>
            </a:r>
            <a:endParaRPr lang="en-US" altLang="ja-JP" sz="2000" b="1" dirty="0" smtClean="0">
              <a:solidFill>
                <a:schemeClr val="bg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6" name="日付プレースホルダー 1"/>
          <p:cNvSpPr txBox="1">
            <a:spLocks/>
          </p:cNvSpPr>
          <p:nvPr/>
        </p:nvSpPr>
        <p:spPr>
          <a:xfrm>
            <a:off x="7092280" y="6376243"/>
            <a:ext cx="22322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000" b="1" dirty="0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令和</a:t>
            </a:r>
            <a:r>
              <a:rPr lang="en-US" altLang="ja-JP" sz="2000" b="1" dirty="0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4</a:t>
            </a:r>
            <a:r>
              <a:rPr lang="ja-JP" altLang="en-US" sz="2000" b="1" dirty="0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</a:t>
            </a:r>
            <a:r>
              <a:rPr lang="en-US" altLang="ja-JP" sz="2000" b="1" dirty="0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12</a:t>
            </a:r>
            <a:r>
              <a:rPr lang="ja-JP" altLang="en-US" sz="2000" b="1" dirty="0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月</a:t>
            </a:r>
            <a:r>
              <a:rPr lang="en-US" altLang="ja-JP" sz="2000" b="1" dirty="0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28</a:t>
            </a:r>
            <a:r>
              <a:rPr lang="ja-JP" altLang="en-US" sz="2000" b="1" dirty="0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日</a:t>
            </a:r>
            <a:endParaRPr lang="en-US" altLang="ja-JP" sz="2000" b="1" dirty="0" smtClean="0">
              <a:solidFill>
                <a:schemeClr val="bg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pic>
        <p:nvPicPr>
          <p:cNvPr id="10" name="図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1520" y="71284"/>
            <a:ext cx="1225402" cy="365792"/>
          </a:xfrm>
          <a:prstGeom prst="rect">
            <a:avLst/>
          </a:prstGeom>
        </p:spPr>
      </p:pic>
      <p:sp>
        <p:nvSpPr>
          <p:cNvPr id="5" name="テキスト ボックス 4"/>
          <p:cNvSpPr txBox="1"/>
          <p:nvPr/>
        </p:nvSpPr>
        <p:spPr>
          <a:xfrm>
            <a:off x="786349" y="1650804"/>
            <a:ext cx="7571303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3200" dirty="0" smtClean="0"/>
              <a:t>令和４年度一般会計補正予算（第</a:t>
            </a:r>
            <a:r>
              <a:rPr lang="ja-JP" altLang="en-US" sz="3200" dirty="0"/>
              <a:t>４</a:t>
            </a:r>
            <a:r>
              <a:rPr kumimoji="1" lang="ja-JP" altLang="en-US" sz="3200" dirty="0" smtClean="0"/>
              <a:t>号）</a:t>
            </a:r>
            <a:endParaRPr kumimoji="1" lang="en-US" altLang="ja-JP" sz="3200" dirty="0" smtClean="0"/>
          </a:p>
          <a:p>
            <a:pPr algn="ctr"/>
            <a:endParaRPr lang="en-US" altLang="ja-JP" sz="3200" dirty="0"/>
          </a:p>
          <a:p>
            <a:pPr algn="ctr"/>
            <a:r>
              <a:rPr kumimoji="1" lang="ja-JP" altLang="en-US" sz="3200" dirty="0" smtClean="0"/>
              <a:t>区内事業者等物価高騰緊急対策支援ほか</a:t>
            </a:r>
            <a:endParaRPr kumimoji="1" lang="ja-JP" altLang="en-US" sz="3200" dirty="0"/>
          </a:p>
        </p:txBody>
      </p:sp>
      <p:graphicFrame>
        <p:nvGraphicFramePr>
          <p:cNvPr id="7" name="表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9913609"/>
              </p:ext>
            </p:extLst>
          </p:nvPr>
        </p:nvGraphicFramePr>
        <p:xfrm>
          <a:off x="1711334" y="3636682"/>
          <a:ext cx="60960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4245825892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388762327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350825186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補正前の額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補正額</a:t>
                      </a:r>
                      <a:endParaRPr kumimoji="1" lang="ja-JP" altLang="en-US" dirty="0"/>
                    </a:p>
                  </a:txBody>
                  <a:tcP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計</a:t>
                      </a:r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289774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1" dirty="0" smtClean="0">
                          <a:latin typeface="+mj-ea"/>
                          <a:ea typeface="+mj-ea"/>
                        </a:rPr>
                        <a:t>１９６</a:t>
                      </a:r>
                      <a:r>
                        <a:rPr kumimoji="1" lang="en-US" altLang="ja-JP" b="1" dirty="0" smtClean="0">
                          <a:latin typeface="+mj-ea"/>
                          <a:ea typeface="+mj-ea"/>
                        </a:rPr>
                        <a:t>,</a:t>
                      </a:r>
                      <a:r>
                        <a:rPr kumimoji="1" lang="ja-JP" altLang="en-US" b="1" dirty="0" smtClean="0">
                          <a:latin typeface="+mj-ea"/>
                          <a:ea typeface="+mj-ea"/>
                        </a:rPr>
                        <a:t>７００</a:t>
                      </a:r>
                      <a:r>
                        <a:rPr kumimoji="1" lang="en-US" altLang="ja-JP" b="1" dirty="0" smtClean="0">
                          <a:latin typeface="+mj-ea"/>
                          <a:ea typeface="+mj-ea"/>
                        </a:rPr>
                        <a:t>,</a:t>
                      </a:r>
                      <a:r>
                        <a:rPr kumimoji="1" lang="ja-JP" altLang="en-US" b="1" dirty="0" smtClean="0">
                          <a:latin typeface="+mj-ea"/>
                          <a:ea typeface="+mj-ea"/>
                        </a:rPr>
                        <a:t>６５１</a:t>
                      </a:r>
                      <a:endParaRPr kumimoji="1" lang="ja-JP" altLang="en-US" b="1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1" dirty="0" smtClean="0">
                          <a:latin typeface="+mj-ea"/>
                          <a:ea typeface="+mj-ea"/>
                        </a:rPr>
                        <a:t>１</a:t>
                      </a:r>
                      <a:r>
                        <a:rPr kumimoji="1" lang="en-US" altLang="ja-JP" b="1" dirty="0" smtClean="0">
                          <a:latin typeface="+mj-ea"/>
                          <a:ea typeface="+mj-ea"/>
                        </a:rPr>
                        <a:t>,</a:t>
                      </a:r>
                      <a:r>
                        <a:rPr kumimoji="1" lang="ja-JP" altLang="en-US" b="1" dirty="0" smtClean="0">
                          <a:latin typeface="+mj-ea"/>
                          <a:ea typeface="+mj-ea"/>
                        </a:rPr>
                        <a:t>１３９</a:t>
                      </a:r>
                      <a:r>
                        <a:rPr kumimoji="1" lang="en-US" altLang="ja-JP" b="1" dirty="0" smtClean="0">
                          <a:latin typeface="+mj-ea"/>
                          <a:ea typeface="+mj-ea"/>
                        </a:rPr>
                        <a:t>,</a:t>
                      </a:r>
                      <a:r>
                        <a:rPr kumimoji="1" lang="ja-JP" altLang="en-US" b="1" dirty="0" smtClean="0">
                          <a:latin typeface="+mj-ea"/>
                          <a:ea typeface="+mj-ea"/>
                        </a:rPr>
                        <a:t>６２３</a:t>
                      </a:r>
                      <a:endParaRPr kumimoji="1" lang="ja-JP" altLang="en-US" b="1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1" dirty="0" smtClean="0">
                          <a:latin typeface="+mj-ea"/>
                          <a:ea typeface="+mj-ea"/>
                        </a:rPr>
                        <a:t>１９７</a:t>
                      </a:r>
                      <a:r>
                        <a:rPr kumimoji="1" lang="en-US" altLang="ja-JP" b="1" dirty="0" smtClean="0">
                          <a:latin typeface="+mj-ea"/>
                          <a:ea typeface="+mj-ea"/>
                        </a:rPr>
                        <a:t>,</a:t>
                      </a:r>
                      <a:r>
                        <a:rPr kumimoji="1" lang="ja-JP" altLang="en-US" b="1" dirty="0" smtClean="0">
                          <a:latin typeface="+mj-ea"/>
                          <a:ea typeface="+mj-ea"/>
                        </a:rPr>
                        <a:t>８４０</a:t>
                      </a:r>
                      <a:r>
                        <a:rPr kumimoji="1" lang="en-US" altLang="ja-JP" b="1" dirty="0" smtClean="0">
                          <a:latin typeface="+mj-ea"/>
                          <a:ea typeface="+mj-ea"/>
                        </a:rPr>
                        <a:t>,</a:t>
                      </a:r>
                      <a:r>
                        <a:rPr kumimoji="1" lang="ja-JP" altLang="en-US" b="1" dirty="0" smtClean="0">
                          <a:latin typeface="+mj-ea"/>
                          <a:ea typeface="+mj-ea"/>
                        </a:rPr>
                        <a:t>２７４</a:t>
                      </a:r>
                      <a:endParaRPr kumimoji="1" lang="ja-JP" altLang="en-US" b="1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21453927"/>
                  </a:ext>
                </a:extLst>
              </a:tr>
            </a:tbl>
          </a:graphicData>
        </a:graphic>
      </p:graphicFrame>
      <p:sp>
        <p:nvSpPr>
          <p:cNvPr id="8" name="テキスト ボックス 7"/>
          <p:cNvSpPr txBox="1"/>
          <p:nvPr/>
        </p:nvSpPr>
        <p:spPr>
          <a:xfrm>
            <a:off x="6588224" y="4378362"/>
            <a:ext cx="13131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600" dirty="0" smtClean="0"/>
              <a:t>（単位：千円）</a:t>
            </a:r>
            <a:endParaRPr kumimoji="1" lang="ja-JP" altLang="en-US" sz="1600" dirty="0"/>
          </a:p>
        </p:txBody>
      </p:sp>
    </p:spTree>
    <p:extLst>
      <p:ext uri="{BB962C8B-B14F-4D97-AF65-F5344CB8AC3E}">
        <p14:creationId xmlns:p14="http://schemas.microsoft.com/office/powerpoint/2010/main" val="2986046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正方形/長方形 13"/>
          <p:cNvSpPr/>
          <p:nvPr/>
        </p:nvSpPr>
        <p:spPr>
          <a:xfrm>
            <a:off x="1885" y="610479"/>
            <a:ext cx="9130239" cy="54232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正方形/長方形 2"/>
          <p:cNvSpPr/>
          <p:nvPr/>
        </p:nvSpPr>
        <p:spPr>
          <a:xfrm>
            <a:off x="0" y="0"/>
            <a:ext cx="9144000" cy="492906"/>
          </a:xfrm>
          <a:prstGeom prst="rect">
            <a:avLst/>
          </a:prstGeom>
          <a:gradFill flip="none" rotWithShape="1">
            <a:gsLst>
              <a:gs pos="31000">
                <a:srgbClr val="0068B7"/>
              </a:gs>
              <a:gs pos="61000">
                <a:schemeClr val="accent1">
                  <a:lumMod val="45000"/>
                  <a:lumOff val="55000"/>
                </a:schemeClr>
              </a:gs>
              <a:gs pos="87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6000" y="5414956"/>
            <a:ext cx="9216000" cy="1443044"/>
          </a:xfrm>
          <a:prstGeom prst="rect">
            <a:avLst/>
          </a:prstGeom>
        </p:spPr>
      </p:pic>
      <p:sp>
        <p:nvSpPr>
          <p:cNvPr id="13" name="タイトル 12"/>
          <p:cNvSpPr>
            <a:spLocks noGrp="1"/>
          </p:cNvSpPr>
          <p:nvPr>
            <p:ph type="title"/>
          </p:nvPr>
        </p:nvSpPr>
        <p:spPr>
          <a:xfrm>
            <a:off x="-23752" y="666198"/>
            <a:ext cx="9181512" cy="425931"/>
          </a:xfrm>
        </p:spPr>
        <p:txBody>
          <a:bodyPr>
            <a:noAutofit/>
          </a:bodyPr>
          <a:lstStyle/>
          <a:p>
            <a:pPr algn="l"/>
            <a:r>
              <a:rPr kumimoji="1" lang="ja-JP" altLang="en-US" sz="3200" b="1" dirty="0" smtClean="0">
                <a:solidFill>
                  <a:schemeClr val="bg1"/>
                </a:solidFill>
              </a:rPr>
              <a:t>主な内容</a:t>
            </a:r>
            <a:endParaRPr kumimoji="1" lang="ja-JP" altLang="en-US" sz="3200" b="1" dirty="0">
              <a:solidFill>
                <a:schemeClr val="bg1"/>
              </a:solidFill>
            </a:endParaRPr>
          </a:p>
        </p:txBody>
      </p:sp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>
          <a:xfrm>
            <a:off x="6228000" y="90000"/>
            <a:ext cx="3168000" cy="365125"/>
          </a:xfrm>
        </p:spPr>
        <p:txBody>
          <a:bodyPr/>
          <a:lstStyle/>
          <a:p>
            <a:r>
              <a:rPr lang="ja-JP" altLang="en-US" sz="2000" b="1" dirty="0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品川区長 記者会見資料</a:t>
            </a:r>
            <a:endParaRPr lang="en-US" altLang="ja-JP" sz="2000" b="1" dirty="0" smtClean="0">
              <a:solidFill>
                <a:schemeClr val="bg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6" name="日付プレースホルダー 1"/>
          <p:cNvSpPr txBox="1">
            <a:spLocks/>
          </p:cNvSpPr>
          <p:nvPr/>
        </p:nvSpPr>
        <p:spPr>
          <a:xfrm>
            <a:off x="7092280" y="6376243"/>
            <a:ext cx="22322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000" b="1" dirty="0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令和</a:t>
            </a:r>
            <a:r>
              <a:rPr lang="en-US" altLang="ja-JP" sz="2000" b="1" dirty="0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4</a:t>
            </a:r>
            <a:r>
              <a:rPr lang="ja-JP" altLang="en-US" sz="2000" b="1" dirty="0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</a:t>
            </a:r>
            <a:r>
              <a:rPr lang="en-US" altLang="ja-JP" sz="2000" b="1" dirty="0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12</a:t>
            </a:r>
            <a:r>
              <a:rPr lang="ja-JP" altLang="en-US" sz="2000" b="1" dirty="0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月</a:t>
            </a:r>
            <a:r>
              <a:rPr lang="en-US" altLang="ja-JP" sz="2000" b="1" dirty="0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28</a:t>
            </a:r>
            <a:r>
              <a:rPr lang="ja-JP" altLang="en-US" sz="2000" b="1" dirty="0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日</a:t>
            </a:r>
            <a:endParaRPr lang="en-US" altLang="ja-JP" sz="2000" b="1" dirty="0" smtClean="0">
              <a:solidFill>
                <a:schemeClr val="bg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pic>
        <p:nvPicPr>
          <p:cNvPr id="10" name="図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1520" y="71284"/>
            <a:ext cx="1225402" cy="365792"/>
          </a:xfrm>
          <a:prstGeom prst="rect">
            <a:avLst/>
          </a:prstGeom>
        </p:spPr>
      </p:pic>
      <p:sp>
        <p:nvSpPr>
          <p:cNvPr id="8" name="テキスト ボックス 7"/>
          <p:cNvSpPr txBox="1"/>
          <p:nvPr/>
        </p:nvSpPr>
        <p:spPr>
          <a:xfrm>
            <a:off x="107504" y="1315502"/>
            <a:ext cx="8892480" cy="39857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altLang="ja-JP" sz="2700" b="1" dirty="0" smtClean="0"/>
              <a:t>1</a:t>
            </a:r>
            <a:r>
              <a:rPr lang="ja-JP" altLang="en-US" sz="2700" b="1" dirty="0" smtClean="0"/>
              <a:t>　</a:t>
            </a:r>
            <a:r>
              <a:rPr lang="ja-JP" altLang="ja-JP" sz="2700" b="1" dirty="0" smtClean="0"/>
              <a:t>子育て</a:t>
            </a:r>
            <a:r>
              <a:rPr lang="ja-JP" altLang="ja-JP" sz="2700" b="1" dirty="0"/>
              <a:t>サポート商品券</a:t>
            </a:r>
            <a:r>
              <a:rPr lang="ja-JP" altLang="ja-JP" sz="2700" b="1" dirty="0" smtClean="0"/>
              <a:t>事業</a:t>
            </a:r>
            <a:r>
              <a:rPr lang="ja-JP" altLang="en-US" sz="2700" b="1" dirty="0"/>
              <a:t>　</a:t>
            </a:r>
            <a:r>
              <a:rPr lang="ja-JP" altLang="en-US" sz="2700" b="1" dirty="0" smtClean="0"/>
              <a:t>　　　　　     </a:t>
            </a:r>
            <a:r>
              <a:rPr lang="en-US" altLang="ja-JP" sz="2700" b="1" dirty="0" smtClean="0"/>
              <a:t>	</a:t>
            </a:r>
            <a:r>
              <a:rPr lang="ja-JP" altLang="en-US" sz="2700" b="1" dirty="0" smtClean="0"/>
              <a:t>    </a:t>
            </a:r>
            <a:r>
              <a:rPr lang="en-US" altLang="ja-JP" sz="2700" b="1" dirty="0" smtClean="0"/>
              <a:t>228,883</a:t>
            </a:r>
            <a:r>
              <a:rPr lang="ja-JP" altLang="ja-JP" sz="2700" b="1" dirty="0" smtClean="0"/>
              <a:t>千円</a:t>
            </a:r>
          </a:p>
          <a:p>
            <a:r>
              <a:rPr lang="ja-JP" altLang="en-US" sz="2300" b="1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　</a:t>
            </a:r>
            <a:r>
              <a:rPr lang="ja-JP" altLang="en-US" sz="2300" b="1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　</a:t>
            </a:r>
            <a:r>
              <a:rPr lang="ja-JP" altLang="ja-JP" sz="2300" b="1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子育て世帯へ区内共通商品券を配布し家計を支援。</a:t>
            </a:r>
            <a:endParaRPr lang="en-US" altLang="ja-JP" sz="2300" b="1" dirty="0" smtClean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>
              <a:lnSpc>
                <a:spcPts val="1700"/>
              </a:lnSpc>
            </a:pPr>
            <a:r>
              <a:rPr lang="en-US" altLang="ja-JP" sz="2400" b="1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 </a:t>
            </a:r>
          </a:p>
          <a:p>
            <a:r>
              <a:rPr lang="en-US" altLang="ja-JP" sz="2700" b="1" dirty="0" smtClean="0"/>
              <a:t>2</a:t>
            </a:r>
            <a:r>
              <a:rPr lang="ja-JP" altLang="en-US" sz="2700" b="1" dirty="0" smtClean="0"/>
              <a:t>　</a:t>
            </a:r>
            <a:r>
              <a:rPr lang="ja-JP" altLang="ja-JP" sz="2700" b="1" dirty="0" smtClean="0">
                <a:latin typeface="+mj-ea"/>
                <a:ea typeface="+mj-ea"/>
              </a:rPr>
              <a:t>子ども</a:t>
            </a:r>
            <a:r>
              <a:rPr lang="ja-JP" altLang="ja-JP" sz="2700" b="1" dirty="0">
                <a:latin typeface="+mj-ea"/>
                <a:ea typeface="+mj-ea"/>
              </a:rPr>
              <a:t>食堂におけるフードパントリー事業</a:t>
            </a:r>
            <a:r>
              <a:rPr lang="ja-JP" altLang="ja-JP" sz="2700" b="1" dirty="0" smtClean="0">
                <a:latin typeface="+mj-ea"/>
                <a:ea typeface="+mj-ea"/>
              </a:rPr>
              <a:t>助成</a:t>
            </a:r>
            <a:endParaRPr lang="en-US" altLang="ja-JP" sz="2700" b="1" dirty="0" smtClean="0">
              <a:latin typeface="+mj-ea"/>
              <a:ea typeface="+mj-ea"/>
            </a:endParaRPr>
          </a:p>
          <a:p>
            <a:pPr algn="ctr"/>
            <a:r>
              <a:rPr lang="en-US" altLang="ja-JP" sz="2700" b="1" dirty="0"/>
              <a:t>	</a:t>
            </a:r>
            <a:r>
              <a:rPr lang="en-US" altLang="ja-JP" sz="2700" b="1" dirty="0" smtClean="0"/>
              <a:t>						  </a:t>
            </a:r>
            <a:r>
              <a:rPr lang="ja-JP" altLang="en-US" sz="2700" b="1" dirty="0" smtClean="0"/>
              <a:t>　</a:t>
            </a:r>
            <a:r>
              <a:rPr lang="en-US" altLang="ja-JP" sz="2700" b="1" dirty="0" smtClean="0"/>
              <a:t>3,514</a:t>
            </a:r>
            <a:r>
              <a:rPr lang="ja-JP" altLang="ja-JP" sz="2700" b="1" dirty="0" smtClean="0"/>
              <a:t>千円</a:t>
            </a:r>
            <a:r>
              <a:rPr lang="en-US" altLang="ja-JP" sz="2700" b="1" dirty="0" smtClean="0"/>
              <a:t> </a:t>
            </a:r>
            <a:endParaRPr lang="ja-JP" altLang="ja-JP" sz="2700" b="1" dirty="0" smtClean="0"/>
          </a:p>
          <a:p>
            <a:r>
              <a:rPr lang="ja-JP" altLang="en-US" sz="2300" b="1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　</a:t>
            </a:r>
            <a:r>
              <a:rPr lang="ja-JP" altLang="en-US" sz="2300" b="1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　</a:t>
            </a:r>
            <a:r>
              <a:rPr lang="ja-JP" altLang="ja-JP" sz="2300" b="1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区</a:t>
            </a:r>
            <a:r>
              <a:rPr lang="ja-JP" altLang="ja-JP" sz="2300" b="1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が食料品等を購入し、配布される食品等の充実を図る</a:t>
            </a:r>
            <a:r>
              <a:rPr lang="ja-JP" altLang="ja-JP" sz="2300" b="1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。</a:t>
            </a:r>
            <a:endParaRPr lang="en-US" altLang="ja-JP" sz="2300" b="1" dirty="0" smtClean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>
              <a:lnSpc>
                <a:spcPts val="1700"/>
              </a:lnSpc>
            </a:pPr>
            <a:endParaRPr lang="ja-JP" altLang="ja-JP" sz="2400" b="1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lvl="0"/>
            <a:r>
              <a:rPr lang="en-US" altLang="ja-JP" sz="2700" b="1" dirty="0" smtClean="0"/>
              <a:t>3</a:t>
            </a:r>
            <a:r>
              <a:rPr lang="ja-JP" altLang="en-US" sz="2700" b="1" dirty="0" smtClean="0"/>
              <a:t>　</a:t>
            </a:r>
            <a:r>
              <a:rPr lang="ja-JP" altLang="ja-JP" sz="2700" b="1" dirty="0" smtClean="0">
                <a:latin typeface="+mn-ea"/>
              </a:rPr>
              <a:t>福祉</a:t>
            </a:r>
            <a:r>
              <a:rPr lang="ja-JP" altLang="ja-JP" sz="2700" b="1" dirty="0">
                <a:latin typeface="+mn-ea"/>
              </a:rPr>
              <a:t>タクシー利用券・自動車燃料費助成券</a:t>
            </a:r>
            <a:r>
              <a:rPr lang="ja-JP" altLang="ja-JP" sz="2700" b="1" dirty="0" smtClean="0">
                <a:latin typeface="+mn-ea"/>
              </a:rPr>
              <a:t>交付</a:t>
            </a:r>
            <a:r>
              <a:rPr lang="ja-JP" altLang="en-US" sz="2700" b="1" dirty="0" smtClean="0">
                <a:latin typeface="+mn-ea"/>
              </a:rPr>
              <a:t>対象者</a:t>
            </a:r>
            <a:r>
              <a:rPr lang="ja-JP" altLang="en-US" sz="2700" b="1" dirty="0">
                <a:latin typeface="+mn-ea"/>
              </a:rPr>
              <a:t>へ</a:t>
            </a:r>
            <a:endParaRPr lang="en-US" altLang="ja-JP" sz="2700" b="1" dirty="0" smtClean="0">
              <a:latin typeface="+mn-ea"/>
            </a:endParaRPr>
          </a:p>
          <a:p>
            <a:pPr lvl="0"/>
            <a:r>
              <a:rPr lang="ja-JP" altLang="en-US" sz="2700" b="1" dirty="0" smtClean="0">
                <a:latin typeface="+mn-ea"/>
              </a:rPr>
              <a:t>    </a:t>
            </a:r>
            <a:r>
              <a:rPr lang="ja-JP" altLang="ja-JP" sz="2700" b="1" dirty="0" smtClean="0">
                <a:latin typeface="+mn-ea"/>
              </a:rPr>
              <a:t>の</a:t>
            </a:r>
            <a:r>
              <a:rPr lang="ja-JP" altLang="ja-JP" sz="2700" b="1" dirty="0">
                <a:latin typeface="+mn-ea"/>
              </a:rPr>
              <a:t>物価高騰</a:t>
            </a:r>
            <a:r>
              <a:rPr lang="ja-JP" altLang="ja-JP" sz="2700" b="1" dirty="0" smtClean="0">
                <a:latin typeface="+mn-ea"/>
              </a:rPr>
              <a:t>支援</a:t>
            </a:r>
            <a:r>
              <a:rPr lang="en-US" altLang="ja-JP" sz="2700" b="1" dirty="0" smtClean="0">
                <a:latin typeface="+mn-ea"/>
              </a:rPr>
              <a:t>				</a:t>
            </a:r>
            <a:r>
              <a:rPr lang="ja-JP" altLang="en-US" sz="2700" b="1" dirty="0" smtClean="0">
                <a:latin typeface="+mn-ea"/>
              </a:rPr>
              <a:t>　  </a:t>
            </a:r>
            <a:r>
              <a:rPr lang="en-US" altLang="ja-JP" sz="2700" b="1" dirty="0" smtClean="0"/>
              <a:t>32,100</a:t>
            </a:r>
            <a:r>
              <a:rPr lang="ja-JP" altLang="ja-JP" sz="2700" b="1" dirty="0"/>
              <a:t>千円</a:t>
            </a:r>
          </a:p>
          <a:p>
            <a:r>
              <a:rPr lang="ja-JP" altLang="en-US" sz="2300" b="1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　　</a:t>
            </a:r>
            <a:r>
              <a:rPr lang="ja-JP" altLang="ja-JP" sz="2300" b="1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障害者</a:t>
            </a:r>
            <a:r>
              <a:rPr lang="ja-JP" altLang="ja-JP" sz="2300" b="1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の社会参加と経済的負担軽減を図るため区内</a:t>
            </a:r>
            <a:r>
              <a:rPr lang="ja-JP" altLang="ja-JP" sz="2300" b="1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共通</a:t>
            </a:r>
            <a:r>
              <a:rPr lang="ja-JP" altLang="en-US" sz="2300" b="1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商品</a:t>
            </a:r>
            <a:endParaRPr lang="en-US" altLang="ja-JP" sz="2300" b="1" dirty="0" smtClean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r>
              <a:rPr lang="en-US" altLang="ja-JP" sz="2300" b="1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 </a:t>
            </a:r>
            <a:r>
              <a:rPr lang="en-US" altLang="ja-JP" sz="2300" b="1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 </a:t>
            </a:r>
            <a:r>
              <a:rPr lang="ja-JP" altLang="en-US" sz="2300" b="1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 </a:t>
            </a:r>
            <a:r>
              <a:rPr lang="ja-JP" altLang="ja-JP" sz="2300" b="1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券</a:t>
            </a:r>
            <a:r>
              <a:rPr lang="ja-JP" altLang="ja-JP" sz="2300" b="1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を支給</a:t>
            </a:r>
            <a:r>
              <a:rPr lang="ja-JP" altLang="ja-JP" sz="2300" b="1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。</a:t>
            </a:r>
            <a:endParaRPr lang="ja-JP" altLang="ja-JP" sz="2300" b="1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86504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正方形/長方形 13"/>
          <p:cNvSpPr/>
          <p:nvPr/>
        </p:nvSpPr>
        <p:spPr>
          <a:xfrm>
            <a:off x="1885" y="610479"/>
            <a:ext cx="9130239" cy="54232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正方形/長方形 2"/>
          <p:cNvSpPr/>
          <p:nvPr/>
        </p:nvSpPr>
        <p:spPr>
          <a:xfrm>
            <a:off x="0" y="0"/>
            <a:ext cx="9144000" cy="492906"/>
          </a:xfrm>
          <a:prstGeom prst="rect">
            <a:avLst/>
          </a:prstGeom>
          <a:gradFill flip="none" rotWithShape="1">
            <a:gsLst>
              <a:gs pos="31000">
                <a:srgbClr val="0068B7"/>
              </a:gs>
              <a:gs pos="61000">
                <a:schemeClr val="accent1">
                  <a:lumMod val="45000"/>
                  <a:lumOff val="55000"/>
                </a:schemeClr>
              </a:gs>
              <a:gs pos="87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6000" y="5414956"/>
            <a:ext cx="9216000" cy="1443044"/>
          </a:xfrm>
          <a:prstGeom prst="rect">
            <a:avLst/>
          </a:prstGeom>
        </p:spPr>
      </p:pic>
      <p:sp>
        <p:nvSpPr>
          <p:cNvPr id="13" name="タイトル 12"/>
          <p:cNvSpPr>
            <a:spLocks noGrp="1"/>
          </p:cNvSpPr>
          <p:nvPr>
            <p:ph type="title"/>
          </p:nvPr>
        </p:nvSpPr>
        <p:spPr>
          <a:xfrm>
            <a:off x="-23752" y="666198"/>
            <a:ext cx="9181512" cy="425931"/>
          </a:xfrm>
        </p:spPr>
        <p:txBody>
          <a:bodyPr>
            <a:noAutofit/>
          </a:bodyPr>
          <a:lstStyle/>
          <a:p>
            <a:pPr algn="l"/>
            <a:r>
              <a:rPr kumimoji="1" lang="ja-JP" altLang="en-US" sz="3200" b="1" dirty="0" smtClean="0">
                <a:solidFill>
                  <a:schemeClr val="bg1"/>
                </a:solidFill>
              </a:rPr>
              <a:t>主な内容</a:t>
            </a:r>
            <a:endParaRPr kumimoji="1" lang="ja-JP" altLang="en-US" sz="3200" b="1" dirty="0">
              <a:solidFill>
                <a:schemeClr val="bg1"/>
              </a:solidFill>
            </a:endParaRPr>
          </a:p>
        </p:txBody>
      </p:sp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>
          <a:xfrm>
            <a:off x="6228000" y="90000"/>
            <a:ext cx="3168000" cy="365125"/>
          </a:xfrm>
        </p:spPr>
        <p:txBody>
          <a:bodyPr/>
          <a:lstStyle/>
          <a:p>
            <a:r>
              <a:rPr lang="ja-JP" altLang="en-US" sz="2000" b="1" dirty="0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品川区長 記者会見資料</a:t>
            </a:r>
            <a:endParaRPr lang="en-US" altLang="ja-JP" sz="2000" b="1" dirty="0" smtClean="0">
              <a:solidFill>
                <a:schemeClr val="bg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6" name="日付プレースホルダー 1"/>
          <p:cNvSpPr txBox="1">
            <a:spLocks/>
          </p:cNvSpPr>
          <p:nvPr/>
        </p:nvSpPr>
        <p:spPr>
          <a:xfrm>
            <a:off x="7092280" y="6376243"/>
            <a:ext cx="22322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000" b="1" dirty="0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令和</a:t>
            </a:r>
            <a:r>
              <a:rPr lang="en-US" altLang="ja-JP" sz="2000" b="1" dirty="0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4</a:t>
            </a:r>
            <a:r>
              <a:rPr lang="ja-JP" altLang="en-US" sz="2000" b="1" dirty="0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</a:t>
            </a:r>
            <a:r>
              <a:rPr lang="en-US" altLang="ja-JP" sz="2000" b="1" dirty="0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12</a:t>
            </a:r>
            <a:r>
              <a:rPr lang="ja-JP" altLang="en-US" sz="2000" b="1" dirty="0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月</a:t>
            </a:r>
            <a:r>
              <a:rPr lang="en-US" altLang="ja-JP" sz="2000" b="1" dirty="0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28</a:t>
            </a:r>
            <a:r>
              <a:rPr lang="ja-JP" altLang="en-US" sz="2000" b="1" dirty="0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日</a:t>
            </a:r>
            <a:endParaRPr lang="en-US" altLang="ja-JP" sz="2000" b="1" dirty="0" smtClean="0">
              <a:solidFill>
                <a:schemeClr val="bg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pic>
        <p:nvPicPr>
          <p:cNvPr id="10" name="図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1520" y="71284"/>
            <a:ext cx="1225402" cy="365792"/>
          </a:xfrm>
          <a:prstGeom prst="rect">
            <a:avLst/>
          </a:prstGeom>
        </p:spPr>
      </p:pic>
      <p:sp>
        <p:nvSpPr>
          <p:cNvPr id="8" name="テキスト ボックス 7"/>
          <p:cNvSpPr txBox="1"/>
          <p:nvPr/>
        </p:nvSpPr>
        <p:spPr>
          <a:xfrm>
            <a:off x="120764" y="1330890"/>
            <a:ext cx="889248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altLang="ja-JP" sz="2700" b="1" dirty="0" smtClean="0"/>
              <a:t>4</a:t>
            </a:r>
            <a:r>
              <a:rPr lang="ja-JP" altLang="en-US" sz="2700" b="1" dirty="0" smtClean="0"/>
              <a:t>　</a:t>
            </a:r>
            <a:r>
              <a:rPr lang="ja-JP" altLang="ja-JP" sz="2700" b="1" dirty="0" smtClean="0">
                <a:latin typeface="+mn-ea"/>
              </a:rPr>
              <a:t>障害福祉サービス・介護サービス</a:t>
            </a:r>
            <a:r>
              <a:rPr lang="ja-JP" altLang="en-US" sz="2700" b="1" dirty="0" smtClean="0">
                <a:latin typeface="+mn-ea"/>
              </a:rPr>
              <a:t>事業所物価高騰対策支</a:t>
            </a:r>
            <a:endParaRPr lang="en-US" altLang="ja-JP" sz="2700" b="1" dirty="0" smtClean="0">
              <a:latin typeface="+mn-ea"/>
            </a:endParaRPr>
          </a:p>
          <a:p>
            <a:pPr lvl="0"/>
            <a:r>
              <a:rPr lang="ja-JP" altLang="en-US" sz="2700" b="1" dirty="0" smtClean="0">
                <a:latin typeface="+mn-ea"/>
              </a:rPr>
              <a:t>   </a:t>
            </a:r>
            <a:r>
              <a:rPr lang="ja-JP" altLang="en-US" sz="2000" b="1" dirty="0" smtClean="0">
                <a:latin typeface="+mn-ea"/>
              </a:rPr>
              <a:t> </a:t>
            </a:r>
            <a:r>
              <a:rPr lang="ja-JP" altLang="en-US" sz="2700" b="1" dirty="0" smtClean="0">
                <a:latin typeface="+mn-ea"/>
              </a:rPr>
              <a:t>援金</a:t>
            </a:r>
            <a:r>
              <a:rPr lang="ja-JP" altLang="en-US" sz="2700" b="1" dirty="0" smtClean="0"/>
              <a:t>　</a:t>
            </a:r>
            <a:r>
              <a:rPr lang="en-US" altLang="ja-JP" sz="2700" b="1" dirty="0" smtClean="0"/>
              <a:t>					</a:t>
            </a:r>
            <a:r>
              <a:rPr lang="ja-JP" altLang="en-US" sz="2700" b="1" dirty="0" smtClean="0"/>
              <a:t>　　　　　　</a:t>
            </a:r>
            <a:r>
              <a:rPr lang="en-US" altLang="ja-JP" sz="2700" b="1" dirty="0" smtClean="0"/>
              <a:t>178,051</a:t>
            </a:r>
            <a:r>
              <a:rPr lang="ja-JP" altLang="ja-JP" sz="2700" b="1" dirty="0" smtClean="0"/>
              <a:t>千円</a:t>
            </a:r>
          </a:p>
          <a:p>
            <a:r>
              <a:rPr lang="ja-JP" altLang="en-US" sz="2300" b="1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　</a:t>
            </a:r>
            <a:r>
              <a:rPr lang="ja-JP" altLang="en-US" sz="2300" b="1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　支援</a:t>
            </a:r>
            <a:r>
              <a:rPr lang="ja-JP" altLang="en-US" sz="2300" b="1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金を支給し、施設の安定的な運営に寄与する。</a:t>
            </a:r>
          </a:p>
          <a:p>
            <a:pPr>
              <a:lnSpc>
                <a:spcPts val="1200"/>
              </a:lnSpc>
            </a:pPr>
            <a:r>
              <a:rPr lang="en-US" altLang="ja-JP" sz="2400" b="1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 </a:t>
            </a:r>
          </a:p>
          <a:p>
            <a:pPr lvl="0"/>
            <a:r>
              <a:rPr lang="en-US" altLang="ja-JP" sz="2700" b="1" dirty="0"/>
              <a:t>5</a:t>
            </a:r>
            <a:r>
              <a:rPr lang="ja-JP" altLang="en-US" sz="2700" b="1" dirty="0"/>
              <a:t>　</a:t>
            </a:r>
            <a:r>
              <a:rPr lang="ja-JP" altLang="ja-JP" sz="2700" b="1" dirty="0">
                <a:latin typeface="+mn-ea"/>
              </a:rPr>
              <a:t>電気代高騰等に伴う商店街装飾灯維持支援</a:t>
            </a:r>
            <a:r>
              <a:rPr lang="ja-JP" altLang="ja-JP" sz="2700" b="1" dirty="0" smtClean="0">
                <a:latin typeface="+mn-ea"/>
              </a:rPr>
              <a:t>金</a:t>
            </a:r>
            <a:endParaRPr lang="en-US" altLang="ja-JP" sz="2700" b="1" dirty="0" smtClean="0">
              <a:latin typeface="+mn-ea"/>
            </a:endParaRPr>
          </a:p>
          <a:p>
            <a:pPr lvl="0"/>
            <a:r>
              <a:rPr lang="ja-JP" altLang="en-US" sz="2700" b="1" dirty="0"/>
              <a:t>　</a:t>
            </a:r>
            <a:r>
              <a:rPr lang="ja-JP" altLang="en-US" sz="2700" b="1" dirty="0" smtClean="0"/>
              <a:t>　　　　　　　　</a:t>
            </a:r>
            <a:r>
              <a:rPr lang="en-US" altLang="ja-JP" sz="2700" b="1" dirty="0" smtClean="0"/>
              <a:t>					</a:t>
            </a:r>
            <a:r>
              <a:rPr lang="ja-JP" altLang="en-US" sz="2700" b="1" dirty="0" smtClean="0"/>
              <a:t>　</a:t>
            </a:r>
            <a:r>
              <a:rPr lang="ja-JP" altLang="en-US" sz="2700" b="1" dirty="0"/>
              <a:t>　</a:t>
            </a:r>
            <a:r>
              <a:rPr lang="en-US" altLang="ja-JP" sz="2700" b="1" dirty="0"/>
              <a:t>11,103</a:t>
            </a:r>
            <a:r>
              <a:rPr lang="ja-JP" altLang="ja-JP" sz="2700" b="1" dirty="0"/>
              <a:t>千円</a:t>
            </a:r>
          </a:p>
          <a:p>
            <a:r>
              <a:rPr lang="ja-JP" altLang="en-US" sz="2300" b="1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　</a:t>
            </a:r>
            <a:r>
              <a:rPr lang="ja-JP" altLang="en-US" sz="2300" b="1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　</a:t>
            </a:r>
            <a:r>
              <a:rPr lang="ja-JP" altLang="ja-JP" sz="2300" b="1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電気代</a:t>
            </a:r>
            <a:r>
              <a:rPr lang="ja-JP" altLang="ja-JP" sz="2300" b="1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高騰分の装飾灯の管理費を支給することで、</a:t>
            </a:r>
            <a:r>
              <a:rPr lang="ja-JP" altLang="ja-JP" sz="2300" b="1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継続的</a:t>
            </a:r>
            <a:r>
              <a:rPr lang="ja-JP" altLang="en-US" sz="2300" b="1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な</a:t>
            </a:r>
            <a:endParaRPr lang="en-US" altLang="ja-JP" sz="2300" b="1" dirty="0" smtClean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r>
              <a:rPr lang="ja-JP" altLang="en-US" sz="2300" b="1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　</a:t>
            </a:r>
            <a:r>
              <a:rPr lang="ja-JP" altLang="en-US" sz="2300" b="1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 商店街</a:t>
            </a:r>
            <a:r>
              <a:rPr lang="ja-JP" altLang="ja-JP" sz="2300" b="1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活動</a:t>
            </a:r>
            <a:r>
              <a:rPr lang="ja-JP" altLang="ja-JP" sz="2300" b="1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を支援する。</a:t>
            </a:r>
          </a:p>
          <a:p>
            <a:pPr>
              <a:lnSpc>
                <a:spcPts val="1200"/>
              </a:lnSpc>
            </a:pPr>
            <a:endParaRPr lang="ja-JP" altLang="ja-JP" sz="2400" b="1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lvl="0"/>
            <a:r>
              <a:rPr lang="en-US" altLang="ja-JP" sz="2700" b="1" dirty="0"/>
              <a:t>6</a:t>
            </a:r>
            <a:r>
              <a:rPr lang="ja-JP" altLang="en-US" sz="2700" b="1" dirty="0"/>
              <a:t>　</a:t>
            </a:r>
            <a:r>
              <a:rPr lang="ja-JP" altLang="ja-JP" sz="2700" b="1" dirty="0"/>
              <a:t>保育所等物価高騰緊急対策</a:t>
            </a:r>
            <a:r>
              <a:rPr lang="ja-JP" altLang="ja-JP" sz="2700" b="1" dirty="0" smtClean="0"/>
              <a:t>事業</a:t>
            </a:r>
            <a:r>
              <a:rPr lang="en-US" altLang="ja-JP" sz="2700" b="1" dirty="0" smtClean="0"/>
              <a:t>		</a:t>
            </a:r>
            <a:r>
              <a:rPr lang="ja-JP" altLang="en-US" sz="2700" b="1" dirty="0" smtClean="0"/>
              <a:t>　</a:t>
            </a:r>
            <a:r>
              <a:rPr lang="en-US" altLang="ja-JP" sz="2700" b="1" dirty="0"/>
              <a:t> </a:t>
            </a:r>
            <a:r>
              <a:rPr lang="en-US" altLang="ja-JP" sz="2700" b="1" dirty="0" smtClean="0"/>
              <a:t>107,754</a:t>
            </a:r>
            <a:r>
              <a:rPr lang="ja-JP" altLang="ja-JP" sz="2700" b="1" dirty="0"/>
              <a:t>千円</a:t>
            </a:r>
          </a:p>
          <a:p>
            <a:r>
              <a:rPr lang="ja-JP" altLang="en-US" sz="2800" b="1" dirty="0"/>
              <a:t>　</a:t>
            </a:r>
            <a:r>
              <a:rPr lang="ja-JP" altLang="en-US" sz="2300" b="1" dirty="0"/>
              <a:t>　　</a:t>
            </a:r>
            <a:r>
              <a:rPr lang="ja-JP" altLang="ja-JP" sz="2300" b="1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児童</a:t>
            </a:r>
            <a:r>
              <a:rPr lang="ja-JP" altLang="ja-JP" sz="2300" b="1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保育施設に支援金を給付し、安定的な運営に寄与する。</a:t>
            </a:r>
          </a:p>
        </p:txBody>
      </p:sp>
    </p:spTree>
    <p:extLst>
      <p:ext uri="{BB962C8B-B14F-4D97-AF65-F5344CB8AC3E}">
        <p14:creationId xmlns:p14="http://schemas.microsoft.com/office/powerpoint/2010/main" val="3083308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正方形/長方形 13"/>
          <p:cNvSpPr/>
          <p:nvPr/>
        </p:nvSpPr>
        <p:spPr>
          <a:xfrm>
            <a:off x="1885" y="610479"/>
            <a:ext cx="9130239" cy="54232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正方形/長方形 2"/>
          <p:cNvSpPr/>
          <p:nvPr/>
        </p:nvSpPr>
        <p:spPr>
          <a:xfrm>
            <a:off x="0" y="0"/>
            <a:ext cx="9144000" cy="492906"/>
          </a:xfrm>
          <a:prstGeom prst="rect">
            <a:avLst/>
          </a:prstGeom>
          <a:gradFill flip="none" rotWithShape="1">
            <a:gsLst>
              <a:gs pos="31000">
                <a:srgbClr val="0068B7"/>
              </a:gs>
              <a:gs pos="61000">
                <a:schemeClr val="accent1">
                  <a:lumMod val="45000"/>
                  <a:lumOff val="55000"/>
                </a:schemeClr>
              </a:gs>
              <a:gs pos="87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6000" y="5414956"/>
            <a:ext cx="9216000" cy="1443044"/>
          </a:xfrm>
          <a:prstGeom prst="rect">
            <a:avLst/>
          </a:prstGeom>
        </p:spPr>
      </p:pic>
      <p:sp>
        <p:nvSpPr>
          <p:cNvPr id="13" name="タイトル 12"/>
          <p:cNvSpPr>
            <a:spLocks noGrp="1"/>
          </p:cNvSpPr>
          <p:nvPr>
            <p:ph type="title"/>
          </p:nvPr>
        </p:nvSpPr>
        <p:spPr>
          <a:xfrm>
            <a:off x="-23752" y="666198"/>
            <a:ext cx="9181512" cy="425931"/>
          </a:xfrm>
        </p:spPr>
        <p:txBody>
          <a:bodyPr>
            <a:noAutofit/>
          </a:bodyPr>
          <a:lstStyle/>
          <a:p>
            <a:pPr algn="l"/>
            <a:r>
              <a:rPr kumimoji="1" lang="ja-JP" altLang="en-US" sz="3200" b="1" dirty="0" smtClean="0">
                <a:solidFill>
                  <a:schemeClr val="bg1"/>
                </a:solidFill>
              </a:rPr>
              <a:t>主な内容</a:t>
            </a:r>
            <a:endParaRPr kumimoji="1" lang="ja-JP" altLang="en-US" sz="3200" b="1" dirty="0">
              <a:solidFill>
                <a:schemeClr val="bg1"/>
              </a:solidFill>
            </a:endParaRPr>
          </a:p>
        </p:txBody>
      </p:sp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>
          <a:xfrm>
            <a:off x="6228000" y="90000"/>
            <a:ext cx="3168000" cy="365125"/>
          </a:xfrm>
        </p:spPr>
        <p:txBody>
          <a:bodyPr/>
          <a:lstStyle/>
          <a:p>
            <a:r>
              <a:rPr lang="ja-JP" altLang="en-US" sz="2000" b="1" dirty="0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品川区長 記者会見資料</a:t>
            </a:r>
            <a:endParaRPr lang="en-US" altLang="ja-JP" sz="2000" b="1" dirty="0" smtClean="0">
              <a:solidFill>
                <a:schemeClr val="bg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6" name="日付プレースホルダー 1"/>
          <p:cNvSpPr txBox="1">
            <a:spLocks/>
          </p:cNvSpPr>
          <p:nvPr/>
        </p:nvSpPr>
        <p:spPr>
          <a:xfrm>
            <a:off x="7092280" y="6376243"/>
            <a:ext cx="22322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000" b="1" dirty="0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令和</a:t>
            </a:r>
            <a:r>
              <a:rPr lang="en-US" altLang="ja-JP" sz="2000" b="1" dirty="0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4</a:t>
            </a:r>
            <a:r>
              <a:rPr lang="ja-JP" altLang="en-US" sz="2000" b="1" dirty="0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</a:t>
            </a:r>
            <a:r>
              <a:rPr lang="en-US" altLang="ja-JP" sz="2000" b="1" dirty="0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12</a:t>
            </a:r>
            <a:r>
              <a:rPr lang="ja-JP" altLang="en-US" sz="2000" b="1" dirty="0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月</a:t>
            </a:r>
            <a:r>
              <a:rPr lang="en-US" altLang="ja-JP" sz="2000" b="1" dirty="0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28</a:t>
            </a:r>
            <a:r>
              <a:rPr lang="ja-JP" altLang="en-US" sz="2000" b="1" dirty="0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日</a:t>
            </a:r>
            <a:endParaRPr lang="en-US" altLang="ja-JP" sz="2000" b="1" dirty="0" smtClean="0">
              <a:solidFill>
                <a:schemeClr val="bg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pic>
        <p:nvPicPr>
          <p:cNvPr id="10" name="図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1520" y="71284"/>
            <a:ext cx="1225402" cy="365792"/>
          </a:xfrm>
          <a:prstGeom prst="rect">
            <a:avLst/>
          </a:prstGeom>
        </p:spPr>
      </p:pic>
      <p:sp>
        <p:nvSpPr>
          <p:cNvPr id="8" name="テキスト ボックス 7"/>
          <p:cNvSpPr txBox="1"/>
          <p:nvPr/>
        </p:nvSpPr>
        <p:spPr>
          <a:xfrm>
            <a:off x="120764" y="1330116"/>
            <a:ext cx="8892480" cy="40370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altLang="ja-JP" sz="2700" b="1" dirty="0" smtClean="0"/>
              <a:t>7</a:t>
            </a:r>
            <a:r>
              <a:rPr lang="ja-JP" altLang="en-US" sz="2700" b="1" dirty="0" smtClean="0"/>
              <a:t>　公衆浴場に対する物価高騰対策支援</a:t>
            </a:r>
            <a:r>
              <a:rPr lang="en-US" altLang="ja-JP" sz="2700" b="1" dirty="0" smtClean="0"/>
              <a:t>	</a:t>
            </a:r>
            <a:r>
              <a:rPr lang="ja-JP" altLang="en-US" sz="2700" b="1" dirty="0" smtClean="0"/>
              <a:t>　　</a:t>
            </a:r>
            <a:r>
              <a:rPr lang="en-US" altLang="ja-JP" sz="2700" b="1" dirty="0" smtClean="0"/>
              <a:t>26,400</a:t>
            </a:r>
            <a:r>
              <a:rPr lang="ja-JP" altLang="en-US" sz="2700" b="1" dirty="0" smtClean="0"/>
              <a:t>千円</a:t>
            </a:r>
          </a:p>
          <a:p>
            <a:r>
              <a:rPr lang="ja-JP" altLang="en-US" sz="2300" b="1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　　</a:t>
            </a:r>
            <a:r>
              <a:rPr lang="ja-JP" altLang="en-US" sz="2300" b="1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燃料費</a:t>
            </a:r>
            <a:r>
              <a:rPr lang="ja-JP" altLang="en-US" sz="2300" b="1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等の助成を行い、区内公衆浴場の経営の安定を図る</a:t>
            </a:r>
            <a:r>
              <a:rPr lang="ja-JP" altLang="en-US" sz="2300" b="1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。</a:t>
            </a:r>
            <a:endParaRPr lang="en-US" altLang="ja-JP" sz="2300" b="1" dirty="0" smtClean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>
              <a:lnSpc>
                <a:spcPts val="2000"/>
              </a:lnSpc>
            </a:pPr>
            <a:r>
              <a:rPr lang="en-US" altLang="ja-JP" sz="2400" b="1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 </a:t>
            </a:r>
          </a:p>
          <a:p>
            <a:pPr lvl="0"/>
            <a:r>
              <a:rPr lang="en-US" altLang="zh-TW" sz="27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8</a:t>
            </a:r>
            <a:r>
              <a:rPr lang="zh-TW" altLang="en-US" sz="27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運送事業者等燃料費高騰対策支援</a:t>
            </a:r>
            <a:r>
              <a:rPr lang="zh-TW" altLang="en-US" sz="27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金</a:t>
            </a:r>
            <a:r>
              <a:rPr lang="en-US" altLang="zh-TW" sz="27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	</a:t>
            </a:r>
            <a:r>
              <a:rPr lang="ja-JP" altLang="en-US" sz="27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lang="ja-JP" altLang="en-US" sz="20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 </a:t>
            </a:r>
            <a:r>
              <a:rPr lang="en-US" altLang="zh-TW" sz="2700" b="1" dirty="0" smtClean="0">
                <a:ea typeface="ＭＳ Ｐゴシック" panose="020B0600070205080204" pitchFamily="50" charset="-128"/>
              </a:rPr>
              <a:t>231,120</a:t>
            </a:r>
            <a:r>
              <a:rPr lang="zh-TW" altLang="en-US" sz="27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千円</a:t>
            </a:r>
          </a:p>
          <a:p>
            <a:r>
              <a:rPr lang="ja-JP" altLang="en-US" sz="2300" b="1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　　</a:t>
            </a:r>
            <a:r>
              <a:rPr lang="ja-JP" altLang="en-US" sz="2300" b="1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支援</a:t>
            </a:r>
            <a:r>
              <a:rPr lang="ja-JP" altLang="en-US" sz="2300" b="1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金の支給により燃料費負担の軽減を行い、事業継続を</a:t>
            </a:r>
            <a:r>
              <a:rPr lang="ja-JP" altLang="en-US" sz="2300" b="1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支</a:t>
            </a:r>
            <a:endParaRPr lang="en-US" altLang="ja-JP" sz="2300" b="1" dirty="0" smtClean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r>
              <a:rPr lang="ja-JP" altLang="en-US" sz="2300" b="1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　 </a:t>
            </a:r>
            <a:r>
              <a:rPr lang="ja-JP" altLang="en-US" sz="2300" b="1" dirty="0" err="1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援</a:t>
            </a:r>
            <a:r>
              <a:rPr lang="ja-JP" altLang="en-US" sz="2300" b="1" dirty="0" err="1">
                <a:latin typeface="ＭＳ 明朝" panose="02020609040205080304" pitchFamily="17" charset="-128"/>
                <a:ea typeface="ＭＳ 明朝" panose="02020609040205080304" pitchFamily="17" charset="-128"/>
              </a:rPr>
              <a:t>する</a:t>
            </a:r>
            <a:r>
              <a:rPr lang="ja-JP" altLang="en-US" sz="2300" b="1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。</a:t>
            </a:r>
            <a:endParaRPr lang="en-US" altLang="ja-JP" sz="2300" b="1" dirty="0" smtClean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>
              <a:lnSpc>
                <a:spcPts val="2000"/>
              </a:lnSpc>
            </a:pPr>
            <a:endParaRPr lang="ja-JP" altLang="ja-JP" sz="2400" b="1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lvl="0"/>
            <a:r>
              <a:rPr lang="en-US" altLang="ja-JP" sz="2700" b="1" dirty="0"/>
              <a:t>9</a:t>
            </a:r>
            <a:r>
              <a:rPr lang="ja-JP" altLang="en-US" sz="2700" b="1" dirty="0"/>
              <a:t>　</a:t>
            </a:r>
            <a:r>
              <a:rPr lang="ja-JP" altLang="ja-JP" sz="2700" b="1" dirty="0">
                <a:latin typeface="+mn-ea"/>
              </a:rPr>
              <a:t>障害福祉サービス・介護サービス従事者抗原検査</a:t>
            </a:r>
            <a:endParaRPr lang="en-US" altLang="ja-JP" sz="2700" b="1" dirty="0">
              <a:latin typeface="+mn-ea"/>
            </a:endParaRPr>
          </a:p>
          <a:p>
            <a:pPr lvl="0"/>
            <a:r>
              <a:rPr lang="en-US" altLang="ja-JP" sz="2700" b="1" dirty="0">
                <a:latin typeface="+mn-ea"/>
              </a:rPr>
              <a:t>    </a:t>
            </a:r>
            <a:r>
              <a:rPr lang="ja-JP" altLang="ja-JP" sz="2700" b="1" dirty="0">
                <a:latin typeface="+mn-ea"/>
              </a:rPr>
              <a:t>キット配布</a:t>
            </a:r>
            <a:r>
              <a:rPr lang="ja-JP" altLang="en-US" sz="2700" b="1" dirty="0"/>
              <a:t>　</a:t>
            </a:r>
            <a:r>
              <a:rPr lang="en-US" altLang="ja-JP" sz="2700" b="1" dirty="0"/>
              <a:t>					</a:t>
            </a:r>
            <a:r>
              <a:rPr lang="ja-JP" altLang="en-US" sz="2700" b="1" dirty="0"/>
              <a:t>　　</a:t>
            </a:r>
            <a:r>
              <a:rPr lang="en-US" altLang="ja-JP" sz="2700" b="1" dirty="0"/>
              <a:t>25,438</a:t>
            </a:r>
            <a:r>
              <a:rPr lang="ja-JP" altLang="ja-JP" sz="2700" b="1" dirty="0"/>
              <a:t>千円</a:t>
            </a:r>
          </a:p>
          <a:p>
            <a:r>
              <a:rPr lang="ja-JP" altLang="en-US" sz="2300" b="1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　　</a:t>
            </a:r>
            <a:r>
              <a:rPr lang="ja-JP" altLang="ja-JP" sz="2300" b="1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安定的なサービス提供のため、従事者等に抗原検査キット</a:t>
            </a:r>
            <a:endParaRPr lang="en-US" altLang="ja-JP" sz="2300" b="1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r>
              <a:rPr lang="ja-JP" altLang="en-US" sz="2300" b="1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　 </a:t>
            </a:r>
            <a:r>
              <a:rPr lang="ja-JP" altLang="ja-JP" sz="2300" b="1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を配布</a:t>
            </a:r>
            <a:r>
              <a:rPr lang="ja-JP" altLang="ja-JP" sz="2300" b="1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val="1797933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正方形/長方形 11"/>
          <p:cNvSpPr/>
          <p:nvPr/>
        </p:nvSpPr>
        <p:spPr>
          <a:xfrm>
            <a:off x="0" y="1764136"/>
            <a:ext cx="9130239" cy="2889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正方形/長方形 2"/>
          <p:cNvSpPr/>
          <p:nvPr/>
        </p:nvSpPr>
        <p:spPr>
          <a:xfrm>
            <a:off x="0" y="0"/>
            <a:ext cx="9144000" cy="492906"/>
          </a:xfrm>
          <a:prstGeom prst="rect">
            <a:avLst/>
          </a:prstGeom>
          <a:gradFill flip="none" rotWithShape="1">
            <a:gsLst>
              <a:gs pos="31000">
                <a:srgbClr val="0068B7"/>
              </a:gs>
              <a:gs pos="61000">
                <a:schemeClr val="accent1">
                  <a:lumMod val="45000"/>
                  <a:lumOff val="55000"/>
                </a:schemeClr>
              </a:gs>
              <a:gs pos="87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6000" y="5414956"/>
            <a:ext cx="9216000" cy="1443044"/>
          </a:xfrm>
          <a:prstGeom prst="rect">
            <a:avLst/>
          </a:prstGeom>
        </p:spPr>
      </p:pic>
      <p:sp>
        <p:nvSpPr>
          <p:cNvPr id="15" name="タイトル 14"/>
          <p:cNvSpPr>
            <a:spLocks noGrp="1"/>
          </p:cNvSpPr>
          <p:nvPr>
            <p:ph type="title"/>
          </p:nvPr>
        </p:nvSpPr>
        <p:spPr>
          <a:xfrm>
            <a:off x="467544" y="2267078"/>
            <a:ext cx="8424936" cy="1883115"/>
          </a:xfrm>
        </p:spPr>
        <p:txBody>
          <a:bodyPr>
            <a:noAutofit/>
          </a:bodyPr>
          <a:lstStyle/>
          <a:p>
            <a:pPr algn="l"/>
            <a:r>
              <a:rPr lang="ja-JP" altLang="en-US" sz="8000" b="1" dirty="0" smtClean="0">
                <a:solidFill>
                  <a:schemeClr val="bg1"/>
                </a:solidFill>
                <a:latin typeface="+mn-ea"/>
                <a:ea typeface="+mn-ea"/>
              </a:rPr>
              <a:t>重点施策について</a:t>
            </a:r>
            <a:endParaRPr kumimoji="1" lang="ja-JP" altLang="en-US" sz="8000" b="1" dirty="0">
              <a:latin typeface="+mn-ea"/>
              <a:ea typeface="+mn-ea"/>
            </a:endParaRPr>
          </a:p>
        </p:txBody>
      </p:sp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>
          <a:xfrm>
            <a:off x="6228000" y="90000"/>
            <a:ext cx="3168000" cy="365125"/>
          </a:xfrm>
        </p:spPr>
        <p:txBody>
          <a:bodyPr/>
          <a:lstStyle/>
          <a:p>
            <a:r>
              <a:rPr lang="ja-JP" altLang="en-US" sz="2000" b="1" dirty="0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品川区長 記者会見資料</a:t>
            </a:r>
            <a:endParaRPr lang="en-US" altLang="ja-JP" sz="2000" b="1" dirty="0" smtClean="0">
              <a:solidFill>
                <a:schemeClr val="bg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6" name="日付プレースホルダー 1"/>
          <p:cNvSpPr txBox="1">
            <a:spLocks/>
          </p:cNvSpPr>
          <p:nvPr/>
        </p:nvSpPr>
        <p:spPr>
          <a:xfrm>
            <a:off x="7092280" y="6376243"/>
            <a:ext cx="22322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000" b="1" dirty="0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令和</a:t>
            </a:r>
            <a:r>
              <a:rPr lang="en-US" altLang="ja-JP" sz="2000" b="1" dirty="0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4</a:t>
            </a:r>
            <a:r>
              <a:rPr lang="ja-JP" altLang="en-US" sz="2000" b="1" dirty="0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</a:t>
            </a:r>
            <a:r>
              <a:rPr lang="en-US" altLang="ja-JP" sz="2000" b="1" dirty="0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12</a:t>
            </a:r>
            <a:r>
              <a:rPr lang="ja-JP" altLang="en-US" sz="2000" b="1" dirty="0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月</a:t>
            </a:r>
            <a:r>
              <a:rPr lang="en-US" altLang="ja-JP" sz="2000" b="1" dirty="0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28</a:t>
            </a:r>
            <a:r>
              <a:rPr lang="ja-JP" altLang="en-US" sz="2000" b="1" dirty="0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日</a:t>
            </a:r>
            <a:endParaRPr lang="en-US" altLang="ja-JP" sz="2000" b="1" dirty="0" smtClean="0">
              <a:solidFill>
                <a:schemeClr val="bg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pic>
        <p:nvPicPr>
          <p:cNvPr id="10" name="図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1520" y="71284"/>
            <a:ext cx="1225402" cy="3657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6223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正方形/長方形 11"/>
          <p:cNvSpPr/>
          <p:nvPr/>
        </p:nvSpPr>
        <p:spPr>
          <a:xfrm>
            <a:off x="0" y="612000"/>
            <a:ext cx="9130239" cy="7878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正方形/長方形 2"/>
          <p:cNvSpPr/>
          <p:nvPr/>
        </p:nvSpPr>
        <p:spPr>
          <a:xfrm>
            <a:off x="0" y="0"/>
            <a:ext cx="9144000" cy="492906"/>
          </a:xfrm>
          <a:prstGeom prst="rect">
            <a:avLst/>
          </a:prstGeom>
          <a:gradFill flip="none" rotWithShape="1">
            <a:gsLst>
              <a:gs pos="31000">
                <a:srgbClr val="0068B7"/>
              </a:gs>
              <a:gs pos="61000">
                <a:schemeClr val="accent1">
                  <a:lumMod val="45000"/>
                  <a:lumOff val="55000"/>
                </a:schemeClr>
              </a:gs>
              <a:gs pos="87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6000" y="5414956"/>
            <a:ext cx="9216000" cy="1443044"/>
          </a:xfrm>
          <a:prstGeom prst="rect">
            <a:avLst/>
          </a:prstGeom>
        </p:spPr>
      </p:pic>
      <p:sp>
        <p:nvSpPr>
          <p:cNvPr id="15" name="タイトル 14"/>
          <p:cNvSpPr>
            <a:spLocks noGrp="1"/>
          </p:cNvSpPr>
          <p:nvPr>
            <p:ph type="title"/>
          </p:nvPr>
        </p:nvSpPr>
        <p:spPr>
          <a:xfrm>
            <a:off x="0" y="720000"/>
            <a:ext cx="5832136" cy="1143000"/>
          </a:xfrm>
        </p:spPr>
        <p:txBody>
          <a:bodyPr>
            <a:normAutofit fontScale="90000"/>
          </a:bodyPr>
          <a:lstStyle/>
          <a:p>
            <a:pPr algn="l"/>
            <a:r>
              <a:rPr lang="ja-JP" altLang="en-US" b="1" dirty="0" smtClean="0">
                <a:solidFill>
                  <a:schemeClr val="bg1"/>
                </a:solidFill>
                <a:latin typeface="+mn-ea"/>
                <a:ea typeface="+mn-ea"/>
              </a:rPr>
              <a:t>定例</a:t>
            </a:r>
            <a:r>
              <a:rPr lang="ja-JP" altLang="en-US" b="1" dirty="0">
                <a:solidFill>
                  <a:schemeClr val="bg1"/>
                </a:solidFill>
                <a:latin typeface="+mn-ea"/>
                <a:ea typeface="+mn-ea"/>
              </a:rPr>
              <a:t>記者会見について</a:t>
            </a:r>
            <a:r>
              <a:rPr lang="en-US" altLang="ja-JP" b="1" dirty="0">
                <a:latin typeface="+mn-ea"/>
                <a:ea typeface="+mn-ea"/>
              </a:rPr>
              <a:t/>
            </a:r>
            <a:br>
              <a:rPr lang="en-US" altLang="ja-JP" b="1" dirty="0">
                <a:latin typeface="+mn-ea"/>
                <a:ea typeface="+mn-ea"/>
              </a:rPr>
            </a:br>
            <a:endParaRPr kumimoji="1" lang="ja-JP" altLang="en-US" b="1" dirty="0">
              <a:latin typeface="+mn-ea"/>
              <a:ea typeface="+mn-ea"/>
            </a:endParaRPr>
          </a:p>
        </p:txBody>
      </p:sp>
      <p:sp>
        <p:nvSpPr>
          <p:cNvPr id="16" name="コンテンツ プレースホルダー 15"/>
          <p:cNvSpPr>
            <a:spLocks noGrp="1"/>
          </p:cNvSpPr>
          <p:nvPr>
            <p:ph idx="1"/>
          </p:nvPr>
        </p:nvSpPr>
        <p:spPr>
          <a:xfrm>
            <a:off x="136627" y="1556792"/>
            <a:ext cx="8856984" cy="3989017"/>
          </a:xfrm>
        </p:spPr>
        <p:txBody>
          <a:bodyPr>
            <a:normAutofit fontScale="25000" lnSpcReduction="20000"/>
          </a:bodyPr>
          <a:lstStyle/>
          <a:p>
            <a:pPr>
              <a:buFont typeface="Wingdings" panose="05000000000000000000" pitchFamily="2" charset="2"/>
              <a:buChar char="l"/>
            </a:pPr>
            <a:r>
              <a:rPr kumimoji="1" lang="ja-JP" altLang="en-US" sz="12800" dirty="0" smtClean="0">
                <a:latin typeface="+mn-ea"/>
              </a:rPr>
              <a:t>月１回程度の開催</a:t>
            </a:r>
            <a:endParaRPr kumimoji="1" lang="en-US" altLang="ja-JP" sz="12800" dirty="0" smtClean="0">
              <a:latin typeface="+mn-ea"/>
            </a:endParaRPr>
          </a:p>
          <a:p>
            <a:pPr marL="0" indent="0">
              <a:buNone/>
            </a:pPr>
            <a:r>
              <a:rPr lang="ja-JP" altLang="en-US" sz="10800" dirty="0">
                <a:latin typeface="+mn-ea"/>
              </a:rPr>
              <a:t>　</a:t>
            </a:r>
            <a:r>
              <a:rPr lang="ja-JP" altLang="en-US" sz="10800" dirty="0" smtClean="0">
                <a:latin typeface="+mn-ea"/>
              </a:rPr>
              <a:t>　</a:t>
            </a:r>
            <a:r>
              <a:rPr kumimoji="1" lang="ja-JP" altLang="en-US" sz="10800" dirty="0" smtClean="0">
                <a:latin typeface="+mn-ea"/>
              </a:rPr>
              <a:t>　主に区議会定例会の開会前と閉会後</a:t>
            </a:r>
            <a:endParaRPr kumimoji="1" lang="en-US" altLang="ja-JP" sz="10800" dirty="0" smtClean="0">
              <a:latin typeface="+mn-ea"/>
            </a:endParaRPr>
          </a:p>
          <a:p>
            <a:pPr marL="0" indent="0">
              <a:buNone/>
            </a:pPr>
            <a:endParaRPr kumimoji="1" lang="en-US" altLang="ja-JP" sz="1200" dirty="0" smtClean="0">
              <a:latin typeface="+mn-ea"/>
            </a:endParaRPr>
          </a:p>
          <a:p>
            <a:pPr>
              <a:buFont typeface="Wingdings" panose="05000000000000000000" pitchFamily="2" charset="2"/>
              <a:buChar char="l"/>
            </a:pPr>
            <a:r>
              <a:rPr lang="ja-JP" altLang="en-US" sz="12800" dirty="0" smtClean="0">
                <a:latin typeface="+mn-ea"/>
              </a:rPr>
              <a:t>内容</a:t>
            </a:r>
            <a:endParaRPr lang="en-US" altLang="ja-JP" sz="12800" dirty="0" smtClean="0">
              <a:latin typeface="+mn-ea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kumimoji="1" lang="ja-JP" altLang="en-US" sz="10800" dirty="0" smtClean="0">
                <a:latin typeface="+mn-ea"/>
              </a:rPr>
              <a:t>区議会に提案する議案</a:t>
            </a:r>
            <a:endParaRPr kumimoji="1" lang="en-US" altLang="ja-JP" sz="10800" dirty="0" smtClean="0">
              <a:latin typeface="+mn-ea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ja-JP" altLang="en-US" sz="10800" dirty="0" smtClean="0">
                <a:latin typeface="+mn-ea"/>
              </a:rPr>
              <a:t>施策の進捗状況　ほか</a:t>
            </a:r>
            <a:endParaRPr lang="en-US" altLang="ja-JP" sz="3600" dirty="0" smtClean="0">
              <a:latin typeface="+mn-ea"/>
            </a:endParaRPr>
          </a:p>
          <a:p>
            <a:pPr marL="457200" lvl="1" indent="0">
              <a:buNone/>
            </a:pPr>
            <a:r>
              <a:rPr lang="ja-JP" altLang="en-US" sz="1200" dirty="0" smtClean="0">
                <a:latin typeface="+mn-ea"/>
              </a:rPr>
              <a:t>　</a:t>
            </a:r>
            <a:endParaRPr lang="en-US" altLang="ja-JP" sz="1200" dirty="0" smtClean="0">
              <a:latin typeface="+mn-ea"/>
            </a:endParaRPr>
          </a:p>
          <a:p>
            <a:pPr marL="457200" lvl="1" indent="0">
              <a:buNone/>
            </a:pPr>
            <a:endParaRPr lang="en-US" altLang="ja-JP" sz="1200" dirty="0" smtClean="0">
              <a:latin typeface="+mn-ea"/>
            </a:endParaRPr>
          </a:p>
          <a:p>
            <a:pPr>
              <a:buFont typeface="Wingdings" panose="05000000000000000000" pitchFamily="2" charset="2"/>
              <a:buChar char="l"/>
            </a:pPr>
            <a:r>
              <a:rPr lang="ja-JP" altLang="en-US" sz="12800" dirty="0" smtClean="0">
                <a:latin typeface="+mn-ea"/>
              </a:rPr>
              <a:t>記者</a:t>
            </a:r>
            <a:r>
              <a:rPr lang="ja-JP" altLang="en-US" sz="12800" dirty="0">
                <a:latin typeface="+mn-ea"/>
              </a:rPr>
              <a:t>会見</a:t>
            </a:r>
            <a:r>
              <a:rPr lang="ja-JP" altLang="en-US" sz="12800" dirty="0" smtClean="0">
                <a:latin typeface="+mn-ea"/>
              </a:rPr>
              <a:t>の</a:t>
            </a:r>
            <a:r>
              <a:rPr lang="ja-JP" altLang="en-US" sz="12800" dirty="0">
                <a:latin typeface="+mn-ea"/>
              </a:rPr>
              <a:t>様子</a:t>
            </a:r>
            <a:r>
              <a:rPr lang="ja-JP" altLang="en-US" sz="12800" dirty="0" smtClean="0">
                <a:latin typeface="+mn-ea"/>
              </a:rPr>
              <a:t>は、</a:t>
            </a:r>
            <a:r>
              <a:rPr lang="en-US" altLang="ja-JP" sz="12800" dirty="0" smtClean="0">
                <a:latin typeface="+mn-ea"/>
              </a:rPr>
              <a:t>YouTube</a:t>
            </a:r>
            <a:r>
              <a:rPr lang="ja-JP" altLang="en-US" sz="12800" dirty="0" smtClean="0">
                <a:latin typeface="+mn-ea"/>
              </a:rPr>
              <a:t>でライブ配信</a:t>
            </a:r>
            <a:endParaRPr lang="en-US" altLang="ja-JP" sz="12800" dirty="0" smtClean="0">
              <a:latin typeface="+mn-ea"/>
            </a:endParaRPr>
          </a:p>
          <a:p>
            <a:pPr marL="0" indent="0">
              <a:buNone/>
            </a:pPr>
            <a:r>
              <a:rPr lang="ja-JP" altLang="en-US" sz="1200" dirty="0">
                <a:latin typeface="+mn-ea"/>
              </a:rPr>
              <a:t>　</a:t>
            </a:r>
            <a:r>
              <a:rPr lang="ja-JP" altLang="en-US" sz="1200" dirty="0" smtClean="0">
                <a:latin typeface="+mn-ea"/>
              </a:rPr>
              <a:t>　</a:t>
            </a:r>
            <a:endParaRPr lang="en-US" altLang="ja-JP" sz="1200" dirty="0" smtClean="0">
              <a:latin typeface="+mn-ea"/>
            </a:endParaRPr>
          </a:p>
          <a:p>
            <a:pPr>
              <a:buFont typeface="Wingdings" panose="05000000000000000000" pitchFamily="2" charset="2"/>
              <a:buChar char="l"/>
            </a:pPr>
            <a:r>
              <a:rPr lang="ja-JP" altLang="en-US" sz="12800" dirty="0" smtClean="0">
                <a:latin typeface="+mn-ea"/>
              </a:rPr>
              <a:t>次回</a:t>
            </a:r>
            <a:endParaRPr lang="en-US" altLang="ja-JP" sz="12800" dirty="0" smtClean="0">
              <a:latin typeface="+mn-ea"/>
            </a:endParaRPr>
          </a:p>
          <a:p>
            <a:pPr marL="0" indent="0">
              <a:buNone/>
            </a:pPr>
            <a:r>
              <a:rPr lang="ja-JP" altLang="en-US" sz="10800" dirty="0">
                <a:latin typeface="+mn-ea"/>
              </a:rPr>
              <a:t>　</a:t>
            </a:r>
            <a:r>
              <a:rPr lang="ja-JP" altLang="en-US" sz="10800" dirty="0" smtClean="0">
                <a:latin typeface="+mn-ea"/>
              </a:rPr>
              <a:t>　　</a:t>
            </a:r>
            <a:r>
              <a:rPr lang="ja-JP" altLang="en-US" sz="11200" dirty="0" smtClean="0">
                <a:latin typeface="+mn-ea"/>
              </a:rPr>
              <a:t>令和５年２月２日</a:t>
            </a:r>
            <a:r>
              <a:rPr lang="en-US" altLang="ja-JP" sz="11200" dirty="0" smtClean="0">
                <a:latin typeface="+mn-ea"/>
              </a:rPr>
              <a:t>(</a:t>
            </a:r>
            <a:r>
              <a:rPr lang="ja-JP" altLang="en-US" sz="11200" dirty="0">
                <a:latin typeface="+mn-ea"/>
              </a:rPr>
              <a:t>木</a:t>
            </a:r>
            <a:r>
              <a:rPr lang="en-US" altLang="ja-JP" sz="11200" dirty="0" smtClean="0">
                <a:latin typeface="+mn-ea"/>
              </a:rPr>
              <a:t>)</a:t>
            </a:r>
            <a:r>
              <a:rPr lang="ja-JP" altLang="en-US" sz="11200" dirty="0" smtClean="0">
                <a:latin typeface="+mn-ea"/>
              </a:rPr>
              <a:t>　令和５年度予算案プレス発表</a:t>
            </a:r>
            <a:endParaRPr lang="en-US" altLang="ja-JP" sz="11200" dirty="0" smtClean="0">
              <a:latin typeface="+mn-ea"/>
            </a:endParaRPr>
          </a:p>
          <a:p>
            <a:pPr>
              <a:buFont typeface="Wingdings" panose="05000000000000000000" pitchFamily="2" charset="2"/>
              <a:buChar char="l"/>
            </a:pPr>
            <a:endParaRPr kumimoji="1" lang="en-US" altLang="ja-JP" sz="11200" dirty="0" smtClean="0">
              <a:latin typeface="+mn-ea"/>
            </a:endParaRPr>
          </a:p>
          <a:p>
            <a:endParaRPr kumimoji="1" lang="ja-JP" altLang="en-US" dirty="0">
              <a:latin typeface="+mn-ea"/>
            </a:endParaRPr>
          </a:p>
        </p:txBody>
      </p:sp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>
          <a:xfrm>
            <a:off x="6228000" y="90000"/>
            <a:ext cx="3168000" cy="365125"/>
          </a:xfrm>
        </p:spPr>
        <p:txBody>
          <a:bodyPr/>
          <a:lstStyle/>
          <a:p>
            <a:r>
              <a:rPr lang="ja-JP" altLang="en-US" sz="2000" b="1" dirty="0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品川区長 記者会見資料</a:t>
            </a:r>
            <a:endParaRPr lang="en-US" altLang="ja-JP" sz="2000" b="1" dirty="0" smtClean="0">
              <a:solidFill>
                <a:schemeClr val="bg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6" name="日付プレースホルダー 1"/>
          <p:cNvSpPr txBox="1">
            <a:spLocks/>
          </p:cNvSpPr>
          <p:nvPr/>
        </p:nvSpPr>
        <p:spPr>
          <a:xfrm>
            <a:off x="7092280" y="6376243"/>
            <a:ext cx="22322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000" b="1" dirty="0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令和</a:t>
            </a:r>
            <a:r>
              <a:rPr lang="en-US" altLang="ja-JP" sz="2000" b="1" dirty="0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4</a:t>
            </a:r>
            <a:r>
              <a:rPr lang="ja-JP" altLang="en-US" sz="2000" b="1" dirty="0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</a:t>
            </a:r>
            <a:r>
              <a:rPr lang="en-US" altLang="ja-JP" sz="2000" b="1" dirty="0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12</a:t>
            </a:r>
            <a:r>
              <a:rPr lang="ja-JP" altLang="en-US" sz="2000" b="1" dirty="0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月</a:t>
            </a:r>
            <a:r>
              <a:rPr lang="en-US" altLang="ja-JP" sz="2000" b="1" dirty="0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28</a:t>
            </a:r>
            <a:r>
              <a:rPr lang="ja-JP" altLang="en-US" sz="2000" b="1" dirty="0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日</a:t>
            </a:r>
            <a:endParaRPr lang="en-US" altLang="ja-JP" sz="2000" b="1" dirty="0" smtClean="0">
              <a:solidFill>
                <a:schemeClr val="bg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pic>
        <p:nvPicPr>
          <p:cNvPr id="10" name="図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1520" y="71284"/>
            <a:ext cx="1225402" cy="3657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6246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DAF7FE"/>
        </a:solidFill>
        <a:ln>
          <a:noFill/>
        </a:ln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594</Words>
  <Application>Microsoft Office PowerPoint</Application>
  <PresentationFormat>画面に合わせる (4:3)</PresentationFormat>
  <Paragraphs>83</Paragraphs>
  <Slides>7</Slides>
  <Notes>7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7</vt:i4>
      </vt:variant>
    </vt:vector>
  </HeadingPairs>
  <TitlesOfParts>
    <vt:vector size="16" baseType="lpstr">
      <vt:lpstr>HGP創英角ｺﾞｼｯｸUB</vt:lpstr>
      <vt:lpstr>ＭＳ Ｐゴシック</vt:lpstr>
      <vt:lpstr>ＭＳ ゴシック</vt:lpstr>
      <vt:lpstr>ＭＳ 明朝</vt:lpstr>
      <vt:lpstr>游ゴシック</vt:lpstr>
      <vt:lpstr>Arial</vt:lpstr>
      <vt:lpstr>Calibri</vt:lpstr>
      <vt:lpstr>Wingdings</vt:lpstr>
      <vt:lpstr>Office テーマ</vt:lpstr>
      <vt:lpstr>PowerPoint プレゼンテーション</vt:lpstr>
      <vt:lpstr>PowerPoint プレゼンテーション</vt:lpstr>
      <vt:lpstr>主な内容</vt:lpstr>
      <vt:lpstr>主な内容</vt:lpstr>
      <vt:lpstr>主な内容</vt:lpstr>
      <vt:lpstr>重点施策について</vt:lpstr>
      <vt:lpstr>定例記者会見について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2015-12-18T11:07:55Z</dcterms:created>
  <dcterms:modified xsi:type="dcterms:W3CDTF">2022-12-28T00:43:44Z</dcterms:modified>
</cp:coreProperties>
</file>