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75" r:id="rId3"/>
    <p:sldId id="278" r:id="rId4"/>
    <p:sldId id="281" r:id="rId5"/>
    <p:sldId id="282" r:id="rId6"/>
    <p:sldId id="287" r:id="rId7"/>
    <p:sldId id="286" r:id="rId8"/>
  </p:sldIdLst>
  <p:sldSz cx="9144000" cy="6858000" type="screen4x3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68B7"/>
    <a:srgbClr val="505EC8"/>
    <a:srgbClr val="5F71B8"/>
    <a:srgbClr val="C7E8FB"/>
    <a:srgbClr val="D4EAFC"/>
    <a:srgbClr val="DEF1FE"/>
    <a:srgbClr val="CAE9FE"/>
    <a:srgbClr val="CEEEFE"/>
    <a:srgbClr val="CEE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7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754" cy="49664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35356" y="0"/>
            <a:ext cx="2933754" cy="49664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648BC979-3C96-4271-9F7B-B58858AA0337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06182"/>
            <a:ext cx="2933754" cy="496644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35356" y="9406182"/>
            <a:ext cx="2933754" cy="496644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101D15B3-453B-4777-8AD7-DDC11D161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41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754" cy="49664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356" y="0"/>
            <a:ext cx="2933754" cy="49664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6605511F-41A3-4452-89C9-9E5F6DAF8230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1238250"/>
            <a:ext cx="4452938" cy="3341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385" y="4765567"/>
            <a:ext cx="5415919" cy="3898812"/>
          </a:xfrm>
          <a:prstGeom prst="rect">
            <a:avLst/>
          </a:prstGeom>
        </p:spPr>
        <p:txBody>
          <a:bodyPr vert="horz" lIns="91038" tIns="45519" rIns="91038" bIns="4551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06182"/>
            <a:ext cx="2933754" cy="496644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356" y="9406182"/>
            <a:ext cx="2933754" cy="496644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D74AA7D0-7EC6-4F44-8868-6CC57E4E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06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5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903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552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540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541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85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76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日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14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5414956"/>
            <a:ext cx="9216000" cy="1443044"/>
          </a:xfrm>
          <a:prstGeom prst="rect">
            <a:avLst/>
          </a:prstGeom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27168" y="88314"/>
            <a:ext cx="3168352" cy="365125"/>
          </a:xfrm>
        </p:spPr>
        <p:txBody>
          <a:bodyPr/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日付プレースホルダー 1"/>
          <p:cNvSpPr txBox="1">
            <a:spLocks/>
          </p:cNvSpPr>
          <p:nvPr/>
        </p:nvSpPr>
        <p:spPr>
          <a:xfrm>
            <a:off x="7092280" y="6376243"/>
            <a:ext cx="223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71284"/>
            <a:ext cx="1225402" cy="36579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864221" y="2204223"/>
            <a:ext cx="712879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令和４年１２月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lang="ja-JP" altLang="en-US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品川区長 記者会見</a:t>
            </a:r>
            <a:endParaRPr kumimoji="1" lang="ja-JP" altLang="en-US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32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14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5414956"/>
            <a:ext cx="9216000" cy="1443044"/>
          </a:xfrm>
          <a:prstGeom prst="rect">
            <a:avLst/>
          </a:prstGeom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27168" y="88314"/>
            <a:ext cx="3168352" cy="365125"/>
          </a:xfrm>
        </p:spPr>
        <p:txBody>
          <a:bodyPr/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日付プレースホルダー 1"/>
          <p:cNvSpPr txBox="1">
            <a:spLocks/>
          </p:cNvSpPr>
          <p:nvPr/>
        </p:nvSpPr>
        <p:spPr>
          <a:xfrm>
            <a:off x="7092280" y="6376243"/>
            <a:ext cx="223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71284"/>
            <a:ext cx="1225402" cy="36579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86349" y="1650804"/>
            <a:ext cx="75713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令和４年度一般会計補正予算（第</a:t>
            </a:r>
            <a:r>
              <a:rPr lang="ja-JP" altLang="en-US" sz="3200" dirty="0"/>
              <a:t>４</a:t>
            </a:r>
            <a:r>
              <a:rPr kumimoji="1" lang="ja-JP" altLang="en-US" sz="3200" dirty="0" smtClean="0"/>
              <a:t>号）</a:t>
            </a:r>
            <a:endParaRPr kumimoji="1" lang="en-US" altLang="ja-JP" sz="3200" dirty="0" smtClean="0"/>
          </a:p>
          <a:p>
            <a:pPr algn="ctr"/>
            <a:endParaRPr lang="en-US" altLang="ja-JP" sz="3200" dirty="0"/>
          </a:p>
          <a:p>
            <a:pPr algn="ctr"/>
            <a:r>
              <a:rPr kumimoji="1" lang="ja-JP" altLang="en-US" sz="3200" dirty="0" smtClean="0"/>
              <a:t>区内事業者等物価高騰緊急対策支援ほか</a:t>
            </a:r>
            <a:endParaRPr kumimoji="1" lang="ja-JP" altLang="en-US" sz="32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13609"/>
              </p:ext>
            </p:extLst>
          </p:nvPr>
        </p:nvGraphicFramePr>
        <p:xfrm>
          <a:off x="1711334" y="363668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458258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887623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082518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補正前の額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補正額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977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１９６</a:t>
                      </a:r>
                      <a:r>
                        <a:rPr kumimoji="1" lang="en-US" altLang="ja-JP" b="1" dirty="0" smtClean="0">
                          <a:latin typeface="+mj-ea"/>
                          <a:ea typeface="+mj-ea"/>
                        </a:rPr>
                        <a:t>,</a:t>
                      </a:r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７００</a:t>
                      </a:r>
                      <a:r>
                        <a:rPr kumimoji="1" lang="en-US" altLang="ja-JP" b="1" dirty="0" smtClean="0">
                          <a:latin typeface="+mj-ea"/>
                          <a:ea typeface="+mj-ea"/>
                        </a:rPr>
                        <a:t>,</a:t>
                      </a:r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６５１</a:t>
                      </a:r>
                      <a:endParaRPr kumimoji="1" lang="ja-JP" altLang="en-US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１</a:t>
                      </a:r>
                      <a:r>
                        <a:rPr kumimoji="1" lang="en-US" altLang="ja-JP" b="1" dirty="0" smtClean="0">
                          <a:latin typeface="+mj-ea"/>
                          <a:ea typeface="+mj-ea"/>
                        </a:rPr>
                        <a:t>,</a:t>
                      </a:r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１３９</a:t>
                      </a:r>
                      <a:r>
                        <a:rPr kumimoji="1" lang="en-US" altLang="ja-JP" b="1" dirty="0" smtClean="0">
                          <a:latin typeface="+mj-ea"/>
                          <a:ea typeface="+mj-ea"/>
                        </a:rPr>
                        <a:t>,</a:t>
                      </a:r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６２３</a:t>
                      </a:r>
                      <a:endParaRPr kumimoji="1" lang="ja-JP" altLang="en-US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１９７</a:t>
                      </a:r>
                      <a:r>
                        <a:rPr kumimoji="1" lang="en-US" altLang="ja-JP" b="1" dirty="0" smtClean="0">
                          <a:latin typeface="+mj-ea"/>
                          <a:ea typeface="+mj-ea"/>
                        </a:rPr>
                        <a:t>,</a:t>
                      </a:r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８４０</a:t>
                      </a:r>
                      <a:r>
                        <a:rPr kumimoji="1" lang="en-US" altLang="ja-JP" b="1" dirty="0" smtClean="0">
                          <a:latin typeface="+mj-ea"/>
                          <a:ea typeface="+mj-ea"/>
                        </a:rPr>
                        <a:t>,</a:t>
                      </a:r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２７４</a:t>
                      </a:r>
                      <a:endParaRPr kumimoji="1" lang="ja-JP" altLang="en-US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453927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588224" y="4378362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（単位：千円）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860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885" y="610479"/>
            <a:ext cx="9130239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914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5414956"/>
            <a:ext cx="9216000" cy="1443044"/>
          </a:xfrm>
          <a:prstGeom prst="rect">
            <a:avLst/>
          </a:prstGeom>
        </p:spPr>
      </p:pic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-23752" y="666198"/>
            <a:ext cx="9181512" cy="425931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b="1" dirty="0" smtClean="0">
                <a:solidFill>
                  <a:schemeClr val="bg1"/>
                </a:solidFill>
              </a:rPr>
              <a:t>主な内容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28000" y="90000"/>
            <a:ext cx="3168000" cy="365125"/>
          </a:xfrm>
        </p:spPr>
        <p:txBody>
          <a:bodyPr/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日付プレースホルダー 1"/>
          <p:cNvSpPr txBox="1">
            <a:spLocks/>
          </p:cNvSpPr>
          <p:nvPr/>
        </p:nvSpPr>
        <p:spPr>
          <a:xfrm>
            <a:off x="7092280" y="6376243"/>
            <a:ext cx="223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71284"/>
            <a:ext cx="1225402" cy="36579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07504" y="1315502"/>
            <a:ext cx="889248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2700" b="1" dirty="0" smtClean="0"/>
              <a:t>1</a:t>
            </a:r>
            <a:r>
              <a:rPr lang="ja-JP" altLang="en-US" sz="2700" b="1" dirty="0" smtClean="0"/>
              <a:t>　</a:t>
            </a:r>
            <a:r>
              <a:rPr lang="ja-JP" altLang="ja-JP" sz="2700" b="1" dirty="0" smtClean="0"/>
              <a:t>子育て</a:t>
            </a:r>
            <a:r>
              <a:rPr lang="ja-JP" altLang="ja-JP" sz="2700" b="1" dirty="0"/>
              <a:t>サポート商品券</a:t>
            </a:r>
            <a:r>
              <a:rPr lang="ja-JP" altLang="ja-JP" sz="2700" b="1" dirty="0" smtClean="0"/>
              <a:t>事業</a:t>
            </a:r>
            <a:r>
              <a:rPr lang="ja-JP" altLang="en-US" sz="2700" b="1" dirty="0"/>
              <a:t>　</a:t>
            </a:r>
            <a:r>
              <a:rPr lang="ja-JP" altLang="en-US" sz="2700" b="1" dirty="0" smtClean="0"/>
              <a:t>　　　　　     </a:t>
            </a:r>
            <a:r>
              <a:rPr lang="en-US" altLang="ja-JP" sz="2700" b="1" dirty="0" smtClean="0"/>
              <a:t>	</a:t>
            </a:r>
            <a:r>
              <a:rPr lang="ja-JP" altLang="en-US" sz="2700" b="1" dirty="0" smtClean="0"/>
              <a:t>    </a:t>
            </a:r>
            <a:r>
              <a:rPr lang="en-US" altLang="ja-JP" sz="2700" b="1" dirty="0" smtClean="0"/>
              <a:t>228,883</a:t>
            </a:r>
            <a:r>
              <a:rPr lang="ja-JP" altLang="ja-JP" sz="2700" b="1" dirty="0" smtClean="0"/>
              <a:t>千円</a:t>
            </a:r>
          </a:p>
          <a:p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子育て世帯へ区内共通商品券を配布し家計を支援。</a:t>
            </a:r>
            <a:endParaRPr lang="en-US" altLang="ja-JP" sz="23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2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</a:p>
          <a:p>
            <a:r>
              <a:rPr lang="en-US" altLang="ja-JP" sz="2700" b="1" dirty="0" smtClean="0"/>
              <a:t>2</a:t>
            </a:r>
            <a:r>
              <a:rPr lang="ja-JP" altLang="en-US" sz="2700" b="1" dirty="0" smtClean="0"/>
              <a:t>　</a:t>
            </a:r>
            <a:r>
              <a:rPr lang="ja-JP" altLang="ja-JP" sz="2700" b="1" dirty="0" smtClean="0">
                <a:latin typeface="+mj-ea"/>
                <a:ea typeface="+mj-ea"/>
              </a:rPr>
              <a:t>子ども</a:t>
            </a:r>
            <a:r>
              <a:rPr lang="ja-JP" altLang="ja-JP" sz="2700" b="1" dirty="0">
                <a:latin typeface="+mj-ea"/>
                <a:ea typeface="+mj-ea"/>
              </a:rPr>
              <a:t>食堂におけるフードパントリー事業</a:t>
            </a:r>
            <a:r>
              <a:rPr lang="ja-JP" altLang="ja-JP" sz="2700" b="1" dirty="0" smtClean="0">
                <a:latin typeface="+mj-ea"/>
                <a:ea typeface="+mj-ea"/>
              </a:rPr>
              <a:t>助成</a:t>
            </a:r>
            <a:endParaRPr lang="en-US" altLang="ja-JP" sz="2700" b="1" dirty="0" smtClean="0">
              <a:latin typeface="+mj-ea"/>
              <a:ea typeface="+mj-ea"/>
            </a:endParaRPr>
          </a:p>
          <a:p>
            <a:pPr algn="ctr"/>
            <a:r>
              <a:rPr lang="en-US" altLang="ja-JP" sz="2700" b="1" dirty="0"/>
              <a:t>	</a:t>
            </a:r>
            <a:r>
              <a:rPr lang="en-US" altLang="ja-JP" sz="2700" b="1" dirty="0" smtClean="0"/>
              <a:t>						  </a:t>
            </a:r>
            <a:r>
              <a:rPr lang="ja-JP" altLang="en-US" sz="2700" b="1" dirty="0" smtClean="0"/>
              <a:t>　</a:t>
            </a:r>
            <a:r>
              <a:rPr lang="en-US" altLang="ja-JP" sz="2700" b="1" dirty="0" smtClean="0"/>
              <a:t>3,514</a:t>
            </a:r>
            <a:r>
              <a:rPr lang="ja-JP" altLang="ja-JP" sz="2700" b="1" dirty="0" smtClean="0"/>
              <a:t>千円</a:t>
            </a:r>
            <a:r>
              <a:rPr lang="en-US" altLang="ja-JP" sz="2700" b="1" dirty="0" smtClean="0"/>
              <a:t> </a:t>
            </a:r>
            <a:endParaRPr lang="ja-JP" altLang="ja-JP" sz="2700" b="1" dirty="0" smtClean="0"/>
          </a:p>
          <a:p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区</a:t>
            </a:r>
            <a:r>
              <a:rPr lang="ja-JP" altLang="ja-JP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が食料品等を購入し、配布される食品等の充実を図る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23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700"/>
              </a:lnSpc>
            </a:pPr>
            <a:endParaRPr lang="ja-JP" altLang="ja-JP" sz="2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r>
              <a:rPr lang="en-US" altLang="ja-JP" sz="2700" b="1" dirty="0" smtClean="0"/>
              <a:t>3</a:t>
            </a:r>
            <a:r>
              <a:rPr lang="ja-JP" altLang="en-US" sz="2700" b="1" dirty="0" smtClean="0"/>
              <a:t>　</a:t>
            </a:r>
            <a:r>
              <a:rPr lang="ja-JP" altLang="ja-JP" sz="2700" b="1" dirty="0" smtClean="0">
                <a:latin typeface="+mn-ea"/>
              </a:rPr>
              <a:t>福祉</a:t>
            </a:r>
            <a:r>
              <a:rPr lang="ja-JP" altLang="ja-JP" sz="2700" b="1" dirty="0">
                <a:latin typeface="+mn-ea"/>
              </a:rPr>
              <a:t>タクシー利用券・自動車燃料費助成券</a:t>
            </a:r>
            <a:r>
              <a:rPr lang="ja-JP" altLang="ja-JP" sz="2700" b="1" dirty="0" smtClean="0">
                <a:latin typeface="+mn-ea"/>
              </a:rPr>
              <a:t>交付</a:t>
            </a:r>
            <a:r>
              <a:rPr lang="ja-JP" altLang="en-US" sz="2700" b="1" dirty="0" smtClean="0">
                <a:latin typeface="+mn-ea"/>
              </a:rPr>
              <a:t>対象者</a:t>
            </a:r>
            <a:r>
              <a:rPr lang="ja-JP" altLang="en-US" sz="2700" b="1" dirty="0">
                <a:latin typeface="+mn-ea"/>
              </a:rPr>
              <a:t>へ</a:t>
            </a:r>
            <a:endParaRPr lang="en-US" altLang="ja-JP" sz="2700" b="1" dirty="0" smtClean="0">
              <a:latin typeface="+mn-ea"/>
            </a:endParaRPr>
          </a:p>
          <a:p>
            <a:pPr lvl="0"/>
            <a:r>
              <a:rPr lang="ja-JP" altLang="en-US" sz="2700" b="1" dirty="0" smtClean="0">
                <a:latin typeface="+mn-ea"/>
              </a:rPr>
              <a:t>    </a:t>
            </a:r>
            <a:r>
              <a:rPr lang="ja-JP" altLang="ja-JP" sz="2700" b="1" dirty="0" smtClean="0">
                <a:latin typeface="+mn-ea"/>
              </a:rPr>
              <a:t>の</a:t>
            </a:r>
            <a:r>
              <a:rPr lang="ja-JP" altLang="ja-JP" sz="2700" b="1" dirty="0">
                <a:latin typeface="+mn-ea"/>
              </a:rPr>
              <a:t>物価高騰</a:t>
            </a:r>
            <a:r>
              <a:rPr lang="ja-JP" altLang="ja-JP" sz="2700" b="1" dirty="0" smtClean="0">
                <a:latin typeface="+mn-ea"/>
              </a:rPr>
              <a:t>支援</a:t>
            </a:r>
            <a:r>
              <a:rPr lang="en-US" altLang="ja-JP" sz="2700" b="1" dirty="0" smtClean="0">
                <a:latin typeface="+mn-ea"/>
              </a:rPr>
              <a:t>				</a:t>
            </a:r>
            <a:r>
              <a:rPr lang="ja-JP" altLang="en-US" sz="2700" b="1" dirty="0" smtClean="0">
                <a:latin typeface="+mn-ea"/>
              </a:rPr>
              <a:t>　  </a:t>
            </a:r>
            <a:r>
              <a:rPr lang="en-US" altLang="ja-JP" sz="2700" b="1" dirty="0" smtClean="0"/>
              <a:t>32,100</a:t>
            </a:r>
            <a:r>
              <a:rPr lang="ja-JP" altLang="ja-JP" sz="2700" b="1" dirty="0"/>
              <a:t>千円</a:t>
            </a:r>
          </a:p>
          <a:p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障害者</a:t>
            </a:r>
            <a:r>
              <a:rPr lang="ja-JP" altLang="ja-JP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の社会参加と経済的負担軽減を図るため区内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共通</a:t>
            </a:r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商品</a:t>
            </a:r>
            <a:endParaRPr lang="en-US" altLang="ja-JP" sz="23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en-US" altLang="ja-JP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券</a:t>
            </a:r>
            <a:r>
              <a:rPr lang="ja-JP" altLang="ja-JP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を支給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ja-JP" altLang="ja-JP" sz="23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65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885" y="610479"/>
            <a:ext cx="9130239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914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5414956"/>
            <a:ext cx="9216000" cy="1443044"/>
          </a:xfrm>
          <a:prstGeom prst="rect">
            <a:avLst/>
          </a:prstGeom>
        </p:spPr>
      </p:pic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-23752" y="666198"/>
            <a:ext cx="9181512" cy="425931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b="1" dirty="0" smtClean="0">
                <a:solidFill>
                  <a:schemeClr val="bg1"/>
                </a:solidFill>
              </a:rPr>
              <a:t>主な内容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28000" y="90000"/>
            <a:ext cx="3168000" cy="365125"/>
          </a:xfrm>
        </p:spPr>
        <p:txBody>
          <a:bodyPr/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日付プレースホルダー 1"/>
          <p:cNvSpPr txBox="1">
            <a:spLocks/>
          </p:cNvSpPr>
          <p:nvPr/>
        </p:nvSpPr>
        <p:spPr>
          <a:xfrm>
            <a:off x="7092280" y="6376243"/>
            <a:ext cx="223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71284"/>
            <a:ext cx="1225402" cy="36579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20764" y="1330890"/>
            <a:ext cx="8892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2700" b="1" dirty="0" smtClean="0"/>
              <a:t>4</a:t>
            </a:r>
            <a:r>
              <a:rPr lang="ja-JP" altLang="en-US" sz="2700" b="1" dirty="0" smtClean="0"/>
              <a:t>　</a:t>
            </a:r>
            <a:r>
              <a:rPr lang="ja-JP" altLang="ja-JP" sz="2700" b="1" dirty="0" smtClean="0">
                <a:latin typeface="+mn-ea"/>
              </a:rPr>
              <a:t>障害福祉サービス・介護サービス</a:t>
            </a:r>
            <a:r>
              <a:rPr lang="ja-JP" altLang="en-US" sz="2700" b="1" dirty="0" smtClean="0">
                <a:latin typeface="+mn-ea"/>
              </a:rPr>
              <a:t>事業所物価高騰対策支</a:t>
            </a:r>
            <a:endParaRPr lang="en-US" altLang="ja-JP" sz="2700" b="1" dirty="0" smtClean="0">
              <a:latin typeface="+mn-ea"/>
            </a:endParaRPr>
          </a:p>
          <a:p>
            <a:pPr lvl="0"/>
            <a:r>
              <a:rPr lang="ja-JP" altLang="en-US" sz="2700" b="1" dirty="0" smtClean="0">
                <a:latin typeface="+mn-ea"/>
              </a:rPr>
              <a:t>   </a:t>
            </a:r>
            <a:r>
              <a:rPr lang="ja-JP" altLang="en-US" sz="2000" b="1" dirty="0" smtClean="0">
                <a:latin typeface="+mn-ea"/>
              </a:rPr>
              <a:t> </a:t>
            </a:r>
            <a:r>
              <a:rPr lang="ja-JP" altLang="en-US" sz="2700" b="1" dirty="0" smtClean="0">
                <a:latin typeface="+mn-ea"/>
              </a:rPr>
              <a:t>援金</a:t>
            </a:r>
            <a:r>
              <a:rPr lang="ja-JP" altLang="en-US" sz="2700" b="1" dirty="0" smtClean="0"/>
              <a:t>　</a:t>
            </a:r>
            <a:r>
              <a:rPr lang="en-US" altLang="ja-JP" sz="2700" b="1" dirty="0" smtClean="0"/>
              <a:t>					</a:t>
            </a:r>
            <a:r>
              <a:rPr lang="ja-JP" altLang="en-US" sz="2700" b="1" dirty="0" smtClean="0"/>
              <a:t>　　　　　　</a:t>
            </a:r>
            <a:r>
              <a:rPr lang="en-US" altLang="ja-JP" sz="2700" b="1" dirty="0" smtClean="0"/>
              <a:t>178,051</a:t>
            </a:r>
            <a:r>
              <a:rPr lang="ja-JP" altLang="ja-JP" sz="2700" b="1" dirty="0" smtClean="0"/>
              <a:t>千円</a:t>
            </a:r>
          </a:p>
          <a:p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支援</a:t>
            </a:r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金を支給し、施設の安定的な運営に寄与する。</a:t>
            </a:r>
          </a:p>
          <a:p>
            <a:pPr>
              <a:lnSpc>
                <a:spcPts val="1200"/>
              </a:lnSpc>
            </a:pPr>
            <a:r>
              <a:rPr lang="en-US" altLang="ja-JP" sz="2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</a:p>
          <a:p>
            <a:pPr lvl="0"/>
            <a:r>
              <a:rPr lang="en-US" altLang="ja-JP" sz="2700" b="1" dirty="0"/>
              <a:t>5</a:t>
            </a:r>
            <a:r>
              <a:rPr lang="ja-JP" altLang="en-US" sz="2700" b="1" dirty="0"/>
              <a:t>　</a:t>
            </a:r>
            <a:r>
              <a:rPr lang="ja-JP" altLang="ja-JP" sz="2700" b="1" dirty="0">
                <a:latin typeface="+mn-ea"/>
              </a:rPr>
              <a:t>電気代高騰等に伴う商店街装飾灯維持支援</a:t>
            </a:r>
            <a:r>
              <a:rPr lang="ja-JP" altLang="ja-JP" sz="2700" b="1" dirty="0" smtClean="0">
                <a:latin typeface="+mn-ea"/>
              </a:rPr>
              <a:t>金</a:t>
            </a:r>
            <a:endParaRPr lang="en-US" altLang="ja-JP" sz="2700" b="1" dirty="0" smtClean="0">
              <a:latin typeface="+mn-ea"/>
            </a:endParaRPr>
          </a:p>
          <a:p>
            <a:pPr lvl="0"/>
            <a:r>
              <a:rPr lang="ja-JP" altLang="en-US" sz="2700" b="1" dirty="0"/>
              <a:t>　</a:t>
            </a:r>
            <a:r>
              <a:rPr lang="ja-JP" altLang="en-US" sz="2700" b="1" dirty="0" smtClean="0"/>
              <a:t>　　　　　　　　</a:t>
            </a:r>
            <a:r>
              <a:rPr lang="en-US" altLang="ja-JP" sz="2700" b="1" dirty="0" smtClean="0"/>
              <a:t>					</a:t>
            </a:r>
            <a:r>
              <a:rPr lang="ja-JP" altLang="en-US" sz="2700" b="1" dirty="0" smtClean="0"/>
              <a:t>　</a:t>
            </a:r>
            <a:r>
              <a:rPr lang="ja-JP" altLang="en-US" sz="2700" b="1" dirty="0"/>
              <a:t>　</a:t>
            </a:r>
            <a:r>
              <a:rPr lang="en-US" altLang="ja-JP" sz="2700" b="1" dirty="0"/>
              <a:t>11,103</a:t>
            </a:r>
            <a:r>
              <a:rPr lang="ja-JP" altLang="ja-JP" sz="2700" b="1" dirty="0"/>
              <a:t>千円</a:t>
            </a:r>
          </a:p>
          <a:p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電気代</a:t>
            </a:r>
            <a:r>
              <a:rPr lang="ja-JP" altLang="ja-JP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高騰分の装飾灯の管理費を支給することで、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継続的</a:t>
            </a:r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な</a:t>
            </a:r>
            <a:endParaRPr lang="en-US" altLang="ja-JP" sz="23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商店街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活動</a:t>
            </a:r>
            <a:r>
              <a:rPr lang="ja-JP" altLang="ja-JP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を支援する。</a:t>
            </a:r>
          </a:p>
          <a:p>
            <a:pPr>
              <a:lnSpc>
                <a:spcPts val="1200"/>
              </a:lnSpc>
            </a:pPr>
            <a:endParaRPr lang="ja-JP" altLang="ja-JP" sz="2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r>
              <a:rPr lang="en-US" altLang="ja-JP" sz="2700" b="1" dirty="0"/>
              <a:t>6</a:t>
            </a:r>
            <a:r>
              <a:rPr lang="ja-JP" altLang="en-US" sz="2700" b="1" dirty="0"/>
              <a:t>　</a:t>
            </a:r>
            <a:r>
              <a:rPr lang="ja-JP" altLang="ja-JP" sz="2700" b="1" dirty="0"/>
              <a:t>保育所等物価高騰緊急対策</a:t>
            </a:r>
            <a:r>
              <a:rPr lang="ja-JP" altLang="ja-JP" sz="2700" b="1" dirty="0" smtClean="0"/>
              <a:t>事業</a:t>
            </a:r>
            <a:r>
              <a:rPr lang="en-US" altLang="ja-JP" sz="2700" b="1" dirty="0" smtClean="0"/>
              <a:t>		</a:t>
            </a:r>
            <a:r>
              <a:rPr lang="ja-JP" altLang="en-US" sz="2700" b="1" dirty="0" smtClean="0"/>
              <a:t>　</a:t>
            </a:r>
            <a:r>
              <a:rPr lang="en-US" altLang="ja-JP" sz="2700" b="1" dirty="0"/>
              <a:t> </a:t>
            </a:r>
            <a:r>
              <a:rPr lang="en-US" altLang="ja-JP" sz="2700" b="1" dirty="0" smtClean="0"/>
              <a:t>107,754</a:t>
            </a:r>
            <a:r>
              <a:rPr lang="ja-JP" altLang="ja-JP" sz="2700" b="1" dirty="0"/>
              <a:t>千円</a:t>
            </a:r>
          </a:p>
          <a:p>
            <a:r>
              <a:rPr lang="ja-JP" altLang="en-US" sz="2800" b="1" dirty="0"/>
              <a:t>　</a:t>
            </a:r>
            <a:r>
              <a:rPr lang="ja-JP" altLang="en-US" sz="2300" b="1" dirty="0"/>
              <a:t>　　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児童</a:t>
            </a:r>
            <a:r>
              <a:rPr lang="ja-JP" altLang="ja-JP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保育施設に支援金を給付し、安定的な運営に寄与する。</a:t>
            </a:r>
          </a:p>
        </p:txBody>
      </p:sp>
    </p:spTree>
    <p:extLst>
      <p:ext uri="{BB962C8B-B14F-4D97-AF65-F5344CB8AC3E}">
        <p14:creationId xmlns:p14="http://schemas.microsoft.com/office/powerpoint/2010/main" val="308330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885" y="610479"/>
            <a:ext cx="9130239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914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5414956"/>
            <a:ext cx="9216000" cy="1443044"/>
          </a:xfrm>
          <a:prstGeom prst="rect">
            <a:avLst/>
          </a:prstGeom>
        </p:spPr>
      </p:pic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-23752" y="666198"/>
            <a:ext cx="9181512" cy="425931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b="1" dirty="0" smtClean="0">
                <a:solidFill>
                  <a:schemeClr val="bg1"/>
                </a:solidFill>
              </a:rPr>
              <a:t>主な内容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28000" y="90000"/>
            <a:ext cx="3168000" cy="365125"/>
          </a:xfrm>
        </p:spPr>
        <p:txBody>
          <a:bodyPr/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日付プレースホルダー 1"/>
          <p:cNvSpPr txBox="1">
            <a:spLocks/>
          </p:cNvSpPr>
          <p:nvPr/>
        </p:nvSpPr>
        <p:spPr>
          <a:xfrm>
            <a:off x="7092280" y="6376243"/>
            <a:ext cx="223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71284"/>
            <a:ext cx="1225402" cy="36579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20764" y="1330116"/>
            <a:ext cx="8892480" cy="403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2700" b="1" dirty="0" smtClean="0"/>
              <a:t>7</a:t>
            </a:r>
            <a:r>
              <a:rPr lang="ja-JP" altLang="en-US" sz="2700" b="1" dirty="0" smtClean="0"/>
              <a:t>　公衆浴場に対する物価高騰対策支援</a:t>
            </a:r>
            <a:r>
              <a:rPr lang="en-US" altLang="ja-JP" sz="2700" b="1" dirty="0" smtClean="0"/>
              <a:t>	</a:t>
            </a:r>
            <a:r>
              <a:rPr lang="ja-JP" altLang="en-US" sz="2700" b="1" dirty="0" smtClean="0"/>
              <a:t>　　</a:t>
            </a:r>
            <a:r>
              <a:rPr lang="en-US" altLang="ja-JP" sz="2700" b="1" dirty="0" smtClean="0"/>
              <a:t>26,400</a:t>
            </a:r>
            <a:r>
              <a:rPr lang="ja-JP" altLang="en-US" sz="2700" b="1" dirty="0" smtClean="0"/>
              <a:t>千円</a:t>
            </a:r>
          </a:p>
          <a:p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燃料費</a:t>
            </a:r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等の助成を行い、区内公衆浴場の経営の安定を図る</a:t>
            </a:r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23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2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</a:p>
          <a:p>
            <a:pPr lvl="0"/>
            <a:r>
              <a:rPr lang="en-US" altLang="zh-TW" sz="27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zh-TW" altLang="en-US" sz="27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運送事業者等燃料費高騰対策支援</a:t>
            </a:r>
            <a:r>
              <a:rPr lang="zh-TW" altLang="en-US" sz="27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</a:t>
            </a:r>
            <a:r>
              <a:rPr lang="en-US" altLang="zh-TW" sz="27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27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zh-TW" sz="2700" b="1" dirty="0" smtClean="0">
                <a:ea typeface="ＭＳ Ｐゴシック" panose="020B0600070205080204" pitchFamily="50" charset="-128"/>
              </a:rPr>
              <a:t>231,120</a:t>
            </a:r>
            <a:r>
              <a:rPr lang="zh-TW" altLang="en-US" sz="27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千円</a:t>
            </a:r>
          </a:p>
          <a:p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支援</a:t>
            </a:r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金の支給により燃料費負担の軽減を行い、事業継続を</a:t>
            </a:r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支</a:t>
            </a:r>
            <a:endParaRPr lang="en-US" altLang="ja-JP" sz="23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 </a:t>
            </a:r>
            <a:r>
              <a:rPr lang="ja-JP" altLang="en-US" sz="2300" b="1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援</a:t>
            </a:r>
            <a:r>
              <a:rPr lang="ja-JP" altLang="en-US" sz="2300" b="1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する</a:t>
            </a:r>
            <a:r>
              <a:rPr lang="ja-JP" altLang="en-US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23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2000"/>
              </a:lnSpc>
            </a:pPr>
            <a:endParaRPr lang="ja-JP" altLang="ja-JP" sz="2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/>
            <a:r>
              <a:rPr lang="en-US" altLang="ja-JP" sz="2700" b="1" dirty="0"/>
              <a:t>9</a:t>
            </a:r>
            <a:r>
              <a:rPr lang="ja-JP" altLang="en-US" sz="2700" b="1" dirty="0"/>
              <a:t>　</a:t>
            </a:r>
            <a:r>
              <a:rPr lang="ja-JP" altLang="ja-JP" sz="2700" b="1" dirty="0">
                <a:latin typeface="+mn-ea"/>
              </a:rPr>
              <a:t>障害福祉サービス・介護サービス従事者抗原検査</a:t>
            </a:r>
            <a:endParaRPr lang="en-US" altLang="ja-JP" sz="2700" b="1" dirty="0">
              <a:latin typeface="+mn-ea"/>
            </a:endParaRPr>
          </a:p>
          <a:p>
            <a:pPr lvl="0"/>
            <a:r>
              <a:rPr lang="en-US" altLang="ja-JP" sz="2700" b="1" dirty="0">
                <a:latin typeface="+mn-ea"/>
              </a:rPr>
              <a:t>    </a:t>
            </a:r>
            <a:r>
              <a:rPr lang="ja-JP" altLang="ja-JP" sz="2700" b="1" dirty="0">
                <a:latin typeface="+mn-ea"/>
              </a:rPr>
              <a:t>キット配布</a:t>
            </a:r>
            <a:r>
              <a:rPr lang="ja-JP" altLang="en-US" sz="2700" b="1" dirty="0"/>
              <a:t>　</a:t>
            </a:r>
            <a:r>
              <a:rPr lang="en-US" altLang="ja-JP" sz="2700" b="1" dirty="0"/>
              <a:t>					</a:t>
            </a:r>
            <a:r>
              <a:rPr lang="ja-JP" altLang="en-US" sz="2700" b="1" dirty="0"/>
              <a:t>　　</a:t>
            </a:r>
            <a:r>
              <a:rPr lang="en-US" altLang="ja-JP" sz="2700" b="1" dirty="0"/>
              <a:t>25,438</a:t>
            </a:r>
            <a:r>
              <a:rPr lang="ja-JP" altLang="ja-JP" sz="2700" b="1" dirty="0"/>
              <a:t>千円</a:t>
            </a:r>
          </a:p>
          <a:p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ja-JP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安定的なサービス提供のため、従事者等に抗原検査キット</a:t>
            </a:r>
            <a:endParaRPr lang="en-US" altLang="ja-JP" sz="23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 </a:t>
            </a:r>
            <a:r>
              <a:rPr lang="ja-JP" altLang="ja-JP" sz="23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を配布</a:t>
            </a:r>
            <a:r>
              <a:rPr lang="ja-JP" altLang="ja-JP" sz="23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979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1764136"/>
            <a:ext cx="9130239" cy="288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914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5414956"/>
            <a:ext cx="9216000" cy="1443044"/>
          </a:xfrm>
          <a:prstGeom prst="rect">
            <a:avLst/>
          </a:prstGeom>
        </p:spPr>
      </p:pic>
      <p:sp>
        <p:nvSpPr>
          <p:cNvPr id="15" name="タイトル 14"/>
          <p:cNvSpPr>
            <a:spLocks noGrp="1"/>
          </p:cNvSpPr>
          <p:nvPr>
            <p:ph type="title"/>
          </p:nvPr>
        </p:nvSpPr>
        <p:spPr>
          <a:xfrm>
            <a:off x="467544" y="2267078"/>
            <a:ext cx="8424936" cy="1883115"/>
          </a:xfrm>
        </p:spPr>
        <p:txBody>
          <a:bodyPr>
            <a:noAutofit/>
          </a:bodyPr>
          <a:lstStyle/>
          <a:p>
            <a:pPr algn="l"/>
            <a:r>
              <a:rPr lang="ja-JP" altLang="en-US" sz="8000" b="1" dirty="0" smtClean="0">
                <a:solidFill>
                  <a:schemeClr val="bg1"/>
                </a:solidFill>
                <a:latin typeface="+mn-ea"/>
                <a:ea typeface="+mn-ea"/>
              </a:rPr>
              <a:t>重点施策について</a:t>
            </a:r>
            <a:endParaRPr kumimoji="1" lang="ja-JP" altLang="en-US" sz="8000" b="1" dirty="0">
              <a:latin typeface="+mn-ea"/>
              <a:ea typeface="+mn-ea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28000" y="90000"/>
            <a:ext cx="3168000" cy="365125"/>
          </a:xfrm>
        </p:spPr>
        <p:txBody>
          <a:bodyPr/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日付プレースホルダー 1"/>
          <p:cNvSpPr txBox="1">
            <a:spLocks/>
          </p:cNvSpPr>
          <p:nvPr/>
        </p:nvSpPr>
        <p:spPr>
          <a:xfrm>
            <a:off x="7092280" y="6376243"/>
            <a:ext cx="223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71284"/>
            <a:ext cx="1225402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612000"/>
            <a:ext cx="9130239" cy="787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914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5414956"/>
            <a:ext cx="9216000" cy="1443044"/>
          </a:xfrm>
          <a:prstGeom prst="rect">
            <a:avLst/>
          </a:prstGeom>
        </p:spPr>
      </p:pic>
      <p:sp>
        <p:nvSpPr>
          <p:cNvPr id="15" name="タイトル 14"/>
          <p:cNvSpPr>
            <a:spLocks noGrp="1"/>
          </p:cNvSpPr>
          <p:nvPr>
            <p:ph type="title"/>
          </p:nvPr>
        </p:nvSpPr>
        <p:spPr>
          <a:xfrm>
            <a:off x="0" y="720000"/>
            <a:ext cx="583213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b="1" dirty="0" smtClean="0">
                <a:solidFill>
                  <a:schemeClr val="bg1"/>
                </a:solidFill>
                <a:latin typeface="+mn-ea"/>
                <a:ea typeface="+mn-ea"/>
              </a:rPr>
              <a:t>定例</a:t>
            </a:r>
            <a:r>
              <a:rPr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記者会見について</a:t>
            </a:r>
            <a:r>
              <a:rPr lang="en-US" altLang="ja-JP" b="1" dirty="0">
                <a:latin typeface="+mn-ea"/>
                <a:ea typeface="+mn-ea"/>
              </a:rPr>
              <a:t/>
            </a:r>
            <a:br>
              <a:rPr lang="en-US" altLang="ja-JP" b="1" dirty="0">
                <a:latin typeface="+mn-ea"/>
                <a:ea typeface="+mn-ea"/>
              </a:rPr>
            </a:br>
            <a:endParaRPr kumimoji="1" lang="ja-JP" altLang="en-US" b="1" dirty="0">
              <a:latin typeface="+mn-ea"/>
              <a:ea typeface="+mn-ea"/>
            </a:endParaRPr>
          </a:p>
        </p:txBody>
      </p:sp>
      <p:sp>
        <p:nvSpPr>
          <p:cNvPr id="16" name="コンテンツ プレースホルダー 15"/>
          <p:cNvSpPr>
            <a:spLocks noGrp="1"/>
          </p:cNvSpPr>
          <p:nvPr>
            <p:ph idx="1"/>
          </p:nvPr>
        </p:nvSpPr>
        <p:spPr>
          <a:xfrm>
            <a:off x="136627" y="1556792"/>
            <a:ext cx="8856984" cy="3989017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12800" dirty="0" smtClean="0">
                <a:latin typeface="+mn-ea"/>
              </a:rPr>
              <a:t>月１回程度の開催</a:t>
            </a:r>
            <a:endParaRPr kumimoji="1" lang="en-US" altLang="ja-JP" sz="1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0800" dirty="0">
                <a:latin typeface="+mn-ea"/>
              </a:rPr>
              <a:t>　</a:t>
            </a:r>
            <a:r>
              <a:rPr lang="ja-JP" altLang="en-US" sz="10800" dirty="0" smtClean="0">
                <a:latin typeface="+mn-ea"/>
              </a:rPr>
              <a:t>　</a:t>
            </a:r>
            <a:r>
              <a:rPr kumimoji="1" lang="ja-JP" altLang="en-US" sz="10800" dirty="0" smtClean="0">
                <a:latin typeface="+mn-ea"/>
              </a:rPr>
              <a:t>　主に区議会定例会の開会前と閉会後</a:t>
            </a:r>
            <a:endParaRPr kumimoji="1" lang="en-US" altLang="ja-JP" sz="10800" dirty="0" smtClean="0">
              <a:latin typeface="+mn-ea"/>
            </a:endParaRPr>
          </a:p>
          <a:p>
            <a:pPr marL="0" indent="0">
              <a:buNone/>
            </a:pPr>
            <a:endParaRPr kumimoji="1" lang="en-US" altLang="ja-JP" sz="1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12800" dirty="0" smtClean="0">
                <a:latin typeface="+mn-ea"/>
              </a:rPr>
              <a:t>内容</a:t>
            </a:r>
            <a:endParaRPr lang="en-US" altLang="ja-JP" sz="12800" dirty="0" smtClean="0">
              <a:latin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ja-JP" altLang="en-US" sz="10800" dirty="0" smtClean="0">
                <a:latin typeface="+mn-ea"/>
              </a:rPr>
              <a:t>区議会に提案する議案</a:t>
            </a:r>
            <a:endParaRPr kumimoji="1" lang="en-US" altLang="ja-JP" sz="10800" dirty="0" smtClean="0">
              <a:latin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sz="10800" dirty="0" smtClean="0">
                <a:latin typeface="+mn-ea"/>
              </a:rPr>
              <a:t>施策の進捗状況　ほか</a:t>
            </a:r>
            <a:endParaRPr lang="en-US" altLang="ja-JP" sz="3600" dirty="0" smtClean="0">
              <a:latin typeface="+mn-ea"/>
            </a:endParaRPr>
          </a:p>
          <a:p>
            <a:pPr marL="457200" lvl="1" indent="0">
              <a:buNone/>
            </a:pPr>
            <a:r>
              <a:rPr lang="ja-JP" altLang="en-US" sz="1200" dirty="0" smtClean="0">
                <a:latin typeface="+mn-ea"/>
              </a:rPr>
              <a:t>　</a:t>
            </a:r>
            <a:endParaRPr lang="en-US" altLang="ja-JP" sz="1200" dirty="0" smtClean="0">
              <a:latin typeface="+mn-ea"/>
            </a:endParaRPr>
          </a:p>
          <a:p>
            <a:pPr marL="457200" lvl="1" indent="0">
              <a:buNone/>
            </a:pPr>
            <a:endParaRPr lang="en-US" altLang="ja-JP" sz="1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12800" dirty="0" smtClean="0">
                <a:latin typeface="+mn-ea"/>
              </a:rPr>
              <a:t>記者</a:t>
            </a:r>
            <a:r>
              <a:rPr lang="ja-JP" altLang="en-US" sz="12800" dirty="0">
                <a:latin typeface="+mn-ea"/>
              </a:rPr>
              <a:t>会見</a:t>
            </a:r>
            <a:r>
              <a:rPr lang="ja-JP" altLang="en-US" sz="12800" dirty="0" smtClean="0">
                <a:latin typeface="+mn-ea"/>
              </a:rPr>
              <a:t>の</a:t>
            </a:r>
            <a:r>
              <a:rPr lang="ja-JP" altLang="en-US" sz="12800" dirty="0">
                <a:latin typeface="+mn-ea"/>
              </a:rPr>
              <a:t>様子</a:t>
            </a:r>
            <a:r>
              <a:rPr lang="ja-JP" altLang="en-US" sz="12800" dirty="0" smtClean="0">
                <a:latin typeface="+mn-ea"/>
              </a:rPr>
              <a:t>は、</a:t>
            </a:r>
            <a:r>
              <a:rPr lang="en-US" altLang="ja-JP" sz="12800" dirty="0" smtClean="0">
                <a:latin typeface="+mn-ea"/>
              </a:rPr>
              <a:t>YouTube</a:t>
            </a:r>
            <a:r>
              <a:rPr lang="ja-JP" altLang="en-US" sz="12800" dirty="0" smtClean="0">
                <a:latin typeface="+mn-ea"/>
              </a:rPr>
              <a:t>でライブ配信</a:t>
            </a:r>
            <a:endParaRPr lang="en-US" altLang="ja-JP" sz="1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</a:t>
            </a:r>
            <a:endParaRPr lang="en-US" altLang="ja-JP" sz="1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12800" dirty="0" smtClean="0">
                <a:latin typeface="+mn-ea"/>
              </a:rPr>
              <a:t>次回</a:t>
            </a:r>
            <a:endParaRPr lang="en-US" altLang="ja-JP" sz="1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0800" dirty="0">
                <a:latin typeface="+mn-ea"/>
              </a:rPr>
              <a:t>　</a:t>
            </a:r>
            <a:r>
              <a:rPr lang="ja-JP" altLang="en-US" sz="10800" dirty="0" smtClean="0">
                <a:latin typeface="+mn-ea"/>
              </a:rPr>
              <a:t>　　</a:t>
            </a:r>
            <a:r>
              <a:rPr lang="ja-JP" altLang="en-US" sz="11200" dirty="0" smtClean="0">
                <a:latin typeface="+mn-ea"/>
              </a:rPr>
              <a:t>令和５年２月２日</a:t>
            </a:r>
            <a:r>
              <a:rPr lang="en-US" altLang="ja-JP" sz="11200" dirty="0" smtClean="0">
                <a:latin typeface="+mn-ea"/>
              </a:rPr>
              <a:t>(</a:t>
            </a:r>
            <a:r>
              <a:rPr lang="ja-JP" altLang="en-US" sz="11200" dirty="0">
                <a:latin typeface="+mn-ea"/>
              </a:rPr>
              <a:t>木</a:t>
            </a:r>
            <a:r>
              <a:rPr lang="en-US" altLang="ja-JP" sz="11200" dirty="0" smtClean="0">
                <a:latin typeface="+mn-ea"/>
              </a:rPr>
              <a:t>)</a:t>
            </a:r>
            <a:r>
              <a:rPr lang="ja-JP" altLang="en-US" sz="11200" dirty="0" smtClean="0">
                <a:latin typeface="+mn-ea"/>
              </a:rPr>
              <a:t>　令和５年度予算案プレス発表</a:t>
            </a:r>
            <a:endParaRPr lang="en-US" altLang="ja-JP" sz="11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sz="11200" dirty="0" smtClean="0">
              <a:latin typeface="+mn-ea"/>
            </a:endParaRPr>
          </a:p>
          <a:p>
            <a:endParaRPr kumimoji="1" lang="ja-JP" altLang="en-US" dirty="0">
              <a:latin typeface="+mn-ea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228000" y="90000"/>
            <a:ext cx="3168000" cy="365125"/>
          </a:xfrm>
        </p:spPr>
        <p:txBody>
          <a:bodyPr/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日付プレースホルダー 1"/>
          <p:cNvSpPr txBox="1">
            <a:spLocks/>
          </p:cNvSpPr>
          <p:nvPr/>
        </p:nvSpPr>
        <p:spPr>
          <a:xfrm>
            <a:off x="7092280" y="6376243"/>
            <a:ext cx="223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0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71284"/>
            <a:ext cx="1225402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F7FE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画面に合わせる (4:3)</PresentationFormat>
  <Paragraphs>83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HGP創英角ｺﾞｼｯｸUB</vt:lpstr>
      <vt:lpstr>ＭＳ Ｐゴシック</vt:lpstr>
      <vt:lpstr>ＭＳ ゴシック</vt:lpstr>
      <vt:lpstr>ＭＳ 明朝</vt:lpstr>
      <vt:lpstr>游ゴシック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  <vt:lpstr>主な内容</vt:lpstr>
      <vt:lpstr>主な内容</vt:lpstr>
      <vt:lpstr>主な内容</vt:lpstr>
      <vt:lpstr>重点施策について</vt:lpstr>
      <vt:lpstr>定例記者会見について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2015-12-18T11:07:55Z</dcterms:created>
  <dcterms:modified xsi:type="dcterms:W3CDTF">2022-12-28T00:43:44Z</dcterms:modified>
</cp:coreProperties>
</file>