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4B"/>
    <a:srgbClr val="C0E4F2"/>
    <a:srgbClr val="5DB8DD"/>
    <a:srgbClr val="5B9BD5"/>
    <a:srgbClr val="AED77A"/>
    <a:srgbClr val="44AED8"/>
    <a:srgbClr val="FFFF66"/>
    <a:srgbClr val="DEEBF7"/>
    <a:srgbClr val="EAEFF7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2587" autoAdjust="0"/>
  </p:normalViewPr>
  <p:slideViewPr>
    <p:cSldViewPr snapToGrid="0">
      <p:cViewPr varScale="1">
        <p:scale>
          <a:sx n="71" d="100"/>
          <a:sy n="71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33" cy="497969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146" y="1"/>
            <a:ext cx="2949532" cy="497969"/>
          </a:xfrm>
          <a:prstGeom prst="rect">
            <a:avLst/>
          </a:prstGeom>
        </p:spPr>
        <p:txBody>
          <a:bodyPr vert="horz" lIns="88313" tIns="44156" rIns="88313" bIns="44156" rtlCol="0"/>
          <a:lstStyle>
            <a:lvl1pPr algn="r">
              <a:defRPr sz="1200"/>
            </a:lvl1pPr>
          </a:lstStyle>
          <a:p>
            <a:fld id="{7D8CE98B-F7F0-4E09-B181-78C0DB8B04E2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13" tIns="44156" rIns="88313" bIns="441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480" y="4783895"/>
            <a:ext cx="5445760" cy="3912834"/>
          </a:xfrm>
          <a:prstGeom prst="rect">
            <a:avLst/>
          </a:prstGeom>
        </p:spPr>
        <p:txBody>
          <a:bodyPr vert="horz" lIns="88313" tIns="44156" rIns="88313" bIns="4415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1369"/>
            <a:ext cx="2949533" cy="497969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146" y="9441369"/>
            <a:ext cx="2949532" cy="497969"/>
          </a:xfrm>
          <a:prstGeom prst="rect">
            <a:avLst/>
          </a:prstGeom>
        </p:spPr>
        <p:txBody>
          <a:bodyPr vert="horz" lIns="88313" tIns="44156" rIns="88313" bIns="44156" rtlCol="0" anchor="b"/>
          <a:lstStyle>
            <a:lvl1pPr algn="r">
              <a:defRPr sz="1200"/>
            </a:lvl1pPr>
          </a:lstStyle>
          <a:p>
            <a:fld id="{11179061-4E40-4AC1-9F92-CE102ED08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75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79061-4E40-4AC1-9F92-CE102ED080A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733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43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66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70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59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48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63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14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38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37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57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76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AF5B5-47E0-4365-951F-E6CD50D56673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0C5D-F671-4FD1-A747-26E68CF51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72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 bwMode="auto">
          <a:xfrm>
            <a:off x="4611574" y="598350"/>
            <a:ext cx="4460587" cy="4839585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/>
          <a:p>
            <a:endParaRPr lang="en-US" altLang="ja-JP" sz="9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 bwMode="auto">
          <a:xfrm>
            <a:off x="13381320" y="7014715"/>
            <a:ext cx="4520974" cy="478135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/>
          <a:p>
            <a:endParaRPr kumimoji="0"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3359981" y="6900547"/>
            <a:ext cx="3040947" cy="276999"/>
          </a:xfrm>
          <a:prstGeom prst="rect">
            <a:avLst/>
          </a:prstGeom>
          <a:pattFill prst="wd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生活支援体制整備事業（地域づくり）</a:t>
            </a:r>
            <a:endParaRPr lang="ja-JP" altLang="en-US" sz="1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133844" y="584101"/>
            <a:ext cx="4419381" cy="2235300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 anchorCtr="0"/>
          <a:lstStyle/>
          <a:p>
            <a:endParaRPr lang="en-US" altLang="ja-JP" sz="1050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■計画の位置づけ</a:t>
            </a:r>
            <a:endParaRPr lang="en-US" altLang="ja-JP" sz="1000" dirty="0" smtClean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○品川区障害者計画</a:t>
            </a:r>
            <a:endParaRPr kumimoji="0" lang="en-US" altLang="ja-JP" sz="10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/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 </a:t>
            </a:r>
            <a:r>
              <a:rPr lang="ja-JP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基本理念や基本方針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等</a:t>
            </a:r>
            <a:r>
              <a:rPr lang="ja-JP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の障害者施策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全般</a:t>
            </a:r>
            <a:r>
              <a:rPr lang="ja-JP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に係る基本的な事項を定め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る</a:t>
            </a:r>
            <a:endParaRPr lang="en-US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>
              <a:spcAft>
                <a:spcPts val="40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 基本計画（障害者基本法第</a:t>
            </a:r>
            <a:r>
              <a:rPr lang="en-US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条第３項）</a:t>
            </a:r>
            <a:endParaRPr lang="en-US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/>
            <a:r>
              <a:rPr lang="en-US" altLang="ja-JP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○第７期品川区障害福祉計画・第３期品川区障害児福祉計画</a:t>
            </a:r>
            <a:endParaRPr lang="en-US" altLang="ja-JP" sz="10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/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 国の基本指針に基づき、</a:t>
            </a:r>
            <a:r>
              <a:rPr lang="ja-JP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障害</a:t>
            </a:r>
            <a:r>
              <a:rPr lang="ja-JP" altLang="ja-JP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福祉</a:t>
            </a:r>
            <a:r>
              <a:rPr lang="ja-JP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サービス</a:t>
            </a: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等</a:t>
            </a:r>
            <a:r>
              <a:rPr lang="ja-JP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の確保</a:t>
            </a:r>
            <a:r>
              <a:rPr lang="ja-JP" altLang="ja-JP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</a:t>
            </a:r>
            <a:r>
              <a:rPr lang="ja-JP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係る成果</a:t>
            </a:r>
            <a:r>
              <a:rPr lang="ja-JP" altLang="ja-JP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目標</a:t>
            </a:r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endParaRPr lang="en-US" altLang="ja-JP" sz="1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/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</a:t>
            </a:r>
            <a:r>
              <a:rPr lang="ja-JP" altLang="ja-JP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必要とされるサービス見込量</a:t>
            </a:r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の確保のための方策</a:t>
            </a:r>
            <a:r>
              <a:rPr lang="ja-JP" altLang="ja-JP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を定め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る</a:t>
            </a:r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実施計画</a:t>
            </a:r>
            <a:endParaRPr lang="en-US" altLang="ja-JP" sz="10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>
              <a:spcAft>
                <a:spcPts val="600"/>
              </a:spcAft>
            </a:pPr>
            <a:r>
              <a:rPr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</a:t>
            </a:r>
            <a:r>
              <a:rPr lang="ja-JP" altLang="en-US" sz="10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（障害者総合支援法第</a:t>
            </a:r>
            <a:r>
              <a:rPr lang="en-US" altLang="ja-JP" sz="10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88</a:t>
            </a:r>
            <a:r>
              <a:rPr lang="ja-JP" altLang="en-US" sz="10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条第１項、児童福祉法</a:t>
            </a:r>
            <a:r>
              <a:rPr lang="en-US" altLang="ja-JP" sz="10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33</a:t>
            </a:r>
            <a:r>
              <a:rPr lang="ja-JP" altLang="en-US" sz="10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条の</a:t>
            </a:r>
            <a:r>
              <a:rPr lang="en-US" altLang="ja-JP" sz="10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</a:t>
            </a:r>
            <a:r>
              <a:rPr lang="ja-JP" altLang="en-US" sz="10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第１項）</a:t>
            </a:r>
            <a:endParaRPr lang="en-US" altLang="ja-JP" sz="10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/>
            <a:r>
              <a:rPr lang="en-US" altLang="ja-JP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■計画期間</a:t>
            </a:r>
            <a:endParaRPr lang="en-US" altLang="ja-JP" sz="1000" dirty="0" smtClean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/>
            <a:r>
              <a:rPr lang="en-US" altLang="ja-JP" sz="10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○品川区</a:t>
            </a: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障害者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計画</a:t>
            </a:r>
            <a:r>
              <a:rPr lang="en-US" altLang="ja-JP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</a:t>
            </a: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６年～令和</a:t>
            </a:r>
            <a:r>
              <a:rPr lang="en-US" altLang="ja-JP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年（６年間）</a:t>
            </a:r>
            <a:endParaRPr lang="en-US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/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○</a:t>
            </a: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第７期品川区障害福祉計画・第３期品川区障害児福祉計画</a:t>
            </a:r>
            <a:endParaRPr lang="en-US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>
              <a:spcAft>
                <a:spcPts val="400"/>
              </a:spcAft>
            </a:pPr>
            <a:r>
              <a:rPr lang="en-US" altLang="ja-JP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</a:t>
            </a:r>
            <a:r>
              <a:rPr lang="ja-JP" altLang="en-US" sz="10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令和</a:t>
            </a: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６年～令和８年（３年間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lang="en-US" altLang="ja-JP" sz="1000" dirty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/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endParaRPr lang="en-US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ja-JP" altLang="en-US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161" y="-9310"/>
            <a:ext cx="9010156" cy="4096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3844" y="40751"/>
            <a:ext cx="89906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品川区</a:t>
            </a:r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障害者計画および第</a:t>
            </a:r>
            <a:r>
              <a:rPr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期品川区障害</a:t>
            </a:r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福祉計画・第</a:t>
            </a:r>
            <a:r>
              <a:rPr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期品川区障害児</a:t>
            </a:r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福祉計画</a:t>
            </a:r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lang="ja-JP" altLang="en-US" sz="13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85025" y="1149097"/>
            <a:ext cx="15871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高齢者地域支援課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515" y="456262"/>
            <a:ext cx="1234035" cy="276999"/>
          </a:xfrm>
          <a:prstGeom prst="rect">
            <a:avLst/>
          </a:prstGeom>
          <a:pattFill prst="wd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C0E4F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１．計画概要</a:t>
            </a:r>
            <a:endParaRPr lang="ja-JP" altLang="en-US" sz="1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900853" y="3892"/>
            <a:ext cx="1171017" cy="438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1200" b="1" kern="100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資料</a:t>
            </a:r>
            <a:r>
              <a:rPr lang="ja-JP" altLang="en-US" sz="1200" b="1" kern="100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</a:t>
            </a:r>
            <a:r>
              <a:rPr lang="ja-JP" altLang="ja-JP" sz="1200" b="1" kern="100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－</a:t>
            </a:r>
            <a:r>
              <a:rPr lang="ja-JP" altLang="en-US" sz="1200" b="1" kern="100" dirty="0" smtClean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</a:t>
            </a:r>
            <a:endParaRPr lang="ja-JP" altLang="ja-JP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 flipV="1">
            <a:off x="10064029" y="6769574"/>
            <a:ext cx="998618" cy="8294"/>
          </a:xfrm>
          <a:prstGeom prst="line">
            <a:avLst/>
          </a:prstGeom>
          <a:ln w="38100">
            <a:solidFill>
              <a:srgbClr val="5B9BD5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表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209002"/>
              </p:ext>
            </p:extLst>
          </p:nvPr>
        </p:nvGraphicFramePr>
        <p:xfrm>
          <a:off x="13440358" y="10151448"/>
          <a:ext cx="2189651" cy="1558449"/>
        </p:xfrm>
        <a:graphic>
          <a:graphicData uri="http://schemas.openxmlformats.org/drawingml/2006/table">
            <a:tbl>
              <a:tblPr/>
              <a:tblGrid>
                <a:gridCol w="195395">
                  <a:extLst>
                    <a:ext uri="{9D8B030D-6E8A-4147-A177-3AD203B41FA5}">
                      <a16:colId xmlns:a16="http://schemas.microsoft.com/office/drawing/2014/main" val="3300317942"/>
                    </a:ext>
                  </a:extLst>
                </a:gridCol>
                <a:gridCol w="619126">
                  <a:extLst>
                    <a:ext uri="{9D8B030D-6E8A-4147-A177-3AD203B41FA5}">
                      <a16:colId xmlns:a16="http://schemas.microsoft.com/office/drawing/2014/main" val="3102467986"/>
                    </a:ext>
                  </a:extLst>
                </a:gridCol>
                <a:gridCol w="216414">
                  <a:extLst>
                    <a:ext uri="{9D8B030D-6E8A-4147-A177-3AD203B41FA5}">
                      <a16:colId xmlns:a16="http://schemas.microsoft.com/office/drawing/2014/main" val="3271500101"/>
                    </a:ext>
                  </a:extLst>
                </a:gridCol>
                <a:gridCol w="816505">
                  <a:extLst>
                    <a:ext uri="{9D8B030D-6E8A-4147-A177-3AD203B41FA5}">
                      <a16:colId xmlns:a16="http://schemas.microsoft.com/office/drawing/2014/main" val="3720565643"/>
                    </a:ext>
                  </a:extLst>
                </a:gridCol>
                <a:gridCol w="342211">
                  <a:extLst>
                    <a:ext uri="{9D8B030D-6E8A-4147-A177-3AD203B41FA5}">
                      <a16:colId xmlns:a16="http://schemas.microsoft.com/office/drawing/2014/main" val="1420755615"/>
                    </a:ext>
                  </a:extLst>
                </a:gridCol>
              </a:tblGrid>
              <a:tr h="1525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会場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lang="zh-TW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166614"/>
                  </a:ext>
                </a:extLst>
              </a:tr>
              <a:tr h="1246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品１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ばんば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本照寺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190906"/>
                  </a:ext>
                </a:extLst>
              </a:tr>
              <a:tr h="1246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品２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南品川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H23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南品川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シルバーセンター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毎週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309475"/>
                  </a:ext>
                </a:extLst>
              </a:tr>
              <a:tr h="1480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三楽会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H24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元</a:t>
                      </a:r>
                      <a:r>
                        <a:rPr lang="zh-CN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</a:t>
                      </a:r>
                      <a:r>
                        <a:rPr lang="zh-CN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睦会町会</a:t>
                      </a:r>
                      <a:r>
                        <a:rPr lang="zh-CN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会館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99380"/>
                  </a:ext>
                </a:extLst>
              </a:tr>
              <a:tr h="1480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東品川ゆうゆう</a:t>
                      </a:r>
                      <a:endParaRPr lang="ja-JP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東品川ゆうゆうプラザ</a:t>
                      </a:r>
                      <a:endParaRPr lang="en-US" altLang="ja-JP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962788"/>
                  </a:ext>
                </a:extLst>
              </a:tr>
              <a:tr h="1480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崎１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ほっとひと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いき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大崎第一地域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82172"/>
                  </a:ext>
                </a:extLst>
              </a:tr>
              <a:tr h="14809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井１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お～いっ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日生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薬局</a:t>
                      </a:r>
                      <a:endParaRPr lang="zh-TW" alt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36924"/>
                  </a:ext>
                </a:extLst>
              </a:tr>
              <a:tr h="1246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鈴ヶ森</a:t>
                      </a:r>
                      <a:endParaRPr lang="ja-JP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大経寺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288756"/>
                  </a:ext>
                </a:extLst>
              </a:tr>
              <a:tr h="12464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関ヶ原</a:t>
                      </a:r>
                      <a:endParaRPr lang="ja-JP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関ヶ原シルバーセンター</a:t>
                      </a:r>
                      <a:endParaRPr lang="en-US" altLang="ja-JP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zh-TW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905613"/>
                  </a:ext>
                </a:extLst>
              </a:tr>
              <a:tr h="1246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南大井</a:t>
                      </a:r>
                      <a:endParaRPr lang="ja-JP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南大井シルバーセンター</a:t>
                      </a:r>
                      <a:endParaRPr lang="en-US" altLang="ja-JP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330173"/>
                  </a:ext>
                </a:extLst>
              </a:tr>
              <a:tr h="18338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井２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やまなか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大井三丁目高齢者憩いの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毎週</a:t>
                      </a:r>
                      <a:r>
                        <a:rPr lang="zh-TW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endParaRPr lang="zh-TW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389817"/>
                  </a:ext>
                </a:extLst>
              </a:tr>
            </a:tbl>
          </a:graphicData>
        </a:graphic>
      </p:graphicFrame>
      <p:sp>
        <p:nvSpPr>
          <p:cNvPr id="84" name="テキスト ボックス 83"/>
          <p:cNvSpPr txBox="1"/>
          <p:nvPr/>
        </p:nvSpPr>
        <p:spPr>
          <a:xfrm>
            <a:off x="13419182" y="7232674"/>
            <a:ext cx="45590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生活支援コーディネーターとして、地域の資源の把握や、</a:t>
            </a:r>
            <a:endParaRPr lang="en-US" altLang="ja-JP" sz="1050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地域課題の整理、ネットワークづくりなどを行っています</a:t>
            </a:r>
            <a:endParaRPr kumimoji="1" lang="en-US" altLang="ja-JP" sz="1100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3387706" y="7682964"/>
            <a:ext cx="45590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en-US" sz="11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地域交流会の開催</a:t>
            </a:r>
            <a:r>
              <a:rPr lang="ja-JP" altLang="en-US" sz="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地域支援員や利用者、民生委員などが交流、</a:t>
            </a:r>
            <a:endParaRPr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情報交換や地域課題について話しあう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として開催</a:t>
            </a:r>
            <a:endParaRPr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3379039" y="9391438"/>
            <a:ext cx="4559090" cy="538609"/>
            <a:chOff x="4733482" y="3882879"/>
            <a:chExt cx="4559090" cy="538609"/>
          </a:xfrm>
        </p:grpSpPr>
        <p:cxnSp>
          <p:nvCxnSpPr>
            <p:cNvPr id="64" name="直線コネクタ 63"/>
            <p:cNvCxnSpPr/>
            <p:nvPr/>
          </p:nvCxnSpPr>
          <p:spPr>
            <a:xfrm>
              <a:off x="4957740" y="4067954"/>
              <a:ext cx="2589897" cy="16886"/>
            </a:xfrm>
            <a:prstGeom prst="line">
              <a:avLst/>
            </a:prstGeom>
            <a:ln w="38100">
              <a:solidFill>
                <a:srgbClr val="5B9BD5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テキスト ボックス 91"/>
            <p:cNvSpPr txBox="1"/>
            <p:nvPr/>
          </p:nvSpPr>
          <p:spPr>
            <a:xfrm>
              <a:off x="4733482" y="3882879"/>
              <a:ext cx="4559090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b="1" dirty="0" smtClean="0">
                  <a:solidFill>
                    <a:srgbClr val="00206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■</a:t>
              </a:r>
              <a:r>
                <a:rPr lang="ja-JP" altLang="en-US" sz="1100" b="1" dirty="0" smtClean="0">
                  <a:solidFill>
                    <a:srgbClr val="00206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フリースペース</a:t>
              </a:r>
              <a:r>
                <a:rPr lang="ja-JP" altLang="en-US" sz="1050" b="1" dirty="0" smtClean="0">
                  <a:solidFill>
                    <a:srgbClr val="00206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「よりみち」の開設・運営支援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ひとり暮らし高齢者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や引きこもりがちな方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などの居場所として、開催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地域支援員が運営する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aphicFrame>
        <p:nvGraphicFramePr>
          <p:cNvPr id="97" name="表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815240"/>
              </p:ext>
            </p:extLst>
          </p:nvPr>
        </p:nvGraphicFramePr>
        <p:xfrm>
          <a:off x="15671297" y="10161514"/>
          <a:ext cx="2189651" cy="1454834"/>
        </p:xfrm>
        <a:graphic>
          <a:graphicData uri="http://schemas.openxmlformats.org/drawingml/2006/table">
            <a:tbl>
              <a:tblPr/>
              <a:tblGrid>
                <a:gridCol w="195395">
                  <a:extLst>
                    <a:ext uri="{9D8B030D-6E8A-4147-A177-3AD203B41FA5}">
                      <a16:colId xmlns:a16="http://schemas.microsoft.com/office/drawing/2014/main" val="3300317942"/>
                    </a:ext>
                  </a:extLst>
                </a:gridCol>
                <a:gridCol w="619126">
                  <a:extLst>
                    <a:ext uri="{9D8B030D-6E8A-4147-A177-3AD203B41FA5}">
                      <a16:colId xmlns:a16="http://schemas.microsoft.com/office/drawing/2014/main" val="3102467986"/>
                    </a:ext>
                  </a:extLst>
                </a:gridCol>
                <a:gridCol w="216414">
                  <a:extLst>
                    <a:ext uri="{9D8B030D-6E8A-4147-A177-3AD203B41FA5}">
                      <a16:colId xmlns:a16="http://schemas.microsoft.com/office/drawing/2014/main" val="3271500101"/>
                    </a:ext>
                  </a:extLst>
                </a:gridCol>
                <a:gridCol w="816505">
                  <a:extLst>
                    <a:ext uri="{9D8B030D-6E8A-4147-A177-3AD203B41FA5}">
                      <a16:colId xmlns:a16="http://schemas.microsoft.com/office/drawing/2014/main" val="3720565643"/>
                    </a:ext>
                  </a:extLst>
                </a:gridCol>
                <a:gridCol w="342211">
                  <a:extLst>
                    <a:ext uri="{9D8B030D-6E8A-4147-A177-3AD203B41FA5}">
                      <a16:colId xmlns:a16="http://schemas.microsoft.com/office/drawing/2014/main" val="1420755615"/>
                    </a:ext>
                  </a:extLst>
                </a:gridCol>
              </a:tblGrid>
              <a:tr h="1525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会場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lang="zh-TW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166614"/>
                  </a:ext>
                </a:extLst>
              </a:tr>
              <a:tr h="1246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井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はらまち</a:t>
                      </a:r>
                      <a:endParaRPr lang="ja-JP" alt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西大井いきいきセンター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zh-TW" alt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52146"/>
                  </a:ext>
                </a:extLst>
              </a:tr>
              <a:tr h="1480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荏１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りんしの</a:t>
                      </a:r>
                      <a:r>
                        <a:rPr lang="ja-JP" altLang="en-US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もり</a:t>
                      </a:r>
                      <a:endParaRPr lang="ja-JP" alt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りん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zh-TW" alt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786055"/>
                  </a:ext>
                </a:extLst>
              </a:tr>
              <a:tr h="1480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荏２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荏原いきいき倶楽部</a:t>
                      </a:r>
                      <a:endParaRPr lang="ja-JP" alt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H23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荏原いきいき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倶楽部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毎週</a:t>
                      </a:r>
                      <a:r>
                        <a:rPr lang="zh-TW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endParaRPr lang="zh-TW" alt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622276"/>
                  </a:ext>
                </a:extLst>
              </a:tr>
              <a:tr h="1480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荏３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荏三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平塚橋ゆうゆう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プラザ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endParaRPr lang="ja-JP" alt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041621"/>
                  </a:ext>
                </a:extLst>
              </a:tr>
              <a:tr h="1246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わかば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endParaRPr lang="ja-JP" alt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民間宅</a:t>
                      </a: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461284"/>
                  </a:ext>
                </a:extLst>
              </a:tr>
              <a:tr h="1246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荏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はたがおか</a:t>
                      </a:r>
                      <a:endParaRPr lang="ja-JP" alt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endParaRPr lang="ja-JP" alt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旗の台シルバーセンター</a:t>
                      </a:r>
                      <a:endParaRPr lang="ja-JP" alt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06129"/>
                  </a:ext>
                </a:extLst>
              </a:tr>
              <a:tr h="1833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荏５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ホットふたば</a:t>
                      </a:r>
                      <a:endParaRPr lang="ja-JP" alt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ケアメイト</a:t>
                      </a:r>
                      <a:endParaRPr lang="en-US" altLang="ja-JP" sz="6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（宅配クック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237807"/>
                  </a:ext>
                </a:extLst>
              </a:tr>
              <a:tr h="12464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ホットゆたか</a:t>
                      </a:r>
                      <a:endParaRPr lang="ja-JP" alt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ゆたかシルバーセンター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338293"/>
                  </a:ext>
                </a:extLst>
              </a:tr>
              <a:tr h="1691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八潮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ほっと八潮</a:t>
                      </a: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こみゅにてぃぷらざ八潮</a:t>
                      </a:r>
                      <a:endParaRPr lang="en-US" altLang="ja-JP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</a:t>
                      </a:r>
                      <a:r>
                        <a:rPr lang="ja-JP" altLang="en-US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endParaRPr lang="zh-TW" alt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5" marR="7425" marT="74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09982"/>
                  </a:ext>
                </a:extLst>
              </a:tr>
            </a:tbl>
          </a:graphicData>
        </a:graphic>
      </p:graphicFrame>
      <p:pic>
        <p:nvPicPr>
          <p:cNvPr id="98" name="図 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1282" y="7648172"/>
            <a:ext cx="1247075" cy="935307"/>
          </a:xfrm>
          <a:prstGeom prst="rect">
            <a:avLst/>
          </a:prstGeom>
        </p:spPr>
      </p:pic>
      <p:pic>
        <p:nvPicPr>
          <p:cNvPr id="100" name="図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892" y="9177080"/>
            <a:ext cx="1236465" cy="927350"/>
          </a:xfrm>
          <a:prstGeom prst="rect">
            <a:avLst/>
          </a:prstGeom>
        </p:spPr>
      </p:pic>
      <p:sp>
        <p:nvSpPr>
          <p:cNvPr id="102" name="テキスト ボックス 101"/>
          <p:cNvSpPr txBox="1"/>
          <p:nvPr/>
        </p:nvSpPr>
        <p:spPr>
          <a:xfrm>
            <a:off x="13506679" y="8201553"/>
            <a:ext cx="919558" cy="215444"/>
          </a:xfrm>
          <a:prstGeom prst="rect">
            <a:avLst/>
          </a:prstGeom>
          <a:solidFill>
            <a:srgbClr val="FFFF66">
              <a:alpha val="6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Ｒ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実績：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3456842" y="9872629"/>
            <a:ext cx="1224364" cy="215444"/>
          </a:xfrm>
          <a:prstGeom prst="rect">
            <a:avLst/>
          </a:prstGeom>
          <a:solidFill>
            <a:srgbClr val="FFFF66">
              <a:alpha val="6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開設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箇所：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4" t="3333" r="10185" b="8518"/>
          <a:stretch/>
        </p:blipFill>
        <p:spPr>
          <a:xfrm rot="5400000">
            <a:off x="15919673" y="8344774"/>
            <a:ext cx="1166445" cy="863944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>
            <a:off x="13376763" y="8492472"/>
            <a:ext cx="455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■わくわくマッピングの作成</a:t>
            </a:r>
            <a:endParaRPr lang="en-US" altLang="ja-JP" sz="105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地域における社会資源（施設や集いの場、人など）</a:t>
            </a:r>
            <a:endParaRPr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をマップにし、見える化</a:t>
            </a:r>
            <a:endParaRPr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地域支援員とのミーティングで共有し、</a:t>
            </a:r>
            <a:endParaRPr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意見交換することで地域課題の発見につなげる</a:t>
            </a:r>
            <a:endParaRPr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 flipV="1">
            <a:off x="13603297" y="7855896"/>
            <a:ext cx="1077909" cy="21329"/>
          </a:xfrm>
          <a:prstGeom prst="line">
            <a:avLst/>
          </a:prstGeom>
          <a:ln w="38100">
            <a:solidFill>
              <a:srgbClr val="5B9BD5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V="1">
            <a:off x="13578242" y="8654691"/>
            <a:ext cx="1551402" cy="21330"/>
          </a:xfrm>
          <a:prstGeom prst="line">
            <a:avLst/>
          </a:prstGeom>
          <a:ln w="38100">
            <a:solidFill>
              <a:srgbClr val="5B9BD5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4611574" y="456261"/>
            <a:ext cx="3341801" cy="276999"/>
          </a:xfrm>
          <a:prstGeom prst="rect">
            <a:avLst/>
          </a:prstGeom>
          <a:pattFill prst="wd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C0E4F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４．施策体系</a:t>
            </a:r>
            <a:r>
              <a:rPr lang="en-US" altLang="ja-JP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障害福祉計画・障害児福祉計画</a:t>
            </a:r>
            <a:r>
              <a:rPr lang="en-US" altLang="ja-JP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 bwMode="auto">
          <a:xfrm>
            <a:off x="133844" y="3031779"/>
            <a:ext cx="4423640" cy="2298517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 anchorCtr="0"/>
          <a:lstStyle/>
          <a:p>
            <a:pPr>
              <a:lnSpc>
                <a:spcPts val="1200"/>
              </a:lnSpc>
            </a:pPr>
            <a:endParaRPr lang="en-US" altLang="ja-JP" sz="12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</a:t>
            </a:r>
            <a:r>
              <a:rPr lang="ja-JP" altLang="en-US" sz="10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三</a:t>
            </a:r>
            <a:r>
              <a:rPr lang="ja-JP" altLang="en-US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計画の一体的策定</a:t>
            </a:r>
            <a:endParaRPr lang="en-US" altLang="ja-JP" sz="1000" dirty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300"/>
              </a:lnSpc>
              <a:spcAft>
                <a:spcPts val="400"/>
              </a:spcAft>
            </a:pPr>
            <a:r>
              <a:rPr lang="ja-JP" altLang="en-US" sz="10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障害者施策全体の連携と調和を図るため、三計画を一体的に策定</a:t>
            </a:r>
            <a:endParaRPr kumimoji="0" lang="en-US" altLang="ja-JP" sz="1000" dirty="0" smtClean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300"/>
              </a:lnSpc>
            </a:pPr>
            <a:r>
              <a:rPr kumimoji="0" lang="ja-JP" altLang="en-US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■障害者計画の計画期間</a:t>
            </a:r>
            <a:r>
              <a:rPr lang="ja-JP" altLang="en-US" sz="10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kumimoji="0" lang="ja-JP" altLang="en-US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見直し</a:t>
            </a:r>
            <a:endParaRPr kumimoji="0" lang="en-US" altLang="ja-JP" sz="1000" dirty="0" smtClean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社会</a:t>
            </a: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情勢の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変化や</a:t>
            </a:r>
            <a:r>
              <a:rPr lang="ja-JP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法</a:t>
            </a:r>
            <a:r>
              <a:rPr lang="ja-JP" altLang="ja-JP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改正</a:t>
            </a:r>
            <a:r>
              <a:rPr lang="ja-JP" altLang="ja-JP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・制度改正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に柔軟に対応</a:t>
            </a: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する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ため、計画期間を</a:t>
            </a:r>
            <a:endParaRPr lang="en-US" altLang="ja-JP" sz="10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300"/>
              </a:lnSpc>
              <a:spcAft>
                <a:spcPts val="400"/>
              </a:spcAft>
            </a:pP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９年間から６年間に短縮</a:t>
            </a:r>
            <a:endParaRPr lang="en-US" altLang="ja-JP" sz="10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>
              <a:lnSpc>
                <a:spcPts val="1300"/>
              </a:lnSpc>
            </a:pPr>
            <a:r>
              <a:rPr lang="ja-JP" altLang="en-US" sz="10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■差別解消・インクルージョンの推進</a:t>
            </a:r>
            <a:endParaRPr lang="en-US" altLang="ja-JP" sz="1000" dirty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>
              <a:lnSpc>
                <a:spcPts val="1300"/>
              </a:lnSpc>
              <a:spcAft>
                <a:spcPts val="400"/>
              </a:spcAft>
            </a:pPr>
            <a:r>
              <a:rPr lang="ja-JP" altLang="en-US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共生社会を実現するため、積極的に差別解消やインクルージョンを推進</a:t>
            </a:r>
            <a:endParaRPr lang="en-US" altLang="ja-JP" sz="10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>
              <a:lnSpc>
                <a:spcPts val="1300"/>
              </a:lnSpc>
            </a:pPr>
            <a:r>
              <a:rPr lang="ja-JP" altLang="en-US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■重度障害・医療的ケア支援の充実</a:t>
            </a:r>
            <a:endParaRPr lang="en-US" altLang="ja-JP" sz="1000" dirty="0" smtClean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>
              <a:lnSpc>
                <a:spcPts val="1300"/>
              </a:lnSpc>
              <a:spcAft>
                <a:spcPts val="400"/>
              </a:spcAft>
            </a:pPr>
            <a:r>
              <a:rPr lang="ja-JP" altLang="en-US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手厚い介助が必要な重度障害・医療的ケア等の支援を充実</a:t>
            </a:r>
            <a:endParaRPr lang="en-US" altLang="ja-JP" sz="10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>
              <a:lnSpc>
                <a:spcPts val="1300"/>
              </a:lnSpc>
            </a:pPr>
            <a:r>
              <a:rPr lang="ja-JP" altLang="en-US" sz="1000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■障害福祉サービス等の充実</a:t>
            </a:r>
            <a:endParaRPr lang="en-US" altLang="ja-JP" sz="1000" dirty="0" smtClean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>
              <a:lnSpc>
                <a:spcPts val="13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障害者グループホーム、障害児通所支援等の地域のサービス基盤の整備</a:t>
            </a:r>
            <a:endParaRPr lang="ja-JP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1181457">
              <a:lnSpc>
                <a:spcPts val="1300"/>
              </a:lnSpc>
            </a:pP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33843" y="2893279"/>
            <a:ext cx="1434061" cy="276999"/>
          </a:xfrm>
          <a:prstGeom prst="rect">
            <a:avLst/>
          </a:prstGeom>
          <a:pattFill prst="wd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C0E4F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9368" y="872091"/>
            <a:ext cx="4339104" cy="4515812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 bwMode="auto">
          <a:xfrm>
            <a:off x="129585" y="5526403"/>
            <a:ext cx="4423640" cy="1255397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 anchorCtr="0"/>
          <a:lstStyle/>
          <a:p>
            <a:pPr>
              <a:lnSpc>
                <a:spcPts val="1200"/>
              </a:lnSpc>
            </a:pPr>
            <a:endParaRPr lang="en-US" altLang="ja-JP" sz="12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181457">
              <a:lnSpc>
                <a:spcPts val="1300"/>
              </a:lnSpc>
            </a:pP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9584" y="5387903"/>
            <a:ext cx="2927941" cy="276999"/>
          </a:xfrm>
          <a:prstGeom prst="rect">
            <a:avLst/>
          </a:prstGeom>
          <a:pattFill prst="wd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C0E4F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３．基本理念・基本方針（障害者計画）</a:t>
            </a:r>
            <a:endParaRPr lang="ja-JP" altLang="en-US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818786" y="5722425"/>
            <a:ext cx="3581004" cy="325679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800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chemeClr val="dk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dk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r>
              <a:rPr lang="ja-JP" altLang="ja-JP" sz="900" b="1" dirty="0" smtClean="0">
                <a:solidFill>
                  <a:schemeClr val="dk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自分らしく、あなたらしく、共感と共生の社会へ</a:t>
            </a:r>
            <a:endParaRPr lang="en-US" altLang="ja-JP" sz="900" dirty="0">
              <a:solidFill>
                <a:schemeClr val="dk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850" b="1" dirty="0" smtClean="0">
                <a:solidFill>
                  <a:schemeClr val="dk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</a:t>
            </a:r>
            <a:r>
              <a:rPr lang="ja-JP" altLang="ja-JP" sz="850" b="1" dirty="0" smtClean="0">
                <a:solidFill>
                  <a:schemeClr val="dk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だれもが自分らしく暮らし</a:t>
            </a:r>
            <a:r>
              <a:rPr lang="ja-JP" altLang="en-US" sz="850" b="1" dirty="0" smtClean="0">
                <a:solidFill>
                  <a:schemeClr val="dk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lang="ja-JP" altLang="ja-JP" sz="850" b="1" dirty="0" smtClean="0">
                <a:solidFill>
                  <a:schemeClr val="dk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しあわせを実感できるまち、しながわ</a:t>
            </a:r>
            <a:endParaRPr lang="ja-JP" altLang="ja-JP" sz="850" dirty="0">
              <a:solidFill>
                <a:schemeClr val="dk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818786" y="6112349"/>
            <a:ext cx="3581004" cy="198767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3600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>
                <a:solidFill>
                  <a:schemeClr val="dk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dk1"/>
                </a:solidFill>
              </a:rPr>
              <a:t>    </a:t>
            </a:r>
            <a:r>
              <a:rPr lang="ja-JP" altLang="en-US" sz="900" b="1" dirty="0" smtClean="0">
                <a:solidFill>
                  <a:schemeClr val="dk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１．地域で安心して暮らすことができる</a:t>
            </a:r>
            <a:endParaRPr lang="ja-JP" altLang="en-US" sz="900" b="1" dirty="0">
              <a:solidFill>
                <a:schemeClr val="dk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818786" y="6305039"/>
            <a:ext cx="3581004" cy="19761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3600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>
                <a:solidFill>
                  <a:schemeClr val="dk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dk1"/>
                </a:solidFill>
              </a:rPr>
              <a:t>    </a:t>
            </a:r>
            <a:r>
              <a:rPr lang="ja-JP" altLang="en-US" sz="900" b="1" dirty="0" smtClean="0">
                <a:solidFill>
                  <a:schemeClr val="dk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２．自分らしく生き生きと暮らすことができる</a:t>
            </a:r>
            <a:endParaRPr lang="ja-JP" altLang="en-US" sz="900" b="1" dirty="0">
              <a:solidFill>
                <a:schemeClr val="dk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818786" y="6502657"/>
            <a:ext cx="3581005" cy="196189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3600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>
                <a:solidFill>
                  <a:schemeClr val="dk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dk1"/>
                </a:solidFill>
              </a:rPr>
              <a:t>    </a:t>
            </a:r>
            <a:r>
              <a:rPr lang="ja-JP" altLang="en-US" sz="900" b="1" dirty="0" smtClean="0">
                <a:solidFill>
                  <a:schemeClr val="dk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３．すべての人が共に支え合い暮らすことができる</a:t>
            </a:r>
            <a:endParaRPr lang="ja-JP" altLang="en-US" sz="900" b="1" dirty="0">
              <a:solidFill>
                <a:schemeClr val="dk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257807" y="6112349"/>
            <a:ext cx="670036" cy="60615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72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 dirty="0"/>
              <a:t>３つ</a:t>
            </a:r>
            <a:r>
              <a:rPr kumimoji="1" lang="ja-JP" altLang="en-US" sz="1000" b="1" dirty="0" smtClean="0"/>
              <a:t>の</a:t>
            </a:r>
            <a:endParaRPr kumimoji="1" lang="en-US" altLang="ja-JP" sz="1000" b="1" dirty="0" smtClean="0"/>
          </a:p>
          <a:p>
            <a:pPr algn="ctr"/>
            <a:r>
              <a:rPr kumimoji="1" lang="ja-JP" altLang="en-US" sz="1000" b="1" dirty="0" smtClean="0"/>
              <a:t>基本方針</a:t>
            </a:r>
            <a:endParaRPr kumimoji="1" lang="en-US" altLang="ja-JP" sz="1000" b="1" dirty="0" smtClean="0"/>
          </a:p>
        </p:txBody>
      </p:sp>
      <p:sp>
        <p:nvSpPr>
          <p:cNvPr id="57" name="角丸四角形 56"/>
          <p:cNvSpPr/>
          <p:nvPr/>
        </p:nvSpPr>
        <p:spPr>
          <a:xfrm>
            <a:off x="298031" y="5722477"/>
            <a:ext cx="629813" cy="33273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7200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 dirty="0"/>
              <a:t>基本理念</a:t>
            </a: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4629162" y="5661644"/>
            <a:ext cx="4423640" cy="1107929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 anchorCtr="0"/>
          <a:lstStyle/>
          <a:p>
            <a:pPr>
              <a:lnSpc>
                <a:spcPts val="1200"/>
              </a:lnSpc>
            </a:pPr>
            <a:endParaRPr lang="en-US" altLang="ja-JP" sz="12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181457">
              <a:lnSpc>
                <a:spcPts val="1300"/>
              </a:lnSpc>
            </a:pPr>
            <a:r>
              <a:rPr lang="ja-JP" altLang="en-US" sz="100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  <a:r>
              <a:rPr lang="ja-JP" altLang="en-US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日～１月１０日</a:t>
            </a:r>
            <a:r>
              <a:rPr lang="ja-JP" altLang="en-US" sz="100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地域自立支援協議会の意見聴取</a:t>
            </a:r>
            <a:endParaRPr lang="en-US" altLang="ja-JP" sz="10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181457">
              <a:lnSpc>
                <a:spcPts val="1300"/>
              </a:lnSpc>
            </a:pPr>
            <a:r>
              <a:rPr lang="ja-JP" altLang="en-US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１２月１１日～</a:t>
            </a:r>
            <a:r>
              <a:rPr lang="en-US" altLang="ja-JP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月１０日　　パブリックコメント実施</a:t>
            </a:r>
            <a:endParaRPr lang="en-US" altLang="ja-JP" sz="10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181457">
              <a:lnSpc>
                <a:spcPts val="1300"/>
              </a:lnSpc>
            </a:pPr>
            <a:r>
              <a:rPr lang="ja-JP" altLang="en-US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１２月中旬～１月下旬　　　障害者団体ヒアリング</a:t>
            </a:r>
            <a:endParaRPr lang="en-US" altLang="ja-JP" sz="10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181457">
              <a:lnSpc>
                <a:spcPts val="1300"/>
              </a:lnSpc>
            </a:pPr>
            <a:r>
              <a:rPr lang="ja-JP" altLang="en-US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３月１８日</a:t>
            </a:r>
            <a:r>
              <a:rPr lang="ja-JP" altLang="en-US" sz="100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 　　第４回品川区障害福祉計画等策定委員会</a:t>
            </a:r>
            <a:endParaRPr lang="en-US" altLang="ja-JP" sz="10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181457">
              <a:lnSpc>
                <a:spcPts val="1300"/>
              </a:lnSpc>
            </a:pPr>
            <a:r>
              <a:rPr lang="en-US" altLang="ja-JP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0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　　　　　　　　　　　　　計画公表</a:t>
            </a:r>
            <a:endParaRPr lang="en-US" altLang="ja-JP" sz="10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629162" y="5523144"/>
            <a:ext cx="1914513" cy="276999"/>
          </a:xfrm>
          <a:prstGeom prst="rect">
            <a:avLst/>
          </a:prstGeom>
          <a:pattFill prst="wd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C0E4F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．スケジュール（予定）</a:t>
            </a:r>
            <a:endParaRPr lang="ja-JP" altLang="en-US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01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873</Words>
  <Application>Microsoft Office PowerPoint</Application>
  <PresentationFormat>画面に合わせる (4:3)</PresentationFormat>
  <Paragraphs>166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BIZ UDゴシック</vt:lpstr>
      <vt:lpstr>Meiryo UI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2021-01-06T06:05:27Z</dcterms:created>
  <dcterms:modified xsi:type="dcterms:W3CDTF">2023-11-21T02:43:07Z</dcterms:modified>
</cp:coreProperties>
</file>