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90" r:id="rId2"/>
    <p:sldId id="291"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33"/>
    <a:srgbClr val="92D050"/>
    <a:srgbClr val="99FFCC"/>
    <a:srgbClr val="9999FF"/>
    <a:srgbClr val="FF9999"/>
    <a:srgbClr val="FF3300"/>
    <a:srgbClr val="FFCCFF"/>
    <a:srgbClr val="FFCC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81058" autoAdjust="0"/>
  </p:normalViewPr>
  <p:slideViewPr>
    <p:cSldViewPr snapToGrid="0">
      <p:cViewPr varScale="1">
        <p:scale>
          <a:sx n="50" d="100"/>
          <a:sy n="50" d="100"/>
        </p:scale>
        <p:origin x="20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8693"/>
          </a:xfrm>
          <a:prstGeom prst="rect">
            <a:avLst/>
          </a:prstGeom>
        </p:spPr>
        <p:txBody>
          <a:bodyPr vert="horz" lIns="91440" tIns="45720" rIns="91440" bIns="45720" rtlCol="0"/>
          <a:lstStyle>
            <a:lvl1pPr algn="r">
              <a:defRPr sz="1200"/>
            </a:lvl1pPr>
          </a:lstStyle>
          <a:p>
            <a:fld id="{61E5D5C4-406C-421E-95EC-889683459009}" type="datetimeFigureOut">
              <a:rPr kumimoji="1" lang="ja-JP" altLang="en-US" smtClean="0"/>
              <a:t>2024/2/21</a:t>
            </a:fld>
            <a:endParaRPr kumimoji="1" lang="ja-JP" altLang="en-US"/>
          </a:p>
        </p:txBody>
      </p:sp>
      <p:sp>
        <p:nvSpPr>
          <p:cNvPr id="4" name="フッター プレースホルダー 3"/>
          <p:cNvSpPr>
            <a:spLocks noGrp="1"/>
          </p:cNvSpPr>
          <p:nvPr>
            <p:ph type="ftr" sz="quarter" idx="2"/>
          </p:nvPr>
        </p:nvSpPr>
        <p:spPr>
          <a:xfrm>
            <a:off x="1" y="9440648"/>
            <a:ext cx="2949787" cy="49869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8"/>
            <a:ext cx="2949787" cy="498691"/>
          </a:xfrm>
          <a:prstGeom prst="rect">
            <a:avLst/>
          </a:prstGeom>
        </p:spPr>
        <p:txBody>
          <a:bodyPr vert="horz" lIns="91440" tIns="45720" rIns="91440" bIns="45720" rtlCol="0" anchor="b"/>
          <a:lstStyle>
            <a:lvl1pPr algn="r">
              <a:defRPr sz="1200"/>
            </a:lvl1pPr>
          </a:lstStyle>
          <a:p>
            <a:fld id="{2DCBCC95-BFA2-46B0-BE2A-64EE288668B5}" type="slidenum">
              <a:rPr kumimoji="1" lang="ja-JP" altLang="en-US" smtClean="0"/>
              <a:t>‹#›</a:t>
            </a:fld>
            <a:endParaRPr kumimoji="1" lang="ja-JP" altLang="en-US"/>
          </a:p>
        </p:txBody>
      </p:sp>
    </p:spTree>
    <p:extLst>
      <p:ext uri="{BB962C8B-B14F-4D97-AF65-F5344CB8AC3E}">
        <p14:creationId xmlns:p14="http://schemas.microsoft.com/office/powerpoint/2010/main" val="573647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40" tIns="45720" rIns="91440" bIns="45720" rtlCol="0"/>
          <a:lstStyle>
            <a:lvl1pPr algn="r">
              <a:defRPr sz="1200"/>
            </a:lvl1pPr>
          </a:lstStyle>
          <a:p>
            <a:fld id="{0D5EE149-1B02-408C-B2BE-8CD7BD11E3AA}" type="datetimeFigureOut">
              <a:rPr kumimoji="1" lang="ja-JP" altLang="en-US" smtClean="0"/>
              <a:t>2024/2/21</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40" tIns="45720" rIns="91440" bIns="45720" rtlCol="0" anchor="b"/>
          <a:lstStyle>
            <a:lvl1pPr algn="r">
              <a:defRPr sz="1200"/>
            </a:lvl1pPr>
          </a:lstStyle>
          <a:p>
            <a:fld id="{DCAFB84D-18F8-408C-A519-90E1BA35F3D4}" type="slidenum">
              <a:rPr kumimoji="1" lang="ja-JP" altLang="en-US" smtClean="0"/>
              <a:t>‹#›</a:t>
            </a:fld>
            <a:endParaRPr kumimoji="1" lang="ja-JP" altLang="en-US"/>
          </a:p>
        </p:txBody>
      </p:sp>
    </p:spTree>
    <p:extLst>
      <p:ext uri="{BB962C8B-B14F-4D97-AF65-F5344CB8AC3E}">
        <p14:creationId xmlns:p14="http://schemas.microsoft.com/office/powerpoint/2010/main" val="4134271263"/>
      </p:ext>
    </p:extLst>
  </p:cSld>
  <p:clrMap bg1="lt1" tx1="dk1" bg2="lt2" tx2="dk2" accent1="accent1" accent2="accent2" accent3="accent3" accent4="accent4" accent5="accent5" accent6="accent6" hlink="hlink" folHlink="folHlink"/>
  <p:notesStyle>
    <a:lvl1pPr marL="0" algn="l" defTabSz="514350" rtl="0" eaLnBrk="1" latinLnBrk="0" hangingPunct="1">
      <a:defRPr kumimoji="1" sz="675" kern="1200">
        <a:solidFill>
          <a:schemeClr val="tx1"/>
        </a:solidFill>
        <a:latin typeface="+mn-lt"/>
        <a:ea typeface="+mn-ea"/>
        <a:cs typeface="+mn-cs"/>
      </a:defRPr>
    </a:lvl1pPr>
    <a:lvl2pPr marL="257175" algn="l" defTabSz="514350" rtl="0" eaLnBrk="1" latinLnBrk="0" hangingPunct="1">
      <a:defRPr kumimoji="1" sz="675" kern="1200">
        <a:solidFill>
          <a:schemeClr val="tx1"/>
        </a:solidFill>
        <a:latin typeface="+mn-lt"/>
        <a:ea typeface="+mn-ea"/>
        <a:cs typeface="+mn-cs"/>
      </a:defRPr>
    </a:lvl2pPr>
    <a:lvl3pPr marL="514350" algn="l" defTabSz="514350" rtl="0" eaLnBrk="1" latinLnBrk="0" hangingPunct="1">
      <a:defRPr kumimoji="1" sz="675" kern="1200">
        <a:solidFill>
          <a:schemeClr val="tx1"/>
        </a:solidFill>
        <a:latin typeface="+mn-lt"/>
        <a:ea typeface="+mn-ea"/>
        <a:cs typeface="+mn-cs"/>
      </a:defRPr>
    </a:lvl3pPr>
    <a:lvl4pPr marL="771525" algn="l" defTabSz="514350" rtl="0" eaLnBrk="1" latinLnBrk="0" hangingPunct="1">
      <a:defRPr kumimoji="1" sz="675" kern="1200">
        <a:solidFill>
          <a:schemeClr val="tx1"/>
        </a:solidFill>
        <a:latin typeface="+mn-lt"/>
        <a:ea typeface="+mn-ea"/>
        <a:cs typeface="+mn-cs"/>
      </a:defRPr>
    </a:lvl4pPr>
    <a:lvl5pPr marL="1028700" algn="l" defTabSz="514350" rtl="0" eaLnBrk="1" latinLnBrk="0" hangingPunct="1">
      <a:defRPr kumimoji="1" sz="675" kern="1200">
        <a:solidFill>
          <a:schemeClr val="tx1"/>
        </a:solidFill>
        <a:latin typeface="+mn-lt"/>
        <a:ea typeface="+mn-ea"/>
        <a:cs typeface="+mn-cs"/>
      </a:defRPr>
    </a:lvl5pPr>
    <a:lvl6pPr marL="1285875" algn="l" defTabSz="514350" rtl="0" eaLnBrk="1" latinLnBrk="0" hangingPunct="1">
      <a:defRPr kumimoji="1" sz="675" kern="1200">
        <a:solidFill>
          <a:schemeClr val="tx1"/>
        </a:solidFill>
        <a:latin typeface="+mn-lt"/>
        <a:ea typeface="+mn-ea"/>
        <a:cs typeface="+mn-cs"/>
      </a:defRPr>
    </a:lvl6pPr>
    <a:lvl7pPr marL="1543050" algn="l" defTabSz="514350" rtl="0" eaLnBrk="1" latinLnBrk="0" hangingPunct="1">
      <a:defRPr kumimoji="1" sz="675" kern="1200">
        <a:solidFill>
          <a:schemeClr val="tx1"/>
        </a:solidFill>
        <a:latin typeface="+mn-lt"/>
        <a:ea typeface="+mn-ea"/>
        <a:cs typeface="+mn-cs"/>
      </a:defRPr>
    </a:lvl7pPr>
    <a:lvl8pPr marL="1800225" algn="l" defTabSz="514350" rtl="0" eaLnBrk="1" latinLnBrk="0" hangingPunct="1">
      <a:defRPr kumimoji="1" sz="675" kern="1200">
        <a:solidFill>
          <a:schemeClr val="tx1"/>
        </a:solidFill>
        <a:latin typeface="+mn-lt"/>
        <a:ea typeface="+mn-ea"/>
        <a:cs typeface="+mn-cs"/>
      </a:defRPr>
    </a:lvl8pPr>
    <a:lvl9pPr marL="2057400" algn="l" defTabSz="514350" rtl="0" eaLnBrk="1" latinLnBrk="0" hangingPunct="1">
      <a:defRPr kumimoji="1" sz="67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37056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408187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29005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2095846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231631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07253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361111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81905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2490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636604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E14965-A8BA-4663-B3EC-FC3E51475A89}" type="datetimeFigureOut">
              <a:rPr kumimoji="1" lang="ja-JP" altLang="en-US" smtClean="0"/>
              <a:t>2024/2/21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1677271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4E14965-A8BA-4663-B3EC-FC3E51475A89}" type="datetimeFigureOut">
              <a:rPr kumimoji="1" lang="ja-JP" altLang="en-US" smtClean="0"/>
              <a:t>2024/2/21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8EBA15C-4CFA-43CF-B2F0-06844C9972C6}" type="slidenum">
              <a:rPr kumimoji="1" lang="ja-JP" altLang="en-US" smtClean="0"/>
              <a:t>‹#›</a:t>
            </a:fld>
            <a:endParaRPr kumimoji="1" lang="ja-JP" altLang="en-US"/>
          </a:p>
        </p:txBody>
      </p:sp>
    </p:spTree>
    <p:extLst>
      <p:ext uri="{BB962C8B-B14F-4D97-AF65-F5344CB8AC3E}">
        <p14:creationId xmlns:p14="http://schemas.microsoft.com/office/powerpoint/2010/main" val="25604474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下矢印 27"/>
          <p:cNvSpPr/>
          <p:nvPr/>
        </p:nvSpPr>
        <p:spPr>
          <a:xfrm>
            <a:off x="1036197" y="3871800"/>
            <a:ext cx="503845" cy="4359920"/>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2400" y="4632104"/>
            <a:ext cx="2310064" cy="620862"/>
          </a:xfrm>
          <a:prstGeom prst="rect">
            <a:avLst/>
          </a:prstGeom>
          <a:solidFill>
            <a:srgbClr val="FFFF00">
              <a:alpha val="5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effectLst>
                <a:outerShdw blurRad="38100" dist="38100" dir="2700000" algn="tl">
                  <a:srgbClr val="000000">
                    <a:alpha val="43137"/>
                  </a:srgbClr>
                </a:outerShdw>
              </a:effectLst>
            </a:endParaRPr>
          </a:p>
        </p:txBody>
      </p:sp>
      <p:sp>
        <p:nvSpPr>
          <p:cNvPr id="27" name="下矢印 26"/>
          <p:cNvSpPr/>
          <p:nvPr/>
        </p:nvSpPr>
        <p:spPr>
          <a:xfrm>
            <a:off x="1743536" y="1371598"/>
            <a:ext cx="256674" cy="2153833"/>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617621" y="1379620"/>
            <a:ext cx="256674" cy="2143983"/>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5617" y="45699"/>
            <a:ext cx="6858000" cy="691143"/>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60" dirty="0">
              <a:solidFill>
                <a:schemeClr val="tx1"/>
              </a:solidFill>
            </a:endParaRPr>
          </a:p>
        </p:txBody>
      </p:sp>
      <p:grpSp>
        <p:nvGrpSpPr>
          <p:cNvPr id="3" name="グループ化 2"/>
          <p:cNvGrpSpPr/>
          <p:nvPr/>
        </p:nvGrpSpPr>
        <p:grpSpPr>
          <a:xfrm>
            <a:off x="1" y="8540398"/>
            <a:ext cx="6858000" cy="603602"/>
            <a:chOff x="-88900" y="8788495"/>
            <a:chExt cx="12992100" cy="845043"/>
          </a:xfrm>
        </p:grpSpPr>
        <p:pic>
          <p:nvPicPr>
            <p:cNvPr id="4" name="図 3"/>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313" r="283" b="38390"/>
            <a:stretch/>
          </p:blipFill>
          <p:spPr>
            <a:xfrm>
              <a:off x="-88900" y="8788495"/>
              <a:ext cx="6510932" cy="845043"/>
            </a:xfrm>
            <a:prstGeom prst="rect">
              <a:avLst/>
            </a:prstGeom>
            <a:effectLst>
              <a:softEdge rad="0"/>
            </a:effectLst>
          </p:spPr>
        </p:pic>
        <p:pic>
          <p:nvPicPr>
            <p:cNvPr id="5" name="図 4"/>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1" r="858" b="38390"/>
            <a:stretch/>
          </p:blipFill>
          <p:spPr>
            <a:xfrm>
              <a:off x="6409470" y="8788495"/>
              <a:ext cx="6493730" cy="845043"/>
            </a:xfrm>
            <a:prstGeom prst="rect">
              <a:avLst/>
            </a:prstGeom>
            <a:effectLst>
              <a:softEdge rad="0"/>
            </a:effectLst>
          </p:spPr>
        </p:pic>
      </p:grpSp>
      <p:sp>
        <p:nvSpPr>
          <p:cNvPr id="6" name="テキスト ボックス 5"/>
          <p:cNvSpPr txBox="1"/>
          <p:nvPr/>
        </p:nvSpPr>
        <p:spPr>
          <a:xfrm>
            <a:off x="762657" y="184258"/>
            <a:ext cx="5393206" cy="400110"/>
          </a:xfrm>
          <a:prstGeom prst="rect">
            <a:avLst/>
          </a:prstGeom>
          <a:noFill/>
        </p:spPr>
        <p:txBody>
          <a:bodyPr wrap="square" rtlCol="0">
            <a:spAutoFit/>
          </a:bodyPr>
          <a:lstStyle/>
          <a:p>
            <a:pPr algn="ctr"/>
            <a:r>
              <a:rPr kumimoji="1" lang="ja-JP" altLang="en-US" sz="2000" b="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保育所等訪問</a:t>
            </a:r>
            <a:r>
              <a:rPr kumimoji="1" lang="ja-JP" altLang="en-US" sz="2000" b="1" u="sng"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支援利用の流れ（開始前）  </a:t>
            </a:r>
            <a:endParaRPr kumimoji="1" lang="ja-JP" altLang="en-US" sz="2000" b="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213852" y="995517"/>
            <a:ext cx="2190135" cy="317090"/>
          </a:xfrm>
          <a:prstGeom prst="rect">
            <a:avLst/>
          </a:prstGeom>
          <a:solidFill>
            <a:srgbClr val="FF9933">
              <a:alpha val="30196"/>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訪問または通所事業所等が保護者へ　保育所等訪問支援の案内する場合</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13852" y="2620598"/>
            <a:ext cx="1047135" cy="235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区へ相談</a:t>
            </a:r>
            <a:endParaRPr kumimoji="1"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213852" y="2994246"/>
            <a:ext cx="2190135" cy="235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相談支援事業所へ相談</a:t>
            </a:r>
            <a:endParaRPr kumimoji="1"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213852" y="3588877"/>
            <a:ext cx="2190135" cy="2359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相談支援事業所のアセスメント</a:t>
            </a:r>
            <a:endParaRPr kumimoji="1" lang="ja-JP" altLang="en-US" sz="10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213846" y="5505743"/>
            <a:ext cx="2190135" cy="2359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事前支援会議</a:t>
            </a:r>
            <a:endParaRPr kumimoji="1"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213846" y="6833762"/>
            <a:ext cx="2190135" cy="2359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利用計画の作成</a:t>
            </a:r>
            <a:endParaRPr kumimoji="1"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213851" y="7235905"/>
            <a:ext cx="2190135" cy="2359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支給決定</a:t>
            </a:r>
            <a:endParaRPr kumimoji="1"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213850" y="7590170"/>
            <a:ext cx="2190135" cy="235974"/>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訪問支援事業所と利用契約</a:t>
            </a:r>
            <a:endParaRPr kumimoji="1"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213848" y="8268072"/>
            <a:ext cx="2190135" cy="235974"/>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サービス利用開始</a:t>
            </a:r>
            <a:endParaRPr kumimoji="1"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213848" y="2414120"/>
            <a:ext cx="1047139" cy="147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サービス利用のない方</a:t>
            </a:r>
            <a:endParaRPr kumimoji="1" lang="ja-JP" altLang="en-US" sz="6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0" name="正方形/長方形 19"/>
          <p:cNvSpPr/>
          <p:nvPr/>
        </p:nvSpPr>
        <p:spPr>
          <a:xfrm>
            <a:off x="1356844" y="2415138"/>
            <a:ext cx="1047139" cy="147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サービス利用中の方</a:t>
            </a:r>
            <a:endParaRPr kumimoji="1" lang="ja-JP" altLang="en-US" sz="6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2976709" y="3596898"/>
            <a:ext cx="3785038" cy="88365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相談支援事業所がアセスメントを行い、サービス利用の必要性につい</a:t>
            </a:r>
            <a:endParaRPr kumimoji="1" lang="en-US" altLang="ja-JP"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900" u="sng" dirty="0" err="1"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て</a:t>
            </a:r>
            <a:r>
              <a:rPr kumimoji="1" lang="ja-JP" altLang="en-US"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判断する。</a:t>
            </a:r>
            <a:endParaRPr kumimoji="1" lang="en-US" altLang="ja-JP"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・相談支援事業所が保育園（学校）へ連絡を入れる。</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・保育所等訪問支援事業所より保育所等訪問支援利用に関して保育課長</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宛てに「保育所等訪問支援の実施について」を提出する。</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22" name="正方形/長方形 21"/>
          <p:cNvSpPr/>
          <p:nvPr/>
        </p:nvSpPr>
        <p:spPr>
          <a:xfrm>
            <a:off x="2976709" y="5497415"/>
            <a:ext cx="3785038" cy="11717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u="sng" dirty="0">
                <a:solidFill>
                  <a:schemeClr val="tx1"/>
                </a:solidFill>
                <a:latin typeface="BIZ UDPゴシック" panose="020B0400000000000000" pitchFamily="50" charset="-128"/>
                <a:ea typeface="BIZ UDPゴシック" panose="020B0400000000000000" pitchFamily="50" charset="-128"/>
              </a:rPr>
              <a:t>❖</a:t>
            </a:r>
            <a:r>
              <a:rPr kumimoji="1" lang="ja-JP" altLang="en-US"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相談支援事業所が開催</a:t>
            </a:r>
            <a:endParaRPr kumimoji="1" lang="en-US" altLang="ja-JP"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・保護者・保育園（学校）・訪問支援員・相談支援専門員・区職員（状況に応</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err="1" smtClean="0">
                <a:solidFill>
                  <a:schemeClr val="tx1"/>
                </a:solidFill>
                <a:latin typeface="BIZ UDPゴシック" panose="020B0400000000000000" pitchFamily="50" charset="-128"/>
                <a:ea typeface="BIZ UDPゴシック" panose="020B0400000000000000" pitchFamily="50" charset="-128"/>
              </a:rPr>
              <a:t>じて</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出席）による支援内容の調整</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700" dirty="0">
                <a:solidFill>
                  <a:schemeClr val="tx1"/>
                </a:solidFill>
                <a:latin typeface="BIZ UDPゴシック" panose="020B0400000000000000" pitchFamily="50" charset="-128"/>
                <a:ea typeface="BIZ UDPゴシック" panose="020B0400000000000000" pitchFamily="50" charset="-128"/>
              </a:rPr>
              <a:t>　</a:t>
            </a:r>
            <a:r>
              <a:rPr kumimoji="1" lang="ja-JP" altLang="en-US" sz="700" dirty="0" smtClean="0">
                <a:solidFill>
                  <a:schemeClr val="tx1"/>
                </a:solidFill>
                <a:latin typeface="BIZ UDPゴシック" panose="020B0400000000000000" pitchFamily="50" charset="-128"/>
                <a:ea typeface="BIZ UDPゴシック" panose="020B0400000000000000" pitchFamily="50" charset="-128"/>
              </a:rPr>
              <a:t>　＊保護者</a:t>
            </a:r>
            <a:r>
              <a:rPr kumimoji="1" lang="ja-JP" altLang="en-US" sz="700" dirty="0">
                <a:solidFill>
                  <a:schemeClr val="tx1"/>
                </a:solidFill>
                <a:latin typeface="BIZ UDPゴシック" panose="020B0400000000000000" pitchFamily="50" charset="-128"/>
                <a:ea typeface="BIZ UDPゴシック" panose="020B0400000000000000" pitchFamily="50" charset="-128"/>
              </a:rPr>
              <a:t>・保育園（学校）・訪問</a:t>
            </a:r>
            <a:r>
              <a:rPr kumimoji="1" lang="ja-JP" altLang="en-US" sz="700" dirty="0" smtClean="0">
                <a:solidFill>
                  <a:schemeClr val="tx1"/>
                </a:solidFill>
                <a:latin typeface="BIZ UDPゴシック" panose="020B0400000000000000" pitchFamily="50" charset="-128"/>
                <a:ea typeface="BIZ UDPゴシック" panose="020B0400000000000000" pitchFamily="50" charset="-128"/>
              </a:rPr>
              <a:t>支援員間での支援の考え方の違いから、後からトラブルに</a:t>
            </a:r>
            <a:endParaRPr kumimoji="1" lang="en-US" altLang="ja-JP" sz="7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700" dirty="0">
                <a:solidFill>
                  <a:schemeClr val="tx1"/>
                </a:solidFill>
                <a:latin typeface="BIZ UDPゴシック" panose="020B0400000000000000" pitchFamily="50" charset="-128"/>
                <a:ea typeface="BIZ UDPゴシック" panose="020B0400000000000000" pitchFamily="50" charset="-128"/>
              </a:rPr>
              <a:t>　</a:t>
            </a:r>
            <a:r>
              <a:rPr kumimoji="1" lang="ja-JP" altLang="en-US" sz="700" dirty="0" smtClean="0">
                <a:solidFill>
                  <a:schemeClr val="tx1"/>
                </a:solidFill>
                <a:latin typeface="BIZ UDPゴシック" panose="020B0400000000000000" pitchFamily="50" charset="-128"/>
                <a:ea typeface="BIZ UDPゴシック" panose="020B0400000000000000" pitchFamily="50" charset="-128"/>
              </a:rPr>
              <a:t>　　　ならないよう留意する。</a:t>
            </a:r>
            <a:endParaRPr kumimoji="1" lang="en-US" altLang="ja-JP" sz="7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700" dirty="0">
                <a:solidFill>
                  <a:schemeClr val="tx1"/>
                </a:solidFill>
                <a:latin typeface="BIZ UDPゴシック" panose="020B0400000000000000" pitchFamily="50" charset="-128"/>
                <a:ea typeface="BIZ UDPゴシック" panose="020B0400000000000000" pitchFamily="50" charset="-128"/>
              </a:rPr>
              <a:t>　</a:t>
            </a:r>
            <a:r>
              <a:rPr kumimoji="1" lang="ja-JP" altLang="en-US" sz="700" dirty="0" smtClean="0">
                <a:solidFill>
                  <a:schemeClr val="tx1"/>
                </a:solidFill>
                <a:latin typeface="BIZ UDPゴシック" panose="020B0400000000000000" pitchFamily="50" charset="-128"/>
                <a:ea typeface="BIZ UDPゴシック" panose="020B0400000000000000" pitchFamily="50" charset="-128"/>
              </a:rPr>
              <a:t>　＊特に学校には加配の職員が配置されている場合もあり、役割等を明確にする。　　等</a:t>
            </a:r>
            <a:endParaRPr kumimoji="1" lang="en-US" altLang="ja-JP" sz="700"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sz="7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・「目標達成した場合の終了時期」「保護者・保育園（学校）との報告方法」</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等についても確認する。</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4" name="正方形/長方形 23"/>
          <p:cNvSpPr/>
          <p:nvPr/>
        </p:nvSpPr>
        <p:spPr>
          <a:xfrm>
            <a:off x="2976709" y="973364"/>
            <a:ext cx="3785038" cy="12935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u="sng" dirty="0" smtClean="0">
                <a:solidFill>
                  <a:schemeClr val="tx1"/>
                </a:solidFill>
                <a:latin typeface="BIZ UDPゴシック" panose="020B0400000000000000" pitchFamily="50" charset="-128"/>
                <a:ea typeface="BIZ UDPゴシック" panose="020B0400000000000000" pitchFamily="50" charset="-128"/>
              </a:rPr>
              <a:t>❖案内（説明）の際に下記内容に留意する。</a:t>
            </a:r>
            <a:endParaRPr kumimoji="1" lang="en-US" altLang="ja-JP" sz="900" b="1" u="sng"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・本制度は集団適応を支援するサービスであること（様子を</a:t>
            </a:r>
            <a:r>
              <a:rPr kumimoji="1" lang="ja-JP" altLang="en-US" sz="900" dirty="0">
                <a:solidFill>
                  <a:schemeClr val="tx1"/>
                </a:solidFill>
                <a:latin typeface="BIZ UDPゴシック" panose="020B0400000000000000" pitchFamily="50" charset="-128"/>
                <a:ea typeface="BIZ UDPゴシック" panose="020B0400000000000000" pitchFamily="50" charset="-128"/>
              </a:rPr>
              <a:t>見</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にいくだけ</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ではない）</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・対象の子どもに直接・間接支援を行う制度であること（訪問支援員は加</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配要員ではない）</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・目標が達成されたら終了する制度であること（保護者・保育園（学校）の</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職員に支援に終了があるという認識が薄い）　　</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・区や相談支援事業所へ案内をする（利用手続きの最初の窓口であり、</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サービスの必要性については相談支援事業所が判断するため）　　等</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5" name="正方形/長方形 24"/>
          <p:cNvSpPr/>
          <p:nvPr/>
        </p:nvSpPr>
        <p:spPr>
          <a:xfrm>
            <a:off x="213846" y="4688433"/>
            <a:ext cx="2190135" cy="235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区へ利用申請</a:t>
            </a:r>
            <a:endParaRPr kumimoji="1" lang="ja-JP" altLang="en-US" sz="10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2976709" y="2502381"/>
            <a:ext cx="3785038" cy="577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・はじめて障害福祉サービスを利用する方は区で制度の説明や相談支援</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事業所の案内を行う。</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・既に障害福祉サービスを利用している場合は契約をしている相談支援</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事業所に相談し、手続きを進める。</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0" name="正方形/長方形 29"/>
          <p:cNvSpPr/>
          <p:nvPr/>
        </p:nvSpPr>
        <p:spPr>
          <a:xfrm>
            <a:off x="2976709" y="4617239"/>
            <a:ext cx="3785038" cy="158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・利用申請と利用計画の作成依頼は同時進行で行う。</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1" name="正方形/長方形 30"/>
          <p:cNvSpPr/>
          <p:nvPr/>
        </p:nvSpPr>
        <p:spPr>
          <a:xfrm>
            <a:off x="2976709" y="6810969"/>
            <a:ext cx="3785038" cy="235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・事前支援会議の内容をもとに相談支援事業所が利用計画を作成。</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213846" y="4953547"/>
            <a:ext cx="2190135" cy="235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相談</a:t>
            </a:r>
            <a:r>
              <a:rPr kumimoji="1" lang="ja-JP" altLang="en-US" sz="9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支援事業所</a:t>
            </a:r>
            <a:r>
              <a:rPr kumimoji="1" lang="ja-JP" altLang="en-US" sz="9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へ利用計画の作成依頼</a:t>
            </a:r>
            <a:endParaRPr kumimoji="1" lang="ja-JP" altLang="en-US" sz="9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34" name="正方形/長方形 33"/>
          <p:cNvSpPr/>
          <p:nvPr/>
        </p:nvSpPr>
        <p:spPr>
          <a:xfrm>
            <a:off x="2976709" y="7231945"/>
            <a:ext cx="3785038" cy="235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・利用申請および利用計画をもとに区が支給決定し、受給者証を発行。</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2976709" y="7585969"/>
            <a:ext cx="3785038" cy="235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・保護者が訪問支援事業所と契約。</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5756517" y="105236"/>
            <a:ext cx="1018227" cy="353943"/>
          </a:xfrm>
          <a:prstGeom prst="rect">
            <a:avLst/>
          </a:prstGeom>
          <a:solidFill>
            <a:schemeClr val="bg1"/>
          </a:solidFill>
          <a:ln>
            <a:solidFill>
              <a:schemeClr val="tx1"/>
            </a:solidFill>
          </a:ln>
        </p:spPr>
        <p:txBody>
          <a:bodyPr wrap="none" rtlCol="0" anchor="ctr" anchorCtr="1">
            <a:spAutoFit/>
          </a:bodyPr>
          <a:lstStyle/>
          <a:p>
            <a:endParaRPr kumimoji="1" lang="en-US" altLang="ja-JP" sz="200" dirty="0" smtClean="0">
              <a:latin typeface="ＭＳ 明朝" panose="02020609040205080304" pitchFamily="17" charset="-128"/>
              <a:ea typeface="ＭＳ 明朝" panose="02020609040205080304" pitchFamily="17" charset="-128"/>
            </a:endParaRPr>
          </a:p>
          <a:p>
            <a:r>
              <a:rPr kumimoji="1" lang="ja-JP" altLang="en-US" sz="1300" smtClean="0">
                <a:latin typeface="ＭＳ 明朝" panose="02020609040205080304" pitchFamily="17" charset="-128"/>
                <a:ea typeface="ＭＳ 明朝" panose="02020609040205080304" pitchFamily="17" charset="-128"/>
              </a:rPr>
              <a:t>資料４－２</a:t>
            </a:r>
            <a:endParaRPr kumimoji="1" lang="en-US" altLang="ja-JP" sz="1300" dirty="0" smtClean="0">
              <a:latin typeface="ＭＳ 明朝" panose="02020609040205080304" pitchFamily="17" charset="-128"/>
              <a:ea typeface="ＭＳ 明朝" panose="02020609040205080304" pitchFamily="17" charset="-128"/>
            </a:endParaRPr>
          </a:p>
          <a:p>
            <a:endParaRPr kumimoji="1" lang="ja-JP" altLang="en-US" sz="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46321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6858000" cy="691143"/>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60" dirty="0">
              <a:solidFill>
                <a:schemeClr val="tx1"/>
              </a:solidFill>
            </a:endParaRPr>
          </a:p>
        </p:txBody>
      </p:sp>
      <p:grpSp>
        <p:nvGrpSpPr>
          <p:cNvPr id="3" name="グループ化 2"/>
          <p:cNvGrpSpPr/>
          <p:nvPr/>
        </p:nvGrpSpPr>
        <p:grpSpPr>
          <a:xfrm>
            <a:off x="1" y="8540398"/>
            <a:ext cx="6858000" cy="603602"/>
            <a:chOff x="-88900" y="8788495"/>
            <a:chExt cx="12992100" cy="845043"/>
          </a:xfrm>
        </p:grpSpPr>
        <p:pic>
          <p:nvPicPr>
            <p:cNvPr id="4" name="図 3"/>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313" r="283" b="38390"/>
            <a:stretch/>
          </p:blipFill>
          <p:spPr>
            <a:xfrm>
              <a:off x="-88900" y="8788495"/>
              <a:ext cx="6510932" cy="845043"/>
            </a:xfrm>
            <a:prstGeom prst="rect">
              <a:avLst/>
            </a:prstGeom>
            <a:effectLst>
              <a:softEdge rad="0"/>
            </a:effectLst>
          </p:spPr>
        </p:pic>
        <p:pic>
          <p:nvPicPr>
            <p:cNvPr id="5" name="図 4"/>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1" r="858" b="38390"/>
            <a:stretch/>
          </p:blipFill>
          <p:spPr>
            <a:xfrm>
              <a:off x="6409470" y="8788495"/>
              <a:ext cx="6493730" cy="845043"/>
            </a:xfrm>
            <a:prstGeom prst="rect">
              <a:avLst/>
            </a:prstGeom>
            <a:effectLst>
              <a:softEdge rad="0"/>
            </a:effectLst>
          </p:spPr>
        </p:pic>
      </p:grpSp>
      <p:sp>
        <p:nvSpPr>
          <p:cNvPr id="6" name="テキスト ボックス 5"/>
          <p:cNvSpPr txBox="1"/>
          <p:nvPr/>
        </p:nvSpPr>
        <p:spPr>
          <a:xfrm>
            <a:off x="762657" y="184258"/>
            <a:ext cx="5393206" cy="400110"/>
          </a:xfrm>
          <a:prstGeom prst="rect">
            <a:avLst/>
          </a:prstGeom>
          <a:noFill/>
        </p:spPr>
        <p:txBody>
          <a:bodyPr wrap="square" rtlCol="0">
            <a:spAutoFit/>
          </a:bodyPr>
          <a:lstStyle/>
          <a:p>
            <a:pPr algn="ctr"/>
            <a:r>
              <a:rPr kumimoji="1" lang="ja-JP" altLang="en-US" sz="2000" b="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保育所等訪問</a:t>
            </a:r>
            <a:r>
              <a:rPr kumimoji="1" lang="ja-JP" altLang="en-US" sz="2000" b="1" u="sng"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支援利用の流れ（開始後）  </a:t>
            </a:r>
            <a:endParaRPr kumimoji="1" lang="ja-JP" altLang="en-US" sz="2000" b="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下矢印 6"/>
          <p:cNvSpPr/>
          <p:nvPr/>
        </p:nvSpPr>
        <p:spPr>
          <a:xfrm>
            <a:off x="1036197" y="1387643"/>
            <a:ext cx="503845" cy="6505072"/>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52400" y="2430668"/>
            <a:ext cx="2310064" cy="620862"/>
          </a:xfrm>
          <a:prstGeom prst="rect">
            <a:avLst/>
          </a:prstGeom>
          <a:solidFill>
            <a:srgbClr val="FFFF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1" y="8540398"/>
            <a:ext cx="6858000" cy="603602"/>
            <a:chOff x="-88900" y="8788495"/>
            <a:chExt cx="12992100" cy="845043"/>
          </a:xfrm>
        </p:grpSpPr>
        <p:pic>
          <p:nvPicPr>
            <p:cNvPr id="12" name="図 11"/>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313" r="283" b="38390"/>
            <a:stretch/>
          </p:blipFill>
          <p:spPr>
            <a:xfrm>
              <a:off x="-88900" y="8788495"/>
              <a:ext cx="6510932" cy="845043"/>
            </a:xfrm>
            <a:prstGeom prst="rect">
              <a:avLst/>
            </a:prstGeom>
            <a:effectLst>
              <a:softEdge rad="0"/>
            </a:effectLst>
          </p:spPr>
        </p:pic>
        <p:pic>
          <p:nvPicPr>
            <p:cNvPr id="13" name="図 12"/>
            <p:cNvPicPr>
              <a:picLocks noChangeAspect="1"/>
            </p:cNvPicPr>
            <p:nvPr/>
          </p:nvPicPr>
          <p:blipFill rotWithShape="1">
            <a:blip r:embed="rId3" cstate="print">
              <a:clrChange>
                <a:clrFrom>
                  <a:srgbClr val="FFFFFF"/>
                </a:clrFrom>
                <a:clrTo>
                  <a:srgbClr val="FFFFFF">
                    <a:alpha val="0"/>
                  </a:srgbClr>
                </a:clrTo>
              </a:clrChange>
              <a:duotone>
                <a:prstClr val="black"/>
                <a:srgbClr val="3366CC">
                  <a:tint val="45000"/>
                  <a:satMod val="400000"/>
                </a:srgbClr>
              </a:duotone>
              <a:extLst>
                <a:ext uri="{28A0092B-C50C-407E-A947-70E740481C1C}">
                  <a14:useLocalDpi xmlns:a14="http://schemas.microsoft.com/office/drawing/2010/main" val="0"/>
                </a:ext>
              </a:extLst>
            </a:blip>
            <a:srcRect l="1" r="858" b="38390"/>
            <a:stretch/>
          </p:blipFill>
          <p:spPr>
            <a:xfrm>
              <a:off x="6409470" y="8788495"/>
              <a:ext cx="6493730" cy="845043"/>
            </a:xfrm>
            <a:prstGeom prst="rect">
              <a:avLst/>
            </a:prstGeom>
            <a:effectLst>
              <a:softEdge rad="0"/>
            </a:effectLst>
          </p:spPr>
        </p:pic>
      </p:grpSp>
      <p:sp>
        <p:nvSpPr>
          <p:cNvPr id="14" name="正方形/長方形 13"/>
          <p:cNvSpPr/>
          <p:nvPr/>
        </p:nvSpPr>
        <p:spPr>
          <a:xfrm>
            <a:off x="633663" y="995517"/>
            <a:ext cx="1331495" cy="317090"/>
          </a:xfrm>
          <a:prstGeom prst="rect">
            <a:avLst/>
          </a:prstGeom>
          <a:solidFill>
            <a:srgbClr val="FF9933"/>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支援開始</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213852" y="1649540"/>
            <a:ext cx="2190135" cy="235974"/>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BIZ UDPゴシック" panose="020B0400000000000000" pitchFamily="50" charset="-128"/>
                <a:ea typeface="BIZ UDPゴシック" panose="020B0400000000000000" pitchFamily="50" charset="-128"/>
              </a:rPr>
              <a:t>保育園（学校）へ訪問</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213850" y="5760199"/>
            <a:ext cx="2190135" cy="2359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BIZ UDPゴシック" panose="020B0400000000000000" pitchFamily="50" charset="-128"/>
                <a:ea typeface="BIZ UDPゴシック" panose="020B0400000000000000" pitchFamily="50" charset="-128"/>
              </a:rPr>
              <a:t>モニタリング</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2" name="正方形/長方形 21"/>
          <p:cNvSpPr/>
          <p:nvPr/>
        </p:nvSpPr>
        <p:spPr>
          <a:xfrm>
            <a:off x="213848" y="7977464"/>
            <a:ext cx="2190135" cy="2359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BIZ UDPゴシック" panose="020B0400000000000000" pitchFamily="50" charset="-128"/>
                <a:ea typeface="BIZ UDPゴシック" panose="020B0400000000000000" pitchFamily="50" charset="-128"/>
              </a:rPr>
              <a:t>サービス利用継続・終了の可否</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5" name="正方形/長方形 24"/>
          <p:cNvSpPr/>
          <p:nvPr/>
        </p:nvSpPr>
        <p:spPr>
          <a:xfrm>
            <a:off x="2976709" y="2429501"/>
            <a:ext cx="3785038" cy="15785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❖保護者・保育園（学校）への報告について</a:t>
            </a:r>
            <a:endParaRPr kumimoji="1" lang="en-US" altLang="ja-JP" sz="9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・保護者への報告は基本的には保育園（学校）との内容確認後行うように</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する（双方で報告内容を確認し、内容の齟齬等による保護者と保育園</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（学校）とのトラブルを避けるため）</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・保育園（学校）への報告や間接支援の際は裏付けをもった説明になるよ</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err="1" smtClean="0">
                <a:solidFill>
                  <a:schemeClr val="tx1"/>
                </a:solidFill>
                <a:latin typeface="BIZ UDPゴシック" panose="020B0400000000000000" pitchFamily="50" charset="-128"/>
                <a:ea typeface="BIZ UDPゴシック" panose="020B0400000000000000" pitchFamily="50" charset="-128"/>
              </a:rPr>
              <a:t>う</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留意する</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・相談支援事業所への報告は２，３か月程度を目途に双方で情報共有を</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行う。</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2976709" y="4546801"/>
            <a:ext cx="3785038" cy="78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u="sng" dirty="0" smtClean="0">
                <a:solidFill>
                  <a:schemeClr val="tx1"/>
                </a:solidFill>
                <a:latin typeface="BIZ UDPゴシック" panose="020B0400000000000000" pitchFamily="50" charset="-128"/>
                <a:ea typeface="BIZ UDPゴシック" panose="020B0400000000000000" pitchFamily="50" charset="-128"/>
              </a:rPr>
              <a:t>❖必要に応じて相談支援事業所が</a:t>
            </a:r>
            <a:r>
              <a:rPr kumimoji="1" lang="ja-JP" altLang="en-US"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開催</a:t>
            </a:r>
            <a:endParaRPr kumimoji="1" lang="en-US" altLang="ja-JP"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保護者・保育園（学校）・訪問支援員・相談支援専門員・区</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職員等（</a:t>
            </a:r>
            <a:r>
              <a:rPr kumimoji="1" lang="ja-JP" altLang="en-US" sz="900" dirty="0">
                <a:solidFill>
                  <a:schemeClr val="tx1"/>
                </a:solidFill>
                <a:latin typeface="BIZ UDPゴシック" panose="020B0400000000000000" pitchFamily="50" charset="-128"/>
                <a:ea typeface="BIZ UDPゴシック" panose="020B0400000000000000" pitchFamily="50" charset="-128"/>
              </a:rPr>
              <a:t>状況</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に</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応じて）が出席する。</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・一定期間支援を行った結果や状況を振り返り、目標へ向けての進捗状</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況や今後の支援の必要性についての調整等を行う。</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28" name="正方形/長方形 27"/>
          <p:cNvSpPr/>
          <p:nvPr/>
        </p:nvSpPr>
        <p:spPr>
          <a:xfrm>
            <a:off x="213846" y="2486997"/>
            <a:ext cx="2190135" cy="235974"/>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保護者</a:t>
            </a:r>
            <a:r>
              <a:rPr kumimoji="1" lang="ja-JP" altLang="en-US" sz="1000" dirty="0" smtClean="0">
                <a:latin typeface="BIZ UDPゴシック" panose="020B0400000000000000" pitchFamily="50" charset="-128"/>
                <a:ea typeface="BIZ UDPゴシック" panose="020B0400000000000000" pitchFamily="50" charset="-128"/>
              </a:rPr>
              <a:t>への報告</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2976709" y="1633713"/>
            <a:ext cx="3785038" cy="340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・対象となる子どもへの直接支援、職員への間接支援を行う。</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・見学、観察だけにならないよう留意する。</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213846" y="2752111"/>
            <a:ext cx="2190135" cy="235974"/>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Pゴシック" panose="020B0400000000000000" pitchFamily="50" charset="-128"/>
                <a:ea typeface="BIZ UDPゴシック" panose="020B0400000000000000" pitchFamily="50" charset="-128"/>
              </a:rPr>
              <a:t>保育</a:t>
            </a:r>
            <a:r>
              <a:rPr kumimoji="1" lang="ja-JP" altLang="en-US" sz="1000" dirty="0" smtClean="0">
                <a:latin typeface="BIZ UDPゴシック" panose="020B0400000000000000" pitchFamily="50" charset="-128"/>
                <a:ea typeface="BIZ UDPゴシック" panose="020B0400000000000000" pitchFamily="50" charset="-128"/>
              </a:rPr>
              <a:t>園（学校）への報告</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33" name="正方形/長方形 32"/>
          <p:cNvSpPr/>
          <p:nvPr/>
        </p:nvSpPr>
        <p:spPr>
          <a:xfrm>
            <a:off x="2976709" y="5767931"/>
            <a:ext cx="3785038" cy="235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BIZ UDPゴシック" panose="020B0400000000000000" pitchFamily="50" charset="-128"/>
                <a:ea typeface="BIZ UDPゴシック" panose="020B0400000000000000" pitchFamily="50" charset="-128"/>
              </a:rPr>
              <a:t>・一定期間を行った結果や状況を振り返り、目標へ向けての進捗状況や</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や今後の支援の必要性についての調整等を行う。</a:t>
            </a:r>
          </a:p>
        </p:txBody>
      </p:sp>
      <p:sp>
        <p:nvSpPr>
          <p:cNvPr id="34" name="正方形/長方形 33"/>
          <p:cNvSpPr/>
          <p:nvPr/>
        </p:nvSpPr>
        <p:spPr>
          <a:xfrm>
            <a:off x="212364" y="4555491"/>
            <a:ext cx="2190135" cy="317090"/>
          </a:xfrm>
          <a:prstGeom prst="rect">
            <a:avLst/>
          </a:prstGeom>
          <a:solidFill>
            <a:srgbClr val="FF9933">
              <a:alpha val="30196"/>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個別支援会議</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36" name="正方形/長方形 35"/>
          <p:cNvSpPr/>
          <p:nvPr/>
        </p:nvSpPr>
        <p:spPr>
          <a:xfrm>
            <a:off x="212364" y="6665990"/>
            <a:ext cx="2190135" cy="317090"/>
          </a:xfrm>
          <a:prstGeom prst="rect">
            <a:avLst/>
          </a:prstGeom>
          <a:solidFill>
            <a:srgbClr val="FF9933">
              <a:alpha val="30196"/>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個別支援会議</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27" name="正方形/長方形 26"/>
          <p:cNvSpPr/>
          <p:nvPr/>
        </p:nvSpPr>
        <p:spPr>
          <a:xfrm>
            <a:off x="2976709" y="6653964"/>
            <a:ext cx="3785038" cy="787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u="sng" dirty="0" smtClean="0">
                <a:solidFill>
                  <a:schemeClr val="tx1"/>
                </a:solidFill>
                <a:latin typeface="BIZ UDPゴシック" panose="020B0400000000000000" pitchFamily="50" charset="-128"/>
                <a:ea typeface="BIZ UDPゴシック" panose="020B0400000000000000" pitchFamily="50" charset="-128"/>
              </a:rPr>
              <a:t>❖必要に応じて相談支援事業所が</a:t>
            </a:r>
            <a:r>
              <a:rPr kumimoji="1" lang="ja-JP" altLang="en-US"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開催</a:t>
            </a:r>
            <a:endParaRPr kumimoji="1" lang="en-US" altLang="ja-JP" sz="900" b="1"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900" dirty="0">
                <a:solidFill>
                  <a:schemeClr val="tx1"/>
                </a:solidFill>
                <a:latin typeface="BIZ UDPゴシック" panose="020B0400000000000000" pitchFamily="50" charset="-128"/>
                <a:ea typeface="BIZ UDPゴシック" panose="020B0400000000000000" pitchFamily="50" charset="-128"/>
              </a:rPr>
              <a:t>保護者・保育園（学校）・訪問支援員・相談支援専門員・区</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職員等（</a:t>
            </a:r>
            <a:r>
              <a:rPr kumimoji="1" lang="ja-JP" altLang="en-US" sz="900" dirty="0">
                <a:solidFill>
                  <a:schemeClr val="tx1"/>
                </a:solidFill>
                <a:latin typeface="BIZ UDPゴシック" panose="020B0400000000000000" pitchFamily="50" charset="-128"/>
                <a:ea typeface="BIZ UDPゴシック" panose="020B0400000000000000" pitchFamily="50" charset="-128"/>
              </a:rPr>
              <a:t>状況</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に</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応じて）が出席する。</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・一定期間支援を行った結果や状況を振り返り、目標へ向けての進捗状</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況や今後の支援の必要性についての調整等を行う。</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3284809" y="3062446"/>
            <a:ext cx="3073400" cy="342900"/>
          </a:xfrm>
          <a:prstGeom prst="rect">
            <a:avLst/>
          </a:prstGeom>
          <a:solidFill>
            <a:srgbClr val="FFFFFF">
              <a:alpha val="8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手引きでは、訪問先とはなるべくその日のうちにカンファレンス</a:t>
            </a:r>
            <a:endParaRPr kumimoji="1" lang="en-US" altLang="ja-JP" sz="8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800" dirty="0">
                <a:solidFill>
                  <a:schemeClr val="tx1"/>
                </a:solidFill>
                <a:latin typeface="BIZ UDPゴシック" panose="020B0400000000000000" pitchFamily="50" charset="-128"/>
                <a:ea typeface="BIZ UDPゴシック" panose="020B0400000000000000" pitchFamily="50" charset="-128"/>
              </a:rPr>
              <a:t>　 </a:t>
            </a:r>
            <a:r>
              <a:rPr kumimoji="1" lang="ja-JP" altLang="en-US" sz="800" dirty="0" smtClean="0">
                <a:solidFill>
                  <a:schemeClr val="tx1"/>
                </a:solidFill>
                <a:latin typeface="BIZ UDPゴシック" panose="020B0400000000000000" pitchFamily="50" charset="-128"/>
                <a:ea typeface="BIZ UDPゴシック" panose="020B0400000000000000" pitchFamily="50" charset="-128"/>
              </a:rPr>
              <a:t>を行い、間接支援を行うことが望ましいとなっている。</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30" name="正方形/長方形 29"/>
          <p:cNvSpPr/>
          <p:nvPr/>
        </p:nvSpPr>
        <p:spPr>
          <a:xfrm>
            <a:off x="2976709" y="7977464"/>
            <a:ext cx="3785038" cy="235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・個別支援会議やモニタリングで確認された内容をもとに継続の可否を</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判断する。</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5214862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4850</TotalTime>
  <Words>949</Words>
  <Application>Microsoft Office PowerPoint</Application>
  <PresentationFormat>画面に合わせる (4:3)</PresentationFormat>
  <Paragraphs>85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ＭＳ 明朝</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品川区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インクルーシブひろばベル</dc:title>
  <dc:creator>川畑　裕行</dc:creator>
  <cp:lastModifiedBy>岩澤　栄宗</cp:lastModifiedBy>
  <cp:revision>337</cp:revision>
  <cp:lastPrinted>2024-02-16T10:30:45Z</cp:lastPrinted>
  <dcterms:created xsi:type="dcterms:W3CDTF">2022-07-04T06:46:40Z</dcterms:created>
  <dcterms:modified xsi:type="dcterms:W3CDTF">2024-02-21T02:18:57Z</dcterms:modified>
</cp:coreProperties>
</file>