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312" r:id="rId3"/>
    <p:sldId id="341" r:id="rId4"/>
    <p:sldId id="342" r:id="rId5"/>
    <p:sldId id="335" r:id="rId6"/>
    <p:sldId id="337" r:id="rId7"/>
  </p:sldIdLst>
  <p:sldSz cx="12192000" cy="6858000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66FF"/>
    <a:srgbClr val="FFFFFF"/>
    <a:srgbClr val="0099FF"/>
    <a:srgbClr val="0000FF"/>
    <a:srgbClr val="0066CC"/>
    <a:srgbClr val="3333FF"/>
    <a:srgbClr val="3399FF"/>
    <a:srgbClr val="000066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67" autoAdjust="0"/>
  </p:normalViewPr>
  <p:slideViewPr>
    <p:cSldViewPr>
      <p:cViewPr varScale="1">
        <p:scale>
          <a:sx n="115" d="100"/>
          <a:sy n="115" d="100"/>
        </p:scale>
        <p:origin x="39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35358" y="0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/>
          <a:lstStyle>
            <a:lvl1pPr algn="r">
              <a:defRPr sz="1200"/>
            </a:lvl1pPr>
          </a:lstStyle>
          <a:p>
            <a:fld id="{648BC979-3C96-4271-9F7B-B58858AA0337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06184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35358" y="9406184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 anchor="b"/>
          <a:lstStyle>
            <a:lvl1pPr algn="r">
              <a:defRPr sz="1200"/>
            </a:lvl1pPr>
          </a:lstStyle>
          <a:p>
            <a:fld id="{101D15B3-453B-4777-8AD7-DDC11D161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358" y="0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/>
          <a:lstStyle>
            <a:lvl1pPr algn="r">
              <a:defRPr sz="1200"/>
            </a:lvl1pPr>
          </a:lstStyle>
          <a:p>
            <a:fld id="{6605511F-41A3-4452-89C9-9E5F6DAF8230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8250"/>
            <a:ext cx="5938838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4" tIns="45503" rIns="91004" bIns="455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388" y="4765567"/>
            <a:ext cx="5415919" cy="3898812"/>
          </a:xfrm>
          <a:prstGeom prst="rect">
            <a:avLst/>
          </a:prstGeom>
        </p:spPr>
        <p:txBody>
          <a:bodyPr vert="horz" lIns="91004" tIns="45503" rIns="91004" bIns="455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06184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358" y="9406184"/>
            <a:ext cx="2933754" cy="496644"/>
          </a:xfrm>
          <a:prstGeom prst="rect">
            <a:avLst/>
          </a:prstGeom>
        </p:spPr>
        <p:txBody>
          <a:bodyPr vert="horz" lIns="91004" tIns="45503" rIns="91004" bIns="45503" rtlCol="0" anchor="b"/>
          <a:lstStyle>
            <a:lvl1pPr algn="r">
              <a:defRPr sz="1200"/>
            </a:lvl1pPr>
          </a:lstStyle>
          <a:p>
            <a:fld id="{D74AA7D0-7EC6-4F44-8868-6CC57E4E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5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695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866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05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310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38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640000" y="64800"/>
            <a:ext cx="3600000" cy="365125"/>
          </a:xfrm>
        </p:spPr>
        <p:txBody>
          <a:bodyPr/>
          <a:lstStyle/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19536" y="2164564"/>
            <a:ext cx="79568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endParaRPr lang="en-US" altLang="ja-JP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r"/>
            <a:r>
              <a:rPr lang="ja-JP" altLang="en-US" sz="6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品川区長 記者会見</a:t>
            </a:r>
            <a:endParaRPr kumimoji="1" lang="ja-JP" altLang="en-US" sz="6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23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51384" y="764704"/>
            <a:ext cx="11352640" cy="5111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～区民とともに進める～</a:t>
            </a:r>
            <a:endParaRPr lang="en-US" altLang="ja-JP" sz="4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4400" dirty="0"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6480"/>
              </a:lnSpc>
              <a:spcAft>
                <a:spcPts val="1800"/>
              </a:spcAft>
            </a:pPr>
            <a:r>
              <a:rPr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5400" dirty="0">
                <a:ln w="9525">
                  <a:solidFill>
                    <a:srgbClr val="002060"/>
                  </a:solidFill>
                </a:ln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新時代</a:t>
            </a:r>
            <a:r>
              <a:rPr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5400" dirty="0" err="1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しながわ</a:t>
            </a:r>
            <a:r>
              <a:rPr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」</a:t>
            </a:r>
            <a:endParaRPr lang="en-US" altLang="ja-JP" sz="5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480"/>
              </a:lnSpc>
              <a:spcAft>
                <a:spcPts val="600"/>
              </a:spcAft>
            </a:pPr>
            <a:r>
              <a:rPr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「誰もが生きがいを感じ、</a:t>
            </a:r>
            <a:endParaRPr lang="en-US" altLang="ja-JP" sz="5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  <a:p>
            <a:pPr algn="r">
              <a:lnSpc>
                <a:spcPts val="6480"/>
              </a:lnSpc>
              <a:spcAft>
                <a:spcPts val="600"/>
              </a:spcAft>
            </a:pPr>
            <a:r>
              <a:rPr lang="ja-JP" altLang="en-US" sz="5400" dirty="0">
                <a:ln w="9525">
                  <a:solidFill>
                    <a:srgbClr val="002060"/>
                  </a:solidFill>
                </a:ln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自分らしく暮らしていける</a:t>
            </a:r>
            <a:r>
              <a:rPr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品川」</a:t>
            </a:r>
            <a:endParaRPr lang="en-US" altLang="ja-JP" sz="5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5600"/>
              </a:lnSpc>
            </a:pPr>
            <a:endParaRPr lang="en-US" altLang="ja-JP" sz="5400" dirty="0">
              <a:effectLst>
                <a:outerShdw blurRad="50800" dist="76200" dir="2700000" algn="tl" rotWithShape="0">
                  <a:srgbClr val="000066">
                    <a:alpha val="40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640000" y="64800"/>
            <a:ext cx="3600000" cy="365125"/>
          </a:xfrm>
        </p:spPr>
        <p:txBody>
          <a:bodyPr/>
          <a:lstStyle/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06C21F9-F7F2-8954-5DC9-D3EF14924DB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945"/>
          <a:stretch/>
        </p:blipFill>
        <p:spPr>
          <a:xfrm>
            <a:off x="10344471" y="764704"/>
            <a:ext cx="1483533" cy="139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0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229080" y="1880742"/>
            <a:ext cx="11987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zh-TW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lang="ja-JP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</a:t>
            </a:r>
            <a:r>
              <a:rPr lang="zh-TW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子保育料無償化</a:t>
            </a:r>
            <a:endParaRPr lang="en-US" altLang="zh-TW" sz="2600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東京都に先駆け、認可保育施設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の０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～２歳の第２子保育料を４月から無償化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認可保育施設だけでなく認証保育所も同額程度を助成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学校給食の無償化</a:t>
            </a:r>
            <a:endParaRPr lang="en-US" altLang="ja-JP" sz="2600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区立小中学校に通う全児童・生徒の給食食材費を無償化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都立特別支援学校に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通う区内在住児童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生徒に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ついては実態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把握の上、検討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</a:t>
            </a:r>
            <a:r>
              <a:rPr lang="ja-JP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高校生等の医療費無償化</a:t>
            </a:r>
            <a:endParaRPr lang="en-US" altLang="ja-JP" sz="2600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東京都の助成制度の枠組みから外れる高校生等も対象　　　</a:t>
            </a:r>
            <a:endParaRPr lang="ja-JP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047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保育・給食・医療　「子育て３つの無償化」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角丸四角形 40">
            <a:extLst>
              <a:ext uri="{FF2B5EF4-FFF2-40B4-BE49-F238E27FC236}">
                <a16:creationId xmlns:a16="http://schemas.microsoft.com/office/drawing/2014/main" id="{106C1601-F646-367E-E3D8-AA4FFB45E5E3}"/>
              </a:ext>
            </a:extLst>
          </p:cNvPr>
          <p:cNvSpPr/>
          <p:nvPr/>
        </p:nvSpPr>
        <p:spPr>
          <a:xfrm>
            <a:off x="222151" y="1286200"/>
            <a:ext cx="11838867" cy="540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>
                <a:ln w="3175">
                  <a:noFill/>
                </a:ln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所得制限を設けず</a:t>
            </a:r>
            <a:r>
              <a:rPr lang="ja-JP" altLang="en-US" sz="27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、全ての子育て家庭の負担を減らすため、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４月から実施</a:t>
            </a:r>
            <a:endParaRPr lang="ja-JP" altLang="en-US" sz="2700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672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82840" y="610479"/>
            <a:ext cx="9181512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妊婦健康診査支援事業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50"/>
            <a:ext cx="11838867" cy="127805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妊婦健康診査における超音波検査</a:t>
            </a:r>
            <a:r>
              <a:rPr lang="ja-JP" altLang="en-US" sz="2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については現在１回分の公費負担を実施</a:t>
            </a:r>
            <a:endParaRPr lang="en-US" altLang="ja-JP" sz="26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・国の望ましい基準（４回）を満たせるよう、区民が安心して出産できる支援</a:t>
            </a:r>
            <a:r>
              <a:rPr lang="en-US" altLang="ja-JP" sz="2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</a:br>
            <a:r>
              <a:rPr lang="ja-JP" altLang="en-US" sz="2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　の充実を図るため、令和５年度より、超音波検査を</a:t>
            </a:r>
            <a:r>
              <a:rPr lang="ja-JP" altLang="en-US" sz="26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４回分まで公費負担拡充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195370"/>
              </p:ext>
            </p:extLst>
          </p:nvPr>
        </p:nvGraphicFramePr>
        <p:xfrm>
          <a:off x="444648" y="2780928"/>
          <a:ext cx="11412000" cy="23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妊婦健康診査支援事業（超音波検査公費負担）の拡充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対象者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令和５年</a:t>
                      </a:r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４月以降、妊娠届を提出した妊婦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実施回数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４回（２～４回の３回分の受診券を追加交付）</a:t>
                      </a:r>
                      <a:endParaRPr lang="en-US" altLang="ja-JP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※</a:t>
                      </a:r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妊娠届出の際にお渡しする母子バッグの中に追加の受診券を同封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公費負担額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5,300</a:t>
                      </a:r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円</a:t>
                      </a:r>
                      <a:r>
                        <a:rPr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回</a:t>
                      </a:r>
                      <a:r>
                        <a:rPr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×</a:t>
                      </a:r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３回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7969375"/>
                  </a:ext>
                </a:extLst>
              </a:tr>
            </a:tbl>
          </a:graphicData>
        </a:graphic>
      </p:graphicFrame>
      <p:sp>
        <p:nvSpPr>
          <p:cNvPr id="12" name="四角形: 角を丸くする 5">
            <a:extLst>
              <a:ext uri="{FF2B5EF4-FFF2-40B4-BE49-F238E27FC236}">
                <a16:creationId xmlns:a16="http://schemas.microsoft.com/office/drawing/2014/main" id="{83944CF0-03D2-CE61-FCC7-5153C1C7F3E4}"/>
              </a:ext>
            </a:extLst>
          </p:cNvPr>
          <p:cNvSpPr/>
          <p:nvPr/>
        </p:nvSpPr>
        <p:spPr>
          <a:xfrm>
            <a:off x="4439816" y="708931"/>
            <a:ext cx="914407" cy="3600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rgbClr val="C00000"/>
              </a:gs>
              <a:gs pos="83000">
                <a:srgbClr val="C00000"/>
              </a:gs>
              <a:gs pos="100000">
                <a:schemeClr val="bg1"/>
              </a:gs>
            </a:gsLst>
            <a:lin ang="3000000" scaled="0"/>
          </a:gra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7200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50"/>
              </a:lnSpc>
            </a:pPr>
            <a:r>
              <a:rPr lang="ja-JP" alt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拡充！</a:t>
            </a:r>
            <a:endParaRPr lang="ja-JP" altLang="en-US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684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0" y="610479"/>
            <a:ext cx="11928648" cy="542326"/>
          </a:xfrm>
        </p:spPr>
        <p:txBody>
          <a:bodyPr tIns="0">
            <a:noAutofit/>
          </a:bodyPr>
          <a:lstStyle/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「東京都パートナーシップ宣誓制度」の活用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2150" y="2204864"/>
            <a:ext cx="1145318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生活上の不便の軽減など、当事者が暮らしやすい環境づくり</a:t>
            </a:r>
            <a:endParaRPr lang="en-US" altLang="ja-JP" sz="2400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公営住宅（区営住宅、区民住宅、高齢者住宅等）への入居</a:t>
            </a: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軽自動車税種別割の減免　♦ 保育サービスの利用など</a:t>
            </a:r>
            <a:r>
              <a:rPr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サービスに適用</a:t>
            </a:r>
          </a:p>
          <a:p>
            <a:pPr>
              <a:spcAft>
                <a:spcPts val="1000"/>
              </a:spcAft>
            </a:pP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職員の福利厚生（慶弔等に係る休暇の取得・給付の支給等）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区民への周知・啓発を図ることで、多様性が尊重される社会へ</a:t>
            </a: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区内橋梁をレインボーにライトアップ</a:t>
            </a:r>
            <a:r>
              <a:rPr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 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４月１日～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かもめ橋、勝島橋　それ以外の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橋（計</a:t>
            </a:r>
            <a:r>
              <a:rPr lang="en-US" altLang="ja-JP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か所）は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日～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多様性に関する講座・講演会の実施</a:t>
            </a:r>
          </a:p>
        </p:txBody>
      </p:sp>
      <p:sp>
        <p:nvSpPr>
          <p:cNvPr id="1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0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309FEE90-EAA7-C42C-0E92-F65D2B116AF7}"/>
              </a:ext>
            </a:extLst>
          </p:cNvPr>
          <p:cNvSpPr/>
          <p:nvPr/>
        </p:nvSpPr>
        <p:spPr>
          <a:xfrm>
            <a:off x="222151" y="1257042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東京都パートナーシップ宣誓制度の受理証明書を所持する区民等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に対し、</a:t>
            </a:r>
          </a:p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en-US" altLang="ja-JP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４月から行政サービスの提供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を開始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B3387A9-8779-B029-6E4B-4A4774437496}"/>
              </a:ext>
            </a:extLst>
          </p:cNvPr>
          <p:cNvSpPr/>
          <p:nvPr/>
        </p:nvSpPr>
        <p:spPr>
          <a:xfrm>
            <a:off x="9181512" y="2282766"/>
            <a:ext cx="917385" cy="3240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rgbClr val="C00000"/>
              </a:gs>
              <a:gs pos="83000">
                <a:srgbClr val="C00000"/>
              </a:gs>
              <a:gs pos="100000">
                <a:schemeClr val="bg1"/>
              </a:gs>
            </a:gsLst>
            <a:lin ang="3000000" scaled="0"/>
          </a:gra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7200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50"/>
              </a:lnSpc>
            </a:pPr>
            <a:r>
              <a:rPr lang="en-US" altLang="ja-JP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New</a:t>
            </a:r>
            <a:r>
              <a:rPr lang="ja-JP" alt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！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C64131E-4C68-B217-5B21-6D0CE9CFA4F4}"/>
              </a:ext>
            </a:extLst>
          </p:cNvPr>
          <p:cNvSpPr/>
          <p:nvPr/>
        </p:nvSpPr>
        <p:spPr>
          <a:xfrm>
            <a:off x="6402751" y="4236912"/>
            <a:ext cx="917385" cy="3240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rgbClr val="C00000"/>
              </a:gs>
              <a:gs pos="83000">
                <a:srgbClr val="C00000"/>
              </a:gs>
              <a:gs pos="100000">
                <a:schemeClr val="bg1"/>
              </a:gs>
            </a:gsLst>
            <a:lin ang="3000000" scaled="0"/>
          </a:gra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7200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50"/>
              </a:lnSpc>
            </a:pPr>
            <a:r>
              <a:rPr lang="en-US" altLang="ja-JP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New</a:t>
            </a:r>
            <a:r>
              <a:rPr lang="ja-JP" alt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115519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93703" y="598650"/>
            <a:ext cx="12050969" cy="526094"/>
          </a:xfrm>
        </p:spPr>
        <p:txBody>
          <a:bodyPr tIns="0">
            <a:noAutofit/>
          </a:bodyPr>
          <a:lstStyle/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話！輪！しながわ！　  みんなと区長のタウンミーティング</a:t>
            </a:r>
            <a:endParaRPr lang="ja-JP" altLang="en-US" sz="28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0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93BCE773-0FC3-D834-900F-D5D631BD399B}"/>
              </a:ext>
            </a:extLst>
          </p:cNvPr>
          <p:cNvSpPr/>
          <p:nvPr/>
        </p:nvSpPr>
        <p:spPr>
          <a:xfrm>
            <a:off x="212102" y="1228836"/>
            <a:ext cx="11838867" cy="540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600"/>
              </a:lnSpc>
            </a:pPr>
            <a:r>
              <a:rPr lang="ja-JP" altLang="en-US" sz="233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区長と区民が</a:t>
            </a:r>
            <a:r>
              <a:rPr lang="ja-JP" altLang="en-US" sz="234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</a:t>
            </a:r>
            <a:r>
              <a:rPr lang="ja-JP" altLang="en-US" sz="238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対話</a:t>
            </a:r>
            <a:r>
              <a:rPr lang="ja-JP" altLang="en-US" sz="234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</a:t>
            </a:r>
            <a:r>
              <a:rPr lang="ja-JP" altLang="en-US" sz="233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</a:t>
            </a:r>
            <a:r>
              <a:rPr lang="ja-JP" altLang="en-US" sz="233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</a:t>
            </a:r>
            <a:r>
              <a:rPr lang="ja-JP" altLang="en-US" sz="238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開かれた区政</a:t>
            </a:r>
            <a:r>
              <a:rPr lang="ja-JP" altLang="en-US" sz="233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</a:t>
            </a:r>
            <a:r>
              <a:rPr lang="ja-JP" altLang="en-US" sz="234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</a:t>
            </a:r>
            <a:r>
              <a:rPr lang="ja-JP" altLang="en-US" sz="238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区民と進める新しい区政</a:t>
            </a:r>
            <a:r>
              <a:rPr lang="ja-JP" altLang="en-US" sz="234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</a:t>
            </a:r>
            <a:r>
              <a:rPr lang="ja-JP" altLang="en-US" sz="233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の実現を目指す</a:t>
            </a:r>
            <a:endParaRPr lang="ja-JP" altLang="en-US" sz="233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F238792-1FB6-B7BB-201C-E8EAC9D3A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2689" y="650684"/>
            <a:ext cx="434035" cy="440180"/>
          </a:xfrm>
          <a:prstGeom prst="rect">
            <a:avLst/>
          </a:prstGeom>
        </p:spPr>
      </p:pic>
      <p:graphicFrame>
        <p:nvGraphicFramePr>
          <p:cNvPr id="5" name="表 3">
            <a:extLst>
              <a:ext uri="{FF2B5EF4-FFF2-40B4-BE49-F238E27FC236}">
                <a16:creationId xmlns:a16="http://schemas.microsoft.com/office/drawing/2014/main" id="{91B3AC0E-6F66-5E29-C095-1A6A175FE5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040501"/>
              </p:ext>
            </p:extLst>
          </p:nvPr>
        </p:nvGraphicFramePr>
        <p:xfrm>
          <a:off x="226147" y="2204824"/>
          <a:ext cx="11844000" cy="3185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10116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テーマ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kumimoji="1"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SDGs</a:t>
                      </a: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未来都市・しながわに向けて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日　時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kumimoji="1" lang="zh-TW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５</a:t>
                      </a:r>
                      <a:r>
                        <a:rPr kumimoji="1" lang="zh-TW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年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６</a:t>
                      </a:r>
                      <a:r>
                        <a:rPr kumimoji="1" lang="zh-TW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月</a:t>
                      </a:r>
                      <a:r>
                        <a:rPr kumimoji="1"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10</a:t>
                      </a:r>
                      <a:r>
                        <a:rPr kumimoji="1" lang="zh-TW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日</a:t>
                      </a:r>
                      <a:r>
                        <a:rPr kumimoji="1"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(</a:t>
                      </a:r>
                      <a:r>
                        <a:rPr kumimoji="1" lang="zh-TW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土</a:t>
                      </a:r>
                      <a:r>
                        <a:rPr kumimoji="1"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)</a:t>
                      </a:r>
                      <a:r>
                        <a:rPr kumimoji="1" lang="zh-TW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午前</a:t>
                      </a:r>
                      <a:r>
                        <a:rPr kumimoji="1" lang="en-US" altLang="zh-TW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10</a:t>
                      </a:r>
                      <a:r>
                        <a:rPr kumimoji="1" lang="zh-TW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時</a:t>
                      </a:r>
                      <a:r>
                        <a:rPr kumimoji="1" lang="en-US" altLang="zh-TW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30</a:t>
                      </a:r>
                      <a:r>
                        <a:rPr kumimoji="1" lang="zh-TW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分～正午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会場・対象</a:t>
                      </a:r>
                      <a:endParaRPr kumimoji="1" lang="en-US" altLang="ja-JP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品川第一区民集会所</a:t>
                      </a:r>
                      <a:r>
                        <a:rPr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、</a:t>
                      </a: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区内在住の方</a:t>
                      </a:r>
                      <a:r>
                        <a:rPr kumimoji="1"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20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人</a:t>
                      </a:r>
                      <a:r>
                        <a:rPr kumimoji="1"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(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抽選</a:t>
                      </a:r>
                      <a:r>
                        <a:rPr kumimoji="1"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)※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４月１日から募集開始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新たな取組</a:t>
                      </a:r>
                      <a:endParaRPr kumimoji="1" lang="en-US" altLang="ja-JP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① 区民から意見を聞く「一方向型」でなく、</a:t>
                      </a: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区長と区民がともに「区政</a:t>
                      </a:r>
                      <a:r>
                        <a:rPr kumimoji="1" lang="en-US" altLang="ja-JP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/>
                      </a:r>
                      <a:br>
                        <a:rPr kumimoji="1" lang="en-US" altLang="ja-JP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</a:b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 のみらい」を</a:t>
                      </a:r>
                      <a:r>
                        <a:rPr kumimoji="1" lang="ja-JP" altLang="en-US" sz="2400" dirty="0" smtClean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考える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ワークショップ形式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② </a:t>
                      </a:r>
                      <a:r>
                        <a:rPr kumimoji="1" lang="ja-JP" altLang="en-US" sz="2400" dirty="0" smtClean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手話</a:t>
                      </a: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通訳導入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、</a:t>
                      </a: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託児</a:t>
                      </a:r>
                      <a:r>
                        <a:rPr kumimoji="1" lang="ja-JP" altLang="en-US" sz="2400" dirty="0" smtClean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サービス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など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により、</a:t>
                      </a:r>
                      <a:r>
                        <a:rPr kumimoji="1"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/>
                      </a:r>
                      <a:br>
                        <a:rPr kumimoji="1"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</a:b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 誰もが参加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しやすい</a:t>
                      </a:r>
                      <a:r>
                        <a:rPr kumimoji="1" lang="ja-JP" altLang="en-US" sz="2400" dirty="0" smtClean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インクルーシブ</a:t>
                      </a: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な</a:t>
                      </a:r>
                      <a:r>
                        <a:rPr kumimoji="1" lang="ja-JP" altLang="en-US" sz="2400" dirty="0" smtClean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タウンミーティング</a:t>
                      </a:r>
                      <a:endParaRPr kumimoji="1" lang="en-US" altLang="ja-JP" sz="2400" dirty="0">
                        <a:solidFill>
                          <a:srgbClr val="0070C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③ </a:t>
                      </a: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ファシリテーター活用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により多様な意見や選択肢をつなぐ</a:t>
                      </a: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とともに、　</a:t>
                      </a:r>
                      <a:r>
                        <a:rPr kumimoji="1"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/>
                      </a:r>
                      <a:br>
                        <a:rPr kumimoji="1" lang="en-US" altLang="ja-JP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</a:br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 </a:t>
                      </a:r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対話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の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可視化手法として</a:t>
                      </a:r>
                      <a:r>
                        <a:rPr kumimoji="1" lang="ja-JP" altLang="en-US" sz="2400" dirty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グラフィックレコーディングを</a:t>
                      </a:r>
                      <a:r>
                        <a:rPr kumimoji="1" lang="ja-JP" altLang="en-US" sz="2400" dirty="0" smtClean="0">
                          <a:solidFill>
                            <a:srgbClr val="0070C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導入予定</a:t>
                      </a:r>
                      <a:endParaRPr kumimoji="1" lang="ja-JP" altLang="en-US" sz="2400" dirty="0">
                        <a:solidFill>
                          <a:srgbClr val="0070C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773090"/>
                  </a:ext>
                </a:extLst>
              </a:tr>
            </a:tbl>
          </a:graphicData>
        </a:graphic>
      </p:graphicFrame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3944CF0-03D2-CE61-FCC7-5153C1C7F3E4}"/>
              </a:ext>
            </a:extLst>
          </p:cNvPr>
          <p:cNvSpPr/>
          <p:nvPr/>
        </p:nvSpPr>
        <p:spPr>
          <a:xfrm>
            <a:off x="600401" y="4542575"/>
            <a:ext cx="914407" cy="3600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rgbClr val="C00000"/>
              </a:gs>
              <a:gs pos="83000">
                <a:srgbClr val="C00000"/>
              </a:gs>
              <a:gs pos="100000">
                <a:schemeClr val="bg1"/>
              </a:gs>
            </a:gsLst>
            <a:lin ang="3000000" scaled="0"/>
          </a:gra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7200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50"/>
              </a:lnSpc>
            </a:pPr>
            <a:r>
              <a:rPr lang="en-US" altLang="ja-JP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New</a:t>
            </a:r>
            <a:r>
              <a:rPr lang="ja-JP" alt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F08D56-605A-734B-07D5-EE1334D3A6DC}"/>
              </a:ext>
            </a:extLst>
          </p:cNvPr>
          <p:cNvSpPr/>
          <p:nvPr/>
        </p:nvSpPr>
        <p:spPr>
          <a:xfrm>
            <a:off x="-34728" y="1850270"/>
            <a:ext cx="3456384" cy="306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〔</a:t>
            </a:r>
            <a:r>
              <a:rPr kumimoji="1" lang="ja-JP" altLang="en-US" sz="24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lang="ja-JP" altLang="en-US" sz="24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</a:t>
            </a:r>
            <a:r>
              <a:rPr kumimoji="1" lang="ja-JP" altLang="en-US" sz="24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 開催概要</a:t>
            </a:r>
            <a:r>
              <a:rPr kumimoji="1" lang="en-US" altLang="ja-JP" sz="24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〕</a:t>
            </a:r>
            <a:endParaRPr kumimoji="1" lang="ja-JP" altLang="en-US" sz="24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E385383-C3F7-632C-DC52-9E118A05505D}"/>
              </a:ext>
            </a:extLst>
          </p:cNvPr>
          <p:cNvSpPr txBox="1"/>
          <p:nvPr/>
        </p:nvSpPr>
        <p:spPr>
          <a:xfrm>
            <a:off x="2711624" y="1835492"/>
            <a:ext cx="618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年度内に</a:t>
            </a:r>
            <a:r>
              <a:rPr lang="ja-JP" altLang="en-US" sz="18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４回開催</a:t>
            </a:r>
            <a:r>
              <a:rPr lang="ja-JP" altLang="en-US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予定</a:t>
            </a:r>
            <a:r>
              <a:rPr lang="en-US" altLang="ja-JP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955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F7FE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Microsoft Office PowerPoint</Application>
  <PresentationFormat>ワイド画面</PresentationFormat>
  <Paragraphs>79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HGS創英角ｺﾞｼｯｸUB</vt:lpstr>
      <vt:lpstr>ＭＳ Ｐゴシック</vt:lpstr>
      <vt:lpstr>ＭＳ 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「東京都パートナーシップ宣誓制度」の活用</vt:lpstr>
      <vt:lpstr>話！輪！しながわ！　  みんなと区長のタウンミーティング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2015-12-18T11:07:55Z</dcterms:created>
  <dcterms:modified xsi:type="dcterms:W3CDTF">2023-03-29T00:41:02Z</dcterms:modified>
</cp:coreProperties>
</file>