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44" r:id="rId3"/>
    <p:sldId id="345" r:id="rId4"/>
    <p:sldId id="342" r:id="rId5"/>
    <p:sldId id="355" r:id="rId6"/>
    <p:sldId id="351" r:id="rId7"/>
    <p:sldId id="352" r:id="rId8"/>
    <p:sldId id="358" r:id="rId9"/>
    <p:sldId id="347" r:id="rId10"/>
    <p:sldId id="348" r:id="rId11"/>
    <p:sldId id="354" r:id="rId12"/>
    <p:sldId id="356" r:id="rId13"/>
    <p:sldId id="361" r:id="rId14"/>
  </p:sldIdLst>
  <p:sldSz cx="12192000" cy="6858000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99FF"/>
    <a:srgbClr val="0066FF"/>
    <a:srgbClr val="FFFFFF"/>
    <a:srgbClr val="0099FF"/>
    <a:srgbClr val="0000FF"/>
    <a:srgbClr val="0066CC"/>
    <a:srgbClr val="3333FF"/>
    <a:srgbClr val="0000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67" autoAdjust="0"/>
  </p:normalViewPr>
  <p:slideViewPr>
    <p:cSldViewPr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5360" y="0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/>
          <a:lstStyle>
            <a:lvl1pPr algn="r">
              <a:defRPr sz="1200"/>
            </a:lvl1pPr>
          </a:lstStyle>
          <a:p>
            <a:fld id="{648BC979-3C96-4271-9F7B-B58858AA033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06186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5360" y="9406186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 anchor="b"/>
          <a:lstStyle>
            <a:lvl1pPr algn="r">
              <a:defRPr sz="1200"/>
            </a:lvl1pPr>
          </a:lstStyle>
          <a:p>
            <a:fld id="{101D15B3-453B-4777-8AD7-DDC11D1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360" y="0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/>
          <a:lstStyle>
            <a:lvl1pPr algn="r">
              <a:defRPr sz="1200"/>
            </a:lvl1pPr>
          </a:lstStyle>
          <a:p>
            <a:fld id="{6605511F-41A3-4452-89C9-9E5F6DAF8230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3883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3" rIns="90982" bIns="454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390" y="4765567"/>
            <a:ext cx="5415919" cy="3898812"/>
          </a:xfrm>
          <a:prstGeom prst="rect">
            <a:avLst/>
          </a:prstGeom>
        </p:spPr>
        <p:txBody>
          <a:bodyPr vert="horz" lIns="90982" tIns="45493" rIns="90982" bIns="454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06186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360" y="9406186"/>
            <a:ext cx="2933754" cy="496644"/>
          </a:xfrm>
          <a:prstGeom prst="rect">
            <a:avLst/>
          </a:prstGeom>
        </p:spPr>
        <p:txBody>
          <a:bodyPr vert="horz" lIns="90982" tIns="45493" rIns="90982" bIns="45493" rtlCol="0" anchor="b"/>
          <a:lstStyle>
            <a:lvl1pPr algn="r">
              <a:defRPr sz="1200"/>
            </a:lvl1pPr>
          </a:lstStyle>
          <a:p>
            <a:fld id="{D74AA7D0-7EC6-4F44-8868-6CC57E4E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05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47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48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95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1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7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57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72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8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11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1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640000" y="64800"/>
            <a:ext cx="3600000" cy="365125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19536" y="2164564"/>
            <a:ext cx="7956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品川区長 記者会見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23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その他の補正予算案の内容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6000" y="1283868"/>
            <a:ext cx="11880000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8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児童参加地域事業・新規事業定着化補助金			　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5,400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町会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・自治会の活動に対する経済的な支援を行うことで、</a:t>
            </a: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地域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コミュニティの活性化に寄与する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9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TW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保育所</a:t>
            </a:r>
            <a:r>
              <a:rPr lang="zh-TW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等物価高騰緊急対策事業				</a:t>
            </a:r>
            <a:r>
              <a:rPr lang="zh-TW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     </a:t>
            </a:r>
            <a:r>
              <a:rPr lang="en-US" altLang="zh-TW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91,309</a:t>
            </a:r>
            <a:r>
              <a:rPr lang="zh-TW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児童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保育施設に支援金を給付し、安定的な運営に寄与する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障害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福祉サービス・介護サービス事業所物価高騰対策支援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 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183,399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支援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金を支給し、施設の安定的な運営に寄与する。</a:t>
            </a:r>
          </a:p>
          <a:p>
            <a:pPr>
              <a:lnSpc>
                <a:spcPts val="1700"/>
              </a:lnSpc>
            </a:pPr>
            <a:r>
              <a:rPr lang="en-US" altLang="ja-JP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lang="en-US" altLang="ja-JP" sz="2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49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5400" y="1283868"/>
            <a:ext cx="1149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プラスチック製品の資源回収開始</a:t>
            </a:r>
          </a:p>
          <a:p>
            <a:pPr lvl="0"/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「プラマーク」のついていない製品を含め、</a:t>
            </a:r>
            <a:r>
              <a:rPr lang="ja-JP" altLang="en-US" sz="23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さまざまなプラスチック製品を</a:t>
            </a:r>
            <a:r>
              <a:rPr lang="ja-JP" altLang="en-US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「資源」として</a:t>
            </a:r>
            <a:r>
              <a:rPr lang="ja-JP" altLang="en-US" sz="23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回収し、再利用</a:t>
            </a:r>
            <a:r>
              <a:rPr lang="ja-JP" altLang="en-US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することで、さらなる</a:t>
            </a:r>
            <a:r>
              <a:rPr lang="ja-JP" altLang="en-US" sz="23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資源の有効利用</a:t>
            </a:r>
            <a:r>
              <a:rPr lang="ja-JP" altLang="en-US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r>
              <a:rPr lang="ja-JP" altLang="en-US" sz="23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ごみ減量</a:t>
            </a:r>
            <a:r>
              <a:rPr lang="ja-JP" altLang="en-US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につなげる。</a:t>
            </a:r>
            <a:endParaRPr lang="en-US" altLang="ja-JP" sz="2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区有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施設で</a:t>
            </a:r>
            <a:r>
              <a:rPr lang="ja-JP" altLang="en-US" sz="27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en-US" altLang="ja-JP" sz="27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ZEB</a:t>
            </a:r>
            <a:r>
              <a:rPr lang="ja-JP" altLang="en-US" sz="27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」認証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を新たに取得　</a:t>
            </a:r>
            <a:r>
              <a:rPr lang="ja-JP" altLang="en-US" sz="27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</a:t>
            </a:r>
            <a:r>
              <a:rPr lang="ja-JP" altLang="en-US" sz="27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で最多の</a:t>
            </a:r>
            <a:r>
              <a:rPr lang="ja-JP" altLang="en-US" sz="27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取得数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末時点）</a:t>
            </a:r>
          </a:p>
          <a:p>
            <a:r>
              <a:rPr lang="ja-JP" altLang="en-US" sz="2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中原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保育園・児童センター複合施設改築に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おいて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ZEB Ready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」認証を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取得。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一般社団法人環境共創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イニシアチブ</a:t>
            </a:r>
            <a:endParaRPr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ZEB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リーディング・オーナー一覧に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よる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6384032" y="1362698"/>
            <a:ext cx="914407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New</a:t>
            </a:r>
            <a:r>
              <a:rPr lang="ja-JP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624392" y="26369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※</a:t>
            </a:r>
            <a:endParaRPr kumimoji="1" lang="ja-JP" altLang="en-US" sz="2400" dirty="0"/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590204"/>
              </p:ext>
            </p:extLst>
          </p:nvPr>
        </p:nvGraphicFramePr>
        <p:xfrm>
          <a:off x="8256240" y="3356992"/>
          <a:ext cx="1584176" cy="224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Acrobat Document" r:id="rId6" imgW="5667162" imgH="8020050" progId="AcroExch.Document.DC">
                  <p:embed/>
                </p:oleObj>
              </mc:Choice>
              <mc:Fallback>
                <p:oleObj name="Acrobat Document" r:id="rId6" imgW="5667162" imgH="8020050" progId="AcroExch.Document.DC">
                  <p:embed/>
                  <p:pic>
                    <p:nvPicPr>
                      <p:cNvPr id="15" name="オブジェクト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6240" y="3356992"/>
                        <a:ext cx="1584176" cy="224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3356992"/>
            <a:ext cx="1634203" cy="2204864"/>
          </a:xfrm>
          <a:prstGeom prst="rect">
            <a:avLst/>
          </a:prstGeom>
        </p:spPr>
      </p:pic>
      <p:sp>
        <p:nvSpPr>
          <p:cNvPr id="25" name="タイトル 12"/>
          <p:cNvSpPr txBox="1">
            <a:spLocks/>
          </p:cNvSpPr>
          <p:nvPr/>
        </p:nvSpPr>
        <p:spPr>
          <a:xfrm>
            <a:off x="0" y="610479"/>
            <a:ext cx="1134179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「未来へつなぐ環境都市 しながわ」の取り組み</a:t>
            </a:r>
          </a:p>
        </p:txBody>
      </p:sp>
    </p:spTree>
    <p:extLst>
      <p:ext uri="{BB962C8B-B14F-4D97-AF65-F5344CB8AC3E}">
        <p14:creationId xmlns:p14="http://schemas.microsoft.com/office/powerpoint/2010/main" val="413811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0128448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「未来へつなぐ環境都市 しながわ」の取り組み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51"/>
            <a:ext cx="11838867" cy="54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 lvl="0"/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プラスチック製品の資源回収</a:t>
            </a:r>
            <a:r>
              <a:rPr lang="ja-JP" altLang="en-US" sz="2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開始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28977"/>
              </p:ext>
            </p:extLst>
          </p:nvPr>
        </p:nvGraphicFramePr>
        <p:xfrm>
          <a:off x="444648" y="2016000"/>
          <a:ext cx="11412000" cy="3311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7689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プラスチック製品回収・再商品化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05218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事業概要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「プラマーク」のついていない製品を含め、さまざまなプラスチック製品を「資源」として回収し、再利用することで、さらなる資源の有効利用とごみ減量につなげる。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2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スケジュール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令和５年６月　実証実験地区（八潮地区）回収開始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　　  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　モデル地区回収（品川・大井地区の一部）実施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6488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方法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既に実施の「プラスチック製容器包装」と「プラスチック製品」の一括回収（同じ袋に入れて排出）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64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0" y="610479"/>
            <a:ext cx="11928648" cy="542326"/>
          </a:xfrm>
        </p:spPr>
        <p:txBody>
          <a:bodyPr tIns="0">
            <a:noAutofit/>
          </a:bodyPr>
          <a:lstStyle/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「未来へつなぐ環境都市 しながわ」の取り組み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2150" y="1903953"/>
            <a:ext cx="1170649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中原保育園・児童センター複合施設改築において「</a:t>
            </a:r>
            <a:r>
              <a:rPr lang="en-US" altLang="ja-JP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ZEB Ready</a:t>
            </a:r>
            <a:r>
              <a:rPr lang="ja-JP" altLang="en-US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」認証を取得。</a:t>
            </a: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♦ 外部等の断熱性能を高め、地中熱を用いた空調設備や、屋上やバルコニー手摺への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>
              <a:spcAft>
                <a:spcPts val="600"/>
              </a:spcAft>
            </a:pP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太陽光発電設備の設置等により、</a:t>
            </a:r>
            <a:r>
              <a:rPr lang="ja-JP" altLang="en-US" sz="2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設計段階でエネルギー消費量の</a:t>
            </a:r>
            <a:r>
              <a:rPr lang="en-US" altLang="ja-JP" sz="2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59%</a:t>
            </a:r>
            <a:r>
              <a:rPr lang="ja-JP" altLang="en-US" sz="2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削減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を実現。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他区有施設での取得状況</a:t>
            </a: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♦ エコルとごし（都内公共施設初の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Nearly ZEB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令和４年５月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運用開始）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♦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八潮北公園管理事務所（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ZEB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Ready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令和５年６月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末竣工予定） 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♦ 北品川多世代交流支援施設（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ZEB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Ready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令和６年２月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末竣工予定）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♦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今回</a:t>
            </a:r>
            <a:r>
              <a:rPr lang="ja-JP" altLang="en-US" sz="2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４施設目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の認証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となり、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全国最多の施設数。</a:t>
            </a:r>
            <a:endParaRPr lang="en-US" altLang="ja-JP" sz="2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♦ 西大井三丁目障害者グループホームでは、「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ZEH-M Ready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」認証を取得済。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309FEE90-EAA7-C42C-0E92-F65D2B116AF7}"/>
              </a:ext>
            </a:extLst>
          </p:cNvPr>
          <p:cNvSpPr/>
          <p:nvPr/>
        </p:nvSpPr>
        <p:spPr>
          <a:xfrm>
            <a:off x="212400" y="1288800"/>
            <a:ext cx="11838867" cy="54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 lvl="0"/>
            <a:r>
              <a:rPr lang="ja-JP" altLang="en-US" sz="2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区有施設で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</a:t>
            </a:r>
            <a:r>
              <a:rPr lang="en-US" altLang="ja-JP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ZEB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」認証</a:t>
            </a:r>
            <a:r>
              <a:rPr lang="ja-JP" altLang="en-US" sz="2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を新たに取得　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全国で最多の取得数</a:t>
            </a:r>
            <a:endParaRPr lang="ja-JP" altLang="en-US" sz="27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7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24537" y="1337484"/>
            <a:ext cx="1198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補正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予算案（一般会計第２号）に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ついて</a:t>
            </a:r>
            <a:endParaRPr lang="en-US" altLang="zh-TW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/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低所得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世帯に対し国の事業より対象者を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拡大し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て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支給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低所得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の子育て世帯に対し国の事業より対象者を拡大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し給付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支給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spcAft>
                <a:spcPts val="1800"/>
              </a:spcAft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都立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特別支援学校に在籍する児童生徒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の給食費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相当分を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支給　　ほか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未来へつなぐ環境都市 しながわ」の取り組み</a:t>
            </a:r>
            <a:endParaRPr lang="en-US" altLang="ja-JP" sz="28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プラスチック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製品の資源回収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開始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spcAft>
                <a:spcPts val="1800"/>
              </a:spcAft>
            </a:pP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区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有施設で「</a:t>
            </a:r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ZEB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」認証を新たに取得　全国で最多の取得数</a:t>
            </a:r>
          </a:p>
          <a:p>
            <a:pPr lvl="0">
              <a:spcAft>
                <a:spcPts val="600"/>
              </a:spcAft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令和２年に区立学校で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発生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したいじめの重大事態への対応について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endParaRPr lang="ja-JP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内容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26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11737304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補正予算案（一般会計第２号）について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87342" y="1773165"/>
            <a:ext cx="10153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令和５年度一般会計補正予算案（第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</a:t>
            </a:r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号）</a:t>
            </a:r>
            <a:endParaRPr kumimoji="1" lang="en-US" altLang="ja-JP" sz="32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endParaRPr kumimoji="1"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zh-TW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物価高騰対策支援給付金</a:t>
            </a:r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ほか</a:t>
            </a:r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48331"/>
              </p:ext>
            </p:extLst>
          </p:nvPr>
        </p:nvGraphicFramePr>
        <p:xfrm>
          <a:off x="1711334" y="3636682"/>
          <a:ext cx="8705145" cy="105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715">
                  <a:extLst>
                    <a:ext uri="{9D8B030D-6E8A-4147-A177-3AD203B41FA5}">
                      <a16:colId xmlns:a16="http://schemas.microsoft.com/office/drawing/2014/main" val="4245825892"/>
                    </a:ext>
                  </a:extLst>
                </a:gridCol>
                <a:gridCol w="2901715">
                  <a:extLst>
                    <a:ext uri="{9D8B030D-6E8A-4147-A177-3AD203B41FA5}">
                      <a16:colId xmlns:a16="http://schemas.microsoft.com/office/drawing/2014/main" val="2388762327"/>
                    </a:ext>
                  </a:extLst>
                </a:gridCol>
                <a:gridCol w="2901715">
                  <a:extLst>
                    <a:ext uri="{9D8B030D-6E8A-4147-A177-3AD203B41FA5}">
                      <a16:colId xmlns:a16="http://schemas.microsoft.com/office/drawing/2014/main" val="3508251864"/>
                    </a:ext>
                  </a:extLst>
                </a:gridCol>
              </a:tblGrid>
              <a:tr h="5261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補正前の額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補正額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計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77437"/>
                  </a:ext>
                </a:extLst>
              </a:tr>
              <a:tr h="5261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latin typeface="+mj-ea"/>
                          <a:ea typeface="+mj-ea"/>
                        </a:rPr>
                        <a:t>１９９，０６５，２５６</a:t>
                      </a:r>
                      <a:endParaRPr kumimoji="1" lang="ja-JP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latin typeface="+mj-ea"/>
                          <a:ea typeface="+mj-ea"/>
                        </a:rPr>
                        <a:t>２，０８４，７４６</a:t>
                      </a:r>
                      <a:endParaRPr kumimoji="1" lang="ja-JP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latin typeface="+mj-ea"/>
                          <a:ea typeface="+mj-ea"/>
                        </a:rPr>
                        <a:t>２０１，１５０，００２</a:t>
                      </a:r>
                      <a:endParaRPr kumimoji="1" lang="ja-JP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53927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511824" y="3564674"/>
            <a:ext cx="3096344" cy="1232478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9048328" y="4767326"/>
            <a:ext cx="1607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/>
              <a:t>（単位：千円）</a:t>
            </a:r>
          </a:p>
        </p:txBody>
      </p:sp>
    </p:spTree>
    <p:extLst>
      <p:ext uri="{BB962C8B-B14F-4D97-AF65-F5344CB8AC3E}">
        <p14:creationId xmlns:p14="http://schemas.microsoft.com/office/powerpoint/2010/main" val="217161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192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1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lang="zh-CN" altLang="en-US" sz="3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住民税非課税世帯等</a:t>
            </a:r>
            <a:r>
              <a:rPr lang="zh-TW" altLang="en-US" sz="31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物価</a:t>
            </a:r>
            <a:r>
              <a:rPr lang="zh-TW" altLang="en-US" sz="31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高騰対策支援給付</a:t>
            </a:r>
            <a:r>
              <a:rPr lang="zh-TW" altLang="en-US" sz="31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      </a:t>
            </a:r>
            <a:r>
              <a:rPr lang="ja-JP" altLang="en-US" sz="31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</a:t>
            </a:r>
            <a:r>
              <a:rPr lang="en-US" altLang="ja-JP" sz="31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1,435,994</a:t>
            </a:r>
            <a:r>
              <a:rPr lang="ja-JP" altLang="ja-JP" sz="31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endParaRPr lang="ja-JP" altLang="ja-JP" sz="31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7"/>
            <a:ext cx="11838867" cy="8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特に家計への影響が大きい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低所得者世帯に対し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、国の給付事業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より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対象者を拡大し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て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支給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83944"/>
              </p:ext>
            </p:extLst>
          </p:nvPr>
        </p:nvGraphicFramePr>
        <p:xfrm>
          <a:off x="444648" y="2232000"/>
          <a:ext cx="11412000" cy="332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5562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住民税非課税世帯等</a:t>
                      </a:r>
                      <a:r>
                        <a:rPr lang="zh-TW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物価高騰対策支援給付金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91360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(1)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令和５年６月１日時点で品川区に住民登録がある下記の世帯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・令和５年度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住民税非課税世帯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・令和５年度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住民税均等割のみ課税世帯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(2)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申請日時点で品川区に住民登録がある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家計急変世帯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家計の急変により、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住民税非課税世帯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と同様と認められる世帯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455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給付金額</a:t>
                      </a:r>
                      <a:endParaRPr kumimoji="1" lang="ja-JP" altLang="en-US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１世帯あたり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30,000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kumimoji="1" lang="ja-JP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申請期限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令和５年９月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</a:t>
                      </a:r>
                      <a:endParaRPr kumimoji="1" lang="ja-JP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8472264" y="3429040"/>
            <a:ext cx="1202439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ja-JP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区独自！</a:t>
            </a:r>
            <a:endParaRPr lang="ja-JP" alt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8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8421953" y="707381"/>
            <a:ext cx="914407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New</a:t>
            </a:r>
            <a:r>
              <a:rPr lang="ja-JP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</a:p>
        </p:txBody>
      </p:sp>
      <p:sp>
        <p:nvSpPr>
          <p:cNvPr id="23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10078137" y="3861048"/>
            <a:ext cx="1202439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ja-JP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区独自！</a:t>
            </a:r>
            <a:endParaRPr lang="ja-JP" alt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84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 子育て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世帯生活支援特別給付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                      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29,034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endParaRPr lang="ja-JP" altLang="ja-JP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低所得の子育て世帯に対し、国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の給付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事業より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対象者を拡大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独自の特別給付金を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支給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79938"/>
              </p:ext>
            </p:extLst>
          </p:nvPr>
        </p:nvGraphicFramePr>
        <p:xfrm>
          <a:off x="444648" y="2339998"/>
          <a:ext cx="11412000" cy="2830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56804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子育て世帯生活支援特別給付事業（区独自給付金）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18220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</a:t>
                      </a:r>
                      <a:r>
                        <a:rPr lang="en-US" altLang="ja-JP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18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歳以下を含む住民税均等割のみ課税（所得割非課税）世帯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国の給付対象者は、児童扶養手当受給者および非課税の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　　子育て世帯等</a:t>
                      </a:r>
                      <a:endParaRPr kumimoji="1" lang="ja-JP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569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給付金額</a:t>
                      </a:r>
                      <a:endParaRPr kumimoji="1" lang="ja-JP" altLang="en-US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児童１人あたり　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50,000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kumimoji="1" lang="ja-JP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支給開始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令和５年７月</a:t>
                      </a:r>
                      <a:endParaRPr kumimoji="1" lang="ja-JP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2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7032104" y="708931"/>
            <a:ext cx="914407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ja-JP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拡充！</a:t>
            </a:r>
            <a:endParaRPr lang="ja-JP" alt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76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 </a:t>
            </a:r>
            <a:r>
              <a:rPr lang="zh-TW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都立</a:t>
            </a:r>
            <a:r>
              <a:rPr lang="zh-TW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特別支援学校給食費補助</a:t>
            </a:r>
            <a:r>
              <a:rPr lang="zh-TW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　  </a:t>
            </a:r>
            <a:r>
              <a:rPr lang="en-US" altLang="ja-JP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11,203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区立学校在籍者と同様、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都立特別支援学校に在籍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する児童・生徒の保護者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を対象に、在籍する特別支援学校の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給食費相当分を支給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53864"/>
              </p:ext>
            </p:extLst>
          </p:nvPr>
        </p:nvGraphicFramePr>
        <p:xfrm>
          <a:off x="444648" y="2339998"/>
          <a:ext cx="11412000" cy="2635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5695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都立特別支援学校給食費補助事業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72008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品川区在住かつ都立特別支援学校在籍者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受付開始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令和５年８月～９月（予定）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61082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支給期間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令和５年４月分より（遡及支給）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7053801" y="701642"/>
            <a:ext cx="914407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New</a:t>
            </a:r>
            <a:r>
              <a:rPr lang="ja-JP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2724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132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４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未就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園児の定期的な預かりモデル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70,596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国のモデル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事業に加えて都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独自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の事業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を活用することで、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未就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園児の定期的かつ継続的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な預かり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を行い、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在宅子育て支援の拡充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図る</a:t>
            </a:r>
            <a:endParaRPr lang="en-US" altLang="ja-JP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38757"/>
              </p:ext>
            </p:extLst>
          </p:nvPr>
        </p:nvGraphicFramePr>
        <p:xfrm>
          <a:off x="444648" y="2340000"/>
          <a:ext cx="11412000" cy="2598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空き定員等を活用した未就園児の定期的な預かりモデル事業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3769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対象児童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保育所等を利用していない０～２歳児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4958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実施施設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私立認可保育所、地域型保育事業所、認証保育所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（予定）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586554"/>
                  </a:ext>
                </a:extLst>
              </a:tr>
              <a:tr h="10736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一定程度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継続的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（月を単位として複数月）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な預かり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を実施</a:t>
                      </a:r>
                    </a:p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集団における育ち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に着目した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支援計画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を作成し、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状況を記録</a:t>
                      </a:r>
                    </a:p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・保護者に対し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定期的な面談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を実施し、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子育てに関する助言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を行う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sp>
        <p:nvSpPr>
          <p:cNvPr id="12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7773881" y="692696"/>
            <a:ext cx="914407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ja-JP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拡充！</a:t>
            </a:r>
            <a:endParaRPr lang="ja-JP" alt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31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 自転車ヘルメット購入助成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   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24,539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自転車ヘルメット購入者に対し助成を行うことで、区民の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生命・身体の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安全に寄与する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91216"/>
              </p:ext>
            </p:extLst>
          </p:nvPr>
        </p:nvGraphicFramePr>
        <p:xfrm>
          <a:off x="444648" y="2340000"/>
          <a:ext cx="11412000" cy="2972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22490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自転車ヘルメット購入助成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27176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自転車ヘルメットを購入した</a:t>
                      </a:r>
                      <a:r>
                        <a:rPr lang="ja-JP" altLang="en-US" sz="2400" dirty="0" smtClean="0">
                          <a:solidFill>
                            <a:srgbClr val="0070C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区内在住（住民登録）者</a:t>
                      </a:r>
                      <a:endParaRPr lang="en-US" altLang="ja-JP" sz="2400" dirty="0" smtClean="0">
                        <a:solidFill>
                          <a:srgbClr val="0070C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12429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助成条件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・自転車損害賠償保険に加入していること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・安全基準を</a:t>
                      </a:r>
                      <a:r>
                        <a:rPr lang="ja-JP" altLang="en-US" sz="240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満たした自転車ヘルメット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であること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・１個あたり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2,000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円以上の商品であること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・令和５年４月１日以降に購入したものであること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7836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助成金額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区内共通商品券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2,000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円分（１人１回限り）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四角形: 角を丸くする 5">
            <a:extLst>
              <a:ext uri="{FF2B5EF4-FFF2-40B4-BE49-F238E27FC236}">
                <a16:creationId xmlns:a16="http://schemas.microsoft.com/office/drawing/2014/main" id="{83944CF0-03D2-CE61-FCC7-5153C1C7F3E4}"/>
              </a:ext>
            </a:extLst>
          </p:cNvPr>
          <p:cNvSpPr/>
          <p:nvPr/>
        </p:nvSpPr>
        <p:spPr>
          <a:xfrm>
            <a:off x="5879976" y="701642"/>
            <a:ext cx="914407" cy="36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C00000"/>
              </a:gs>
              <a:gs pos="83000">
                <a:srgbClr val="C00000"/>
              </a:gs>
              <a:gs pos="100000">
                <a:schemeClr val="bg1"/>
              </a:gs>
            </a:gsLst>
            <a:lin ang="30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50"/>
              </a:lnSpc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New</a:t>
            </a:r>
            <a:r>
              <a:rPr lang="ja-JP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8746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その他の補正予算案の内容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640000" y="648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6000" y="1283868"/>
            <a:ext cx="11880000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6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妊婦健康診査（超音波検査）支援事業の拡充			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62,832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妊婦健康診査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における超音波検査について、公費負担を拡大し、</a:t>
            </a: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経済的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負担の軽減を図る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7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省エネルギー対策設備更新助成金			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170,440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endParaRPr lang="en-US" altLang="ja-JP" sz="27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省エネ化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のため既存設備の更新を行う中小企業へ助成金を</a:t>
            </a: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交付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することで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、経済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の活性化を図る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</a:p>
          <a:p>
            <a:pPr>
              <a:lnSpc>
                <a:spcPts val="2000"/>
              </a:lnSpc>
            </a:pP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65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F7FE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1680</Words>
  <Application>Microsoft Office PowerPoint</Application>
  <PresentationFormat>ワイド画面</PresentationFormat>
  <Paragraphs>194</Paragraphs>
  <Slides>13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HGP創英角ｺﾞｼｯｸUB</vt:lpstr>
      <vt:lpstr>HGS創英角ｺﾞｼｯｸUB</vt:lpstr>
      <vt:lpstr>ＭＳ Ｐゴシック</vt:lpstr>
      <vt:lpstr>ＭＳ ゴシック</vt:lpstr>
      <vt:lpstr>メイリオ</vt:lpstr>
      <vt:lpstr>游ゴシック</vt:lpstr>
      <vt:lpstr>Arial</vt:lpstr>
      <vt:lpstr>Calibri</vt:lpstr>
      <vt:lpstr>Office 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「未来へつなぐ環境都市 しながわ」の取り組み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2015-12-18T11:07:55Z</dcterms:created>
  <dcterms:modified xsi:type="dcterms:W3CDTF">2023-05-18T11:30:42Z</dcterms:modified>
</cp:coreProperties>
</file>