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344" r:id="rId3"/>
    <p:sldId id="345" r:id="rId4"/>
    <p:sldId id="348" r:id="rId5"/>
    <p:sldId id="347" r:id="rId6"/>
    <p:sldId id="352" r:id="rId7"/>
    <p:sldId id="349" r:id="rId8"/>
    <p:sldId id="350" r:id="rId9"/>
    <p:sldId id="346" r:id="rId10"/>
  </p:sldIdLst>
  <p:sldSz cx="12192000" cy="6858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CC"/>
    <a:srgbClr val="3333FF"/>
    <a:srgbClr val="3366FF"/>
    <a:srgbClr val="3399FF"/>
    <a:srgbClr val="0066FF"/>
    <a:srgbClr val="FFFFFF"/>
    <a:srgbClr val="0099FF"/>
    <a:srgbClr val="000066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867" autoAdjust="0"/>
  </p:normalViewPr>
  <p:slideViewPr>
    <p:cSldViewPr>
      <p:cViewPr varScale="1">
        <p:scale>
          <a:sx n="72" d="100"/>
          <a:sy n="72" d="100"/>
        </p:scale>
        <p:origin x="63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5360" y="0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/>
          <a:lstStyle>
            <a:lvl1pPr algn="r">
              <a:defRPr sz="1200"/>
            </a:lvl1pPr>
          </a:lstStyle>
          <a:p>
            <a:fld id="{648BC979-3C96-4271-9F7B-B58858AA0337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06186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5360" y="9406186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 anchor="b"/>
          <a:lstStyle>
            <a:lvl1pPr algn="r">
              <a:defRPr sz="1200"/>
            </a:lvl1pPr>
          </a:lstStyle>
          <a:p>
            <a:fld id="{101D15B3-453B-4777-8AD7-DDC11D161E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41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35360" y="0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/>
          <a:lstStyle>
            <a:lvl1pPr algn="r">
              <a:defRPr sz="1200"/>
            </a:lvl1pPr>
          </a:lstStyle>
          <a:p>
            <a:fld id="{6605511F-41A3-4452-89C9-9E5F6DAF8230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8250"/>
            <a:ext cx="5938838" cy="3341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3" rIns="90982" bIns="454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7390" y="4765567"/>
            <a:ext cx="5415919" cy="3898812"/>
          </a:xfrm>
          <a:prstGeom prst="rect">
            <a:avLst/>
          </a:prstGeom>
        </p:spPr>
        <p:txBody>
          <a:bodyPr vert="horz" lIns="90982" tIns="45493" rIns="90982" bIns="454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06186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35360" y="9406186"/>
            <a:ext cx="2933754" cy="496644"/>
          </a:xfrm>
          <a:prstGeom prst="rect">
            <a:avLst/>
          </a:prstGeom>
        </p:spPr>
        <p:txBody>
          <a:bodyPr vert="horz" lIns="90982" tIns="45493" rIns="90982" bIns="45493" rtlCol="0" anchor="b"/>
          <a:lstStyle>
            <a:lvl1pPr algn="r">
              <a:defRPr sz="1200"/>
            </a:lvl1pPr>
          </a:lstStyle>
          <a:p>
            <a:fld id="{D74AA7D0-7EC6-4F44-8868-6CC57E4E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06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55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614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7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746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795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635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191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168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15925" y="1238250"/>
            <a:ext cx="5938838" cy="3341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AA7D0-7EC6-4F44-8868-6CC57E4E8AF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83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令和</a:t>
            </a:r>
            <a:r>
              <a:rPr kumimoji="1" lang="en-US" altLang="ja-JP"/>
              <a:t>4</a:t>
            </a:r>
            <a:r>
              <a:rPr kumimoji="1" lang="ja-JP" altLang="en-US"/>
              <a:t>年</a:t>
            </a:r>
            <a:r>
              <a:rPr kumimoji="1" lang="en-US" altLang="ja-JP"/>
              <a:t>12</a:t>
            </a:r>
            <a:r>
              <a:rPr kumimoji="1" lang="ja-JP" altLang="en-US"/>
              <a:t>月</a:t>
            </a:r>
            <a:r>
              <a:rPr kumimoji="1" lang="en-US" altLang="ja-JP"/>
              <a:t>28</a:t>
            </a:r>
            <a:r>
              <a:rPr kumimoji="1" lang="ja-JP" altLang="en-US"/>
              <a:t>日</a:t>
            </a: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640000" y="64800"/>
            <a:ext cx="3600000" cy="365125"/>
          </a:xfrm>
        </p:spPr>
        <p:txBody>
          <a:bodyPr/>
          <a:lstStyle/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19536" y="2164564"/>
            <a:ext cx="79568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</a:t>
            </a:r>
            <a:r>
              <a:rPr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５</a:t>
            </a:r>
            <a:r>
              <a:rPr kumimoji="1" lang="ja-JP" altLang="en-US" sz="40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年６月</a:t>
            </a:r>
            <a:endParaRPr lang="en-US" altLang="ja-JP" sz="4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r"/>
            <a:r>
              <a:rPr lang="ja-JP" altLang="en-US" sz="6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品川区長 記者会見</a:t>
            </a:r>
            <a:endParaRPr kumimoji="1" lang="ja-JP" altLang="en-US" sz="6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323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224537" y="1337484"/>
            <a:ext cx="1198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補正</a:t>
            </a:r>
            <a:r>
              <a:rPr lang="ja-JP" altLang="en-US" sz="28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予算案（一般会計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第３号</a:t>
            </a:r>
            <a:r>
              <a:rPr lang="ja-JP" altLang="en-US" sz="28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）に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</a:t>
            </a:r>
            <a:endParaRPr lang="en-US" altLang="zh-TW" sz="28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400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♦ 部活動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24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地域移行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等に向け</a:t>
            </a:r>
            <a:r>
              <a:rPr lang="ja-JP" altLang="en-US" sz="24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協議会を設置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するとともに、</a:t>
            </a:r>
            <a:r>
              <a:rPr lang="ja-JP" altLang="en-US" sz="24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活動の実証事業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等を実施</a:t>
            </a:r>
            <a:endParaRPr lang="en-US" altLang="ja-JP" sz="2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♦ </a:t>
            </a:r>
            <a:r>
              <a:rPr lang="ja-JP" altLang="en-US" sz="24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木造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住宅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の耐震化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支援を拡充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することで、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耐震化をさらに促進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させる</a:t>
            </a:r>
            <a:endParaRPr lang="en-US" altLang="ja-JP" sz="2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♦ 多言語対応やイベント支援により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商店街の活性化と地域のにぎわい創出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を図る</a:t>
            </a:r>
          </a:p>
          <a:p>
            <a:pPr lvl="0">
              <a:spcAft>
                <a:spcPts val="1200"/>
              </a:spcAft>
            </a:pP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　　　　　　　　　　　　　　　　　　　　　　　　　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ほか</a:t>
            </a:r>
            <a:endParaRPr lang="en-US" altLang="ja-JP" sz="24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/>
            <a:r>
              <a:rPr lang="ja-JP" altLang="en-US" sz="28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〇 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教育</a:t>
            </a:r>
            <a:r>
              <a:rPr lang="ja-JP" altLang="en-US" sz="28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委員会委員候補者の公募に</a:t>
            </a:r>
            <a:r>
              <a:rPr lang="ja-JP" altLang="en-US" sz="28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</a:t>
            </a:r>
            <a:endParaRPr lang="en-US" altLang="ja-JP" sz="28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♦ 教育委員会委員候補者を</a:t>
            </a:r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公募し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、教育の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質のさらなる向上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と</a:t>
            </a:r>
            <a:r>
              <a:rPr lang="ja-JP" altLang="en-US" sz="24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開かれた教育行政</a:t>
            </a:r>
            <a:endParaRPr lang="en-US" altLang="ja-JP" sz="24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推進</a:t>
            </a:r>
            <a:endParaRPr lang="ja-JP" altLang="en-US" sz="24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lvl="0">
              <a:spcAft>
                <a:spcPts val="600"/>
              </a:spcAft>
            </a:pPr>
            <a:r>
              <a:rPr lang="ja-JP" altLang="en-US" sz="2400" dirty="0" smtClean="0">
                <a:solidFill>
                  <a:srgbClr val="00B05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</a:t>
            </a:r>
            <a:endParaRPr lang="ja-JP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119336" y="610479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内容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26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119336" y="610479"/>
            <a:ext cx="11737304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補正予算案（一般会計第３号）について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7342" y="1773165"/>
            <a:ext cx="10153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令和５年度一般会計補正予算案（第</a:t>
            </a:r>
            <a:r>
              <a:rPr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</a:t>
            </a:r>
            <a:r>
              <a:rPr kumimoji="1"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号）</a:t>
            </a:r>
            <a:endParaRPr kumimoji="1" lang="en-US" altLang="ja-JP" sz="32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en-US" altLang="ja-JP" sz="20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zh-TW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児童</a:t>
            </a:r>
            <a:r>
              <a:rPr lang="zh-TW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安全確保、</a:t>
            </a:r>
            <a:r>
              <a:rPr lang="zh-TW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住宅等耐震化</a:t>
            </a:r>
            <a:r>
              <a:rPr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や商店街等活動支援 </a:t>
            </a:r>
            <a:r>
              <a:rPr kumimoji="1" lang="ja-JP" altLang="en-US" sz="32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ほか</a:t>
            </a:r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972710"/>
              </p:ext>
            </p:extLst>
          </p:nvPr>
        </p:nvGraphicFramePr>
        <p:xfrm>
          <a:off x="1711334" y="3636682"/>
          <a:ext cx="8705145" cy="1052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1715">
                  <a:extLst>
                    <a:ext uri="{9D8B030D-6E8A-4147-A177-3AD203B41FA5}">
                      <a16:colId xmlns:a16="http://schemas.microsoft.com/office/drawing/2014/main" val="4245825892"/>
                    </a:ext>
                  </a:extLst>
                </a:gridCol>
                <a:gridCol w="2901715">
                  <a:extLst>
                    <a:ext uri="{9D8B030D-6E8A-4147-A177-3AD203B41FA5}">
                      <a16:colId xmlns:a16="http://schemas.microsoft.com/office/drawing/2014/main" val="2388762327"/>
                    </a:ext>
                  </a:extLst>
                </a:gridCol>
                <a:gridCol w="2901715">
                  <a:extLst>
                    <a:ext uri="{9D8B030D-6E8A-4147-A177-3AD203B41FA5}">
                      <a16:colId xmlns:a16="http://schemas.microsoft.com/office/drawing/2014/main" val="3508251864"/>
                    </a:ext>
                  </a:extLst>
                </a:gridCol>
              </a:tblGrid>
              <a:tr h="5261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補正前の額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補正額</a:t>
                      </a:r>
                      <a:endParaRPr kumimoji="1" lang="ja-JP" altLang="en-US" sz="280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977437"/>
                  </a:ext>
                </a:extLst>
              </a:tr>
              <a:tr h="5261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２０１，１５０，００２</a:t>
                      </a:r>
                      <a:endParaRPr kumimoji="1" lang="ja-JP" altLang="en-US" sz="2400" b="1" kern="1200" dirty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b="1" dirty="0" smtClean="0">
                          <a:latin typeface="+mj-ea"/>
                          <a:ea typeface="+mj-ea"/>
                        </a:rPr>
                        <a:t>７５７，１７８</a:t>
                      </a:r>
                      <a:endParaRPr kumimoji="1" lang="ja-JP" altLang="en-US" sz="28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latin typeface="+mj-ea"/>
                          <a:ea typeface="+mj-ea"/>
                        </a:rPr>
                        <a:t>２０１，９０７，１８０</a:t>
                      </a:r>
                      <a:endParaRPr kumimoji="1" lang="ja-JP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53927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4511824" y="3564674"/>
            <a:ext cx="3096344" cy="1232478"/>
          </a:xfrm>
          <a:prstGeom prst="rect">
            <a:avLst/>
          </a:prstGeom>
          <a:noFill/>
          <a:ln w="127000" cmpd="tri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048328" y="4767326"/>
            <a:ext cx="1607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/>
              <a:t>（単位：千円）</a:t>
            </a:r>
          </a:p>
        </p:txBody>
      </p:sp>
    </p:spTree>
    <p:extLst>
      <p:ext uri="{BB962C8B-B14F-4D97-AF65-F5344CB8AC3E}">
        <p14:creationId xmlns:p14="http://schemas.microsoft.com/office/powerpoint/2010/main" val="217161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96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 区立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学校</a:t>
            </a:r>
            <a:r>
              <a:rPr lang="zh-TW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部活動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zh-TW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地域移行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に向けて　　　　　　   </a:t>
            </a:r>
            <a:r>
              <a:rPr lang="en-US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5,049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</a:t>
            </a:r>
            <a:r>
              <a:rPr lang="ja-JP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円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zh-CN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区立</a:t>
            </a:r>
            <a:r>
              <a:rPr lang="zh-CN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学校部活動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地域移行等に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向けた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協議会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設置。また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、複数の実施主体に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よる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活動の実証事業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を行い、指導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運営の課題等を整理する</a:t>
            </a:r>
            <a:endParaRPr lang="ja-JP" altLang="en-US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995187"/>
              </p:ext>
            </p:extLst>
          </p:nvPr>
        </p:nvGraphicFramePr>
        <p:xfrm>
          <a:off x="444648" y="2340000"/>
          <a:ext cx="11412000" cy="2961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77207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部活動地域移行等推進経費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11090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協議会設置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・運動部協議会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…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年３回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(</a:t>
                      </a:r>
                      <a:r>
                        <a:rPr lang="ja-JP" altLang="en-US" sz="700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７</a:t>
                      </a:r>
                      <a:r>
                        <a:rPr lang="ja-JP" altLang="en-US" sz="10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月以降に実施予定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)</a:t>
                      </a:r>
                    </a:p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・文化部協議会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…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年２回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(12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月以降に実施予定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)</a:t>
                      </a:r>
                      <a:endParaRPr lang="en-US" altLang="ja-JP" sz="2400" dirty="0" smtClean="0">
                        <a:solidFill>
                          <a:srgbClr val="0070C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実証事業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・スポーツ協会等に委託 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… 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２種目を土・日中心に実施予定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・民間事業者に委託　　 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… 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  <a:cs typeface="メイリオ" panose="020B0604030504040204" pitchFamily="50" charset="-128"/>
                        </a:rPr>
                        <a:t>２種目を土・日中心に実施予定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478366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9463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 木造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住宅の耐震化支援拡充について　　　　　　　</a:t>
            </a:r>
            <a:r>
              <a:rPr lang="en-US" altLang="ja-JP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7,675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年以前に建てられた新耐震基準の木造住宅を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支援対象に追加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し、木造住宅の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耐震化をさらに推進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する</a:t>
            </a:r>
            <a:endParaRPr lang="en-US" altLang="ja-JP" sz="2700" dirty="0" smtClean="0">
              <a:solidFill>
                <a:srgbClr val="0070C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57418"/>
              </p:ext>
            </p:extLst>
          </p:nvPr>
        </p:nvGraphicFramePr>
        <p:xfrm>
          <a:off x="407368" y="2339999"/>
          <a:ext cx="11449272" cy="2947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4231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35041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44071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住宅・建築物耐震化支援事業</a:t>
                      </a:r>
                      <a:endParaRPr lang="zh-TW" altLang="en-US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157601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対象建築物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・平成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12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年５月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31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日までに工事着手された２階建て以下の木造住宅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（在来軸組工法に限る）で個人が所有するもの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・補強設計および耐震改修の助成は、耐震診断の結果、倒壊の恐れ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があるとされたもの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274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助成内容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耐震診断・耐震補強設計・耐震改修工事費用の一部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041883"/>
                  </a:ext>
                </a:extLst>
              </a:tr>
              <a:tr h="440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受付開始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令和５年</a:t>
                      </a:r>
                      <a:r>
                        <a:rPr lang="en-US" altLang="ja-JP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月（予定）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772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2060000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３ 商店街の活動支援について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</a:t>
            </a:r>
            <a:r>
              <a:rPr lang="en-US" altLang="ja-JP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25,371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千円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86848"/>
            <a:ext cx="11838867" cy="864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>
              <a:lnSpc>
                <a:spcPts val="2800"/>
              </a:lnSpc>
              <a:spcAft>
                <a:spcPts val="300"/>
              </a:spcAft>
            </a:pP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多言語対応の支援による外国人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観光客の受入環境の整備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や、商店街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イベントの助成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を行うことで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活性化と地域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のにぎわい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創出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メイリオ" panose="020B0604030504040204" pitchFamily="50" charset="-128"/>
              </a:rPr>
              <a:t>を図る</a:t>
            </a:r>
            <a:endParaRPr lang="en-US" altLang="ja-JP" sz="2700" dirty="0" smtClean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50100"/>
              </p:ext>
            </p:extLst>
          </p:nvPr>
        </p:nvGraphicFramePr>
        <p:xfrm>
          <a:off x="407368" y="2339999"/>
          <a:ext cx="11449272" cy="2945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4231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35041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51293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事業名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商店街多言語対応助成</a:t>
                      </a:r>
                      <a:endParaRPr lang="en-US" altLang="zh-TW" sz="2400" dirty="0" smtClean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商店街組織活力向上支援事業（商店街イベント助成）</a:t>
                      </a:r>
                      <a:endParaRPr lang="zh-TW" altLang="en-US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842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対象商店街</a:t>
                      </a:r>
                      <a:endParaRPr kumimoji="1" lang="ja-JP" altLang="en-US" sz="2400" dirty="0" smtClean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・多言語対応助成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…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区内全商店街</a:t>
                      </a: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・組織活力向上支援事業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…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商店街振興組合等（法人化商店街）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助成内容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多言語対応助成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…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助成率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:5/6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助成限度額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:8,333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千円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組織活力向上支援事業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…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助成率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: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11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/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12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助成限度額</a:t>
                      </a:r>
                      <a:r>
                        <a:rPr lang="en-US" altLang="zh-TW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: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8,250</a:t>
                      </a:r>
                      <a:r>
                        <a:rPr lang="zh-TW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千円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4041883"/>
                  </a:ext>
                </a:extLst>
              </a:tr>
              <a:tr h="4407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事業期間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令和５年９月～令和６年３月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21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その他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の主な補正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予算案の内容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6000" y="1440000"/>
            <a:ext cx="11880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4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児童の安全確保支援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</a:t>
            </a:r>
            <a:r>
              <a:rPr lang="zh-TW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en-US" altLang="zh-TW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	</a:t>
            </a:r>
            <a:r>
              <a:rPr lang="zh-TW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 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zh-TW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302,800</a:t>
            </a:r>
            <a:r>
              <a:rPr lang="zh-TW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千円</a:t>
            </a:r>
            <a:endParaRPr lang="en-US" altLang="zh-TW" sz="27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保育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園等において事故防止対策を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行い、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園児の安全確保策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の強化を図る。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2400" dirty="0" smtClean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7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バースデーサポート</a:t>
            </a:r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を活用した在宅子育て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支援事業</a:t>
            </a:r>
            <a:r>
              <a:rPr lang="zh-TW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64</a:t>
            </a:r>
            <a:r>
              <a:rPr lang="en-US" altLang="zh-TW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,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320</a:t>
            </a:r>
            <a:r>
              <a:rPr lang="zh-TW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千円</a:t>
            </a:r>
            <a:endParaRPr lang="zh-TW" altLang="en-US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１歳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を迎える子どもがいる家庭の状況把握の機会を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作り、在宅子育て家庭の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支援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を拡充する。 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ja-JP" altLang="en-US" sz="2400" dirty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936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9181512" cy="535033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その他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の主な補正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予算案の内容</a:t>
            </a: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16000" y="1440000"/>
            <a:ext cx="11880000" cy="2557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6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地域防災力向上支援事業（防災区民組織への支援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 </a:t>
            </a:r>
            <a:r>
              <a:rPr lang="en-US" altLang="ja-JP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3,700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千円</a:t>
            </a: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災害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時対応力向上のための拠点整備費用について補助を行う。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</a:t>
            </a:r>
            <a:endParaRPr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/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災害時備蓄用簡易トイレ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購入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				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9,045</a:t>
            </a:r>
            <a:r>
              <a:rPr lang="ja-JP" altLang="en-US" sz="2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千円</a:t>
            </a:r>
            <a:endParaRPr lang="ja-JP" altLang="en-US" sz="2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災害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発生時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に使用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する簡易トイレを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購入し、区民避難所に備蓄する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</a:p>
          <a:p>
            <a:pPr>
              <a:lnSpc>
                <a:spcPts val="1700"/>
              </a:lnSpc>
            </a:pPr>
            <a:r>
              <a:rPr lang="en-US" altLang="ja-JP" sz="2300" dirty="0" smtClean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endParaRPr lang="en-US" altLang="ja-JP" sz="2300" dirty="0">
              <a:solidFill>
                <a:srgbClr val="00B05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123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4956"/>
            <a:ext cx="12192000" cy="144304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0" y="610479"/>
            <a:ext cx="12204000" cy="5423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400">
              <a:solidFill>
                <a:schemeClr val="bg1"/>
              </a:solidFill>
            </a:endParaRPr>
          </a:p>
        </p:txBody>
      </p:sp>
      <p:sp>
        <p:nvSpPr>
          <p:cNvPr id="20" name="タイトル 12"/>
          <p:cNvSpPr txBox="1">
            <a:spLocks/>
          </p:cNvSpPr>
          <p:nvPr/>
        </p:nvSpPr>
        <p:spPr>
          <a:xfrm>
            <a:off x="0" y="610479"/>
            <a:ext cx="10128448" cy="542326"/>
          </a:xfrm>
          <a:prstGeom prst="rect">
            <a:avLst/>
          </a:prstGeom>
        </p:spPr>
        <p:txBody>
          <a:bodyPr vert="horz" lIns="91440" tIns="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教育</a:t>
            </a:r>
            <a:r>
              <a:rPr lang="ja-JP" altLang="en-US" sz="32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委員会委員</a:t>
            </a:r>
            <a:r>
              <a:rPr lang="ja-JP" altLang="en-US" sz="3200" dirty="0">
                <a:solidFill>
                  <a:srgbClr val="FFFFFF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候補者</a:t>
            </a:r>
            <a:r>
              <a:rPr lang="ja-JP" altLang="en-US" sz="3200" dirty="0" smtClean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の公募について</a:t>
            </a:r>
            <a:endParaRPr lang="ja-JP" altLang="en-US" sz="32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168008" y="61638"/>
            <a:ext cx="4386783" cy="365125"/>
          </a:xfrm>
        </p:spPr>
        <p:txBody>
          <a:bodyPr/>
          <a:lstStyle/>
          <a:p>
            <a:pPr algn="r"/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年度品川区 予算案プレス発表</a:t>
            </a:r>
            <a:endParaRPr lang="en-US" altLang="ja-JP" sz="2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12204000" cy="492906"/>
          </a:xfrm>
          <a:prstGeom prst="rect">
            <a:avLst/>
          </a:prstGeom>
          <a:gradFill flip="none" rotWithShape="1">
            <a:gsLst>
              <a:gs pos="31000">
                <a:srgbClr val="0068B7"/>
              </a:gs>
              <a:gs pos="61000">
                <a:schemeClr val="accent1">
                  <a:lumMod val="45000"/>
                  <a:lumOff val="55000"/>
                </a:schemeClr>
              </a:gs>
              <a:gs pos="87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000" y="71284"/>
            <a:ext cx="1225402" cy="365792"/>
          </a:xfrm>
          <a:prstGeom prst="rect">
            <a:avLst/>
          </a:prstGeom>
        </p:spPr>
      </p:pic>
      <p:sp>
        <p:nvSpPr>
          <p:cNvPr id="21" name="日付プレースホルダー 1"/>
          <p:cNvSpPr txBox="1">
            <a:spLocks/>
          </p:cNvSpPr>
          <p:nvPr/>
        </p:nvSpPr>
        <p:spPr>
          <a:xfrm>
            <a:off x="8640000" y="64800"/>
            <a:ext cx="360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品川区長 記者会見資料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角丸四角形 40">
            <a:extLst>
              <a:ext uri="{FF2B5EF4-FFF2-40B4-BE49-F238E27FC236}">
                <a16:creationId xmlns:a16="http://schemas.microsoft.com/office/drawing/2014/main" id="{DF3A5206-B50A-E805-9091-5B04F995EF51}"/>
              </a:ext>
            </a:extLst>
          </p:cNvPr>
          <p:cNvSpPr/>
          <p:nvPr/>
        </p:nvSpPr>
        <p:spPr>
          <a:xfrm>
            <a:off x="212102" y="1260000"/>
            <a:ext cx="11838867" cy="1152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tx2">
                <a:lumMod val="75000"/>
              </a:schemeClr>
            </a:solidFill>
          </a:ln>
          <a:effectLst>
            <a:glow rad="63500">
              <a:srgbClr val="0000CC">
                <a:alpha val="4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tIns="0" bIns="0" rtlCol="0" anchor="ctr"/>
          <a:lstStyle/>
          <a:p>
            <a:pPr lvl="0">
              <a:lnSpc>
                <a:spcPts val="2800"/>
              </a:lnSpc>
            </a:pP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「教育で選ばれる しながわ」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の実現に向け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豊か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な見識と柔軟な発想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をもつ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教育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委員会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委員候補者を</a:t>
            </a:r>
            <a:r>
              <a:rPr lang="ja-JP" altLang="en-US" sz="2700" dirty="0" smtClean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公募</a:t>
            </a:r>
            <a:r>
              <a:rPr lang="ja-JP" altLang="en-US" sz="27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することにより、教育の質をさらに高めるとともに、</a:t>
            </a:r>
            <a:r>
              <a:rPr lang="ja-JP" altLang="en-US" sz="2700" dirty="0">
                <a:solidFill>
                  <a:srgbClr val="0070C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開かれた教育行政を推進</a:t>
            </a:r>
            <a:r>
              <a:rPr lang="ja-JP" altLang="en-US" sz="2700" dirty="0" smtClean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する</a:t>
            </a:r>
            <a:endParaRPr lang="ja-JP" altLang="en-US" sz="27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1565081-D46C-C476-3DEF-0D0FFB961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94535"/>
              </p:ext>
            </p:extLst>
          </p:nvPr>
        </p:nvGraphicFramePr>
        <p:xfrm>
          <a:off x="444648" y="2556000"/>
          <a:ext cx="11412000" cy="28117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8000">
                  <a:extLst>
                    <a:ext uri="{9D8B030D-6E8A-4147-A177-3AD203B41FA5}">
                      <a16:colId xmlns:a16="http://schemas.microsoft.com/office/drawing/2014/main" val="2707623244"/>
                    </a:ext>
                  </a:extLst>
                </a:gridCol>
                <a:gridCol w="9504000">
                  <a:extLst>
                    <a:ext uri="{9D8B030D-6E8A-4147-A177-3AD203B41FA5}">
                      <a16:colId xmlns:a16="http://schemas.microsoft.com/office/drawing/2014/main" val="1201752258"/>
                    </a:ext>
                  </a:extLst>
                </a:gridCol>
              </a:tblGrid>
              <a:tr h="42996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募集人数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１名</a:t>
                      </a:r>
                      <a:endParaRPr kumimoji="1" lang="ja-JP" altLang="en-US" sz="2400" dirty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6008730"/>
                  </a:ext>
                </a:extLst>
              </a:tr>
              <a:tr h="4299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任期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令和５年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月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日～令和９年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月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日（４年間）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9997182"/>
                  </a:ext>
                </a:extLst>
              </a:tr>
              <a:tr h="111791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4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応募資格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・中学生以下の者の保護者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・品川区に住所（住民基本台帳の登録）を有する者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・区長の被選挙権を有する者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1762216"/>
                  </a:ext>
                </a:extLst>
              </a:tr>
              <a:tr h="77394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200" dirty="0" smtClean="0">
                          <a:solidFill>
                            <a:schemeClr val="bg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スケジュール</a:t>
                      </a:r>
                      <a:endParaRPr kumimoji="1" lang="ja-JP" altLang="en-US" sz="2200" dirty="0">
                        <a:solidFill>
                          <a:schemeClr val="bg1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令和５年６月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22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日～７月</a:t>
                      </a:r>
                      <a:r>
                        <a:rPr lang="en-US" altLang="ja-JP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13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日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応募受付期間</a:t>
                      </a:r>
                      <a:endParaRPr lang="en-US" altLang="ja-JP" sz="2400" dirty="0" smtClean="0"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　　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９月上旬</a:t>
                      </a:r>
                      <a:r>
                        <a:rPr lang="ja-JP" altLang="en-US" sz="240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　　　　　　　</a:t>
                      </a:r>
                      <a:r>
                        <a:rPr lang="ja-JP" altLang="en-US" sz="2400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lang="ja-JP" altLang="en-US" sz="1400" baseline="0" dirty="0" smtClean="0"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 </a:t>
                      </a:r>
                      <a:r>
                        <a:rPr lang="ja-JP" altLang="en-US" sz="2400" dirty="0" smtClean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候補者決定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7969375"/>
                  </a:ext>
                </a:extLst>
              </a:tr>
            </a:tbl>
          </a:graphicData>
        </a:graphic>
      </p:graphicFrame>
      <p:sp>
        <p:nvSpPr>
          <p:cNvPr id="17" name="日付プレースホルダー 1"/>
          <p:cNvSpPr txBox="1">
            <a:spLocks/>
          </p:cNvSpPr>
          <p:nvPr/>
        </p:nvSpPr>
        <p:spPr>
          <a:xfrm>
            <a:off x="9504000" y="6372000"/>
            <a:ext cx="2530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</a:t>
            </a:r>
            <a:r>
              <a:rPr lang="en-US" altLang="ja-JP" sz="2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21</a:t>
            </a:r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24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0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F7FE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1104</Words>
  <Application>Microsoft Office PowerPoint</Application>
  <PresentationFormat>ワイド画面</PresentationFormat>
  <Paragraphs>121</Paragraphs>
  <Slides>9</Slides>
  <Notes>9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HGP創英角ｺﾞｼｯｸUB</vt:lpstr>
      <vt:lpstr>HGS創英角ｺﾞｼｯｸUB</vt:lpstr>
      <vt:lpstr>ＭＳ Ｐゴシック</vt:lpstr>
      <vt:lpstr>ＭＳ 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2015-12-18T11:07:55Z</dcterms:created>
  <dcterms:modified xsi:type="dcterms:W3CDTF">2023-06-21T03:16:03Z</dcterms:modified>
</cp:coreProperties>
</file>