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0" r:id="rId2"/>
    <p:sldId id="344" r:id="rId3"/>
    <p:sldId id="345" r:id="rId4"/>
    <p:sldId id="348" r:id="rId5"/>
    <p:sldId id="347" r:id="rId6"/>
    <p:sldId id="352" r:id="rId7"/>
    <p:sldId id="349" r:id="rId8"/>
    <p:sldId id="350" r:id="rId9"/>
    <p:sldId id="346" r:id="rId10"/>
  </p:sldIdLst>
  <p:sldSz cx="12192000" cy="6858000"/>
  <p:notesSz cx="6770688" cy="990282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CC"/>
    <a:srgbClr val="3333FF"/>
    <a:srgbClr val="3366FF"/>
    <a:srgbClr val="3399FF"/>
    <a:srgbClr val="0066FF"/>
    <a:srgbClr val="FFFFFF"/>
    <a:srgbClr val="0099FF"/>
    <a:srgbClr val="000066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8603FDC-E32A-4AB5-989C-0864C3EAD2B8}" styleName="テーマ スタイル 2 - アクセント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867" autoAdjust="0"/>
  </p:normalViewPr>
  <p:slideViewPr>
    <p:cSldViewPr>
      <p:cViewPr varScale="1">
        <p:scale>
          <a:sx n="72" d="100"/>
          <a:sy n="72" d="100"/>
        </p:scale>
        <p:origin x="636" y="6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2933754" cy="496644"/>
          </a:xfrm>
          <a:prstGeom prst="rect">
            <a:avLst/>
          </a:prstGeom>
        </p:spPr>
        <p:txBody>
          <a:bodyPr vert="horz" lIns="90982" tIns="45493" rIns="90982" bIns="4549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35360" y="0"/>
            <a:ext cx="2933754" cy="496644"/>
          </a:xfrm>
          <a:prstGeom prst="rect">
            <a:avLst/>
          </a:prstGeom>
        </p:spPr>
        <p:txBody>
          <a:bodyPr vert="horz" lIns="90982" tIns="45493" rIns="90982" bIns="45493" rtlCol="0"/>
          <a:lstStyle>
            <a:lvl1pPr algn="r">
              <a:defRPr sz="1200"/>
            </a:lvl1pPr>
          </a:lstStyle>
          <a:p>
            <a:fld id="{648BC979-3C96-4271-9F7B-B58858AA0337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5" y="9406186"/>
            <a:ext cx="2933754" cy="496644"/>
          </a:xfrm>
          <a:prstGeom prst="rect">
            <a:avLst/>
          </a:prstGeom>
        </p:spPr>
        <p:txBody>
          <a:bodyPr vert="horz" lIns="90982" tIns="45493" rIns="90982" bIns="4549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35360" y="9406186"/>
            <a:ext cx="2933754" cy="496644"/>
          </a:xfrm>
          <a:prstGeom prst="rect">
            <a:avLst/>
          </a:prstGeom>
        </p:spPr>
        <p:txBody>
          <a:bodyPr vert="horz" lIns="90982" tIns="45493" rIns="90982" bIns="45493" rtlCol="0" anchor="b"/>
          <a:lstStyle>
            <a:lvl1pPr algn="r">
              <a:defRPr sz="1200"/>
            </a:lvl1pPr>
          </a:lstStyle>
          <a:p>
            <a:fld id="{101D15B3-453B-4777-8AD7-DDC11D161E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441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2933754" cy="496644"/>
          </a:xfrm>
          <a:prstGeom prst="rect">
            <a:avLst/>
          </a:prstGeom>
        </p:spPr>
        <p:txBody>
          <a:bodyPr vert="horz" lIns="90982" tIns="45493" rIns="90982" bIns="4549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35360" y="0"/>
            <a:ext cx="2933754" cy="496644"/>
          </a:xfrm>
          <a:prstGeom prst="rect">
            <a:avLst/>
          </a:prstGeom>
        </p:spPr>
        <p:txBody>
          <a:bodyPr vert="horz" lIns="90982" tIns="45493" rIns="90982" bIns="45493" rtlCol="0"/>
          <a:lstStyle>
            <a:lvl1pPr algn="r">
              <a:defRPr sz="1200"/>
            </a:lvl1pPr>
          </a:lstStyle>
          <a:p>
            <a:fld id="{6605511F-41A3-4452-89C9-9E5F6DAF8230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15925" y="1238250"/>
            <a:ext cx="5938838" cy="3341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82" tIns="45493" rIns="90982" bIns="4549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7390" y="4765567"/>
            <a:ext cx="5415919" cy="3898812"/>
          </a:xfrm>
          <a:prstGeom prst="rect">
            <a:avLst/>
          </a:prstGeom>
        </p:spPr>
        <p:txBody>
          <a:bodyPr vert="horz" lIns="90982" tIns="45493" rIns="90982" bIns="4549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5" y="9406186"/>
            <a:ext cx="2933754" cy="496644"/>
          </a:xfrm>
          <a:prstGeom prst="rect">
            <a:avLst/>
          </a:prstGeom>
        </p:spPr>
        <p:txBody>
          <a:bodyPr vert="horz" lIns="90982" tIns="45493" rIns="90982" bIns="4549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35360" y="9406186"/>
            <a:ext cx="2933754" cy="496644"/>
          </a:xfrm>
          <a:prstGeom prst="rect">
            <a:avLst/>
          </a:prstGeom>
        </p:spPr>
        <p:txBody>
          <a:bodyPr vert="horz" lIns="90982" tIns="45493" rIns="90982" bIns="45493" rtlCol="0" anchor="b"/>
          <a:lstStyle>
            <a:lvl1pPr algn="r">
              <a:defRPr sz="1200"/>
            </a:lvl1pPr>
          </a:lstStyle>
          <a:p>
            <a:fld id="{D74AA7D0-7EC6-4F44-8868-6CC57E4E8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0063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15925" y="1238250"/>
            <a:ext cx="5938838" cy="3341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AA7D0-7EC6-4F44-8868-6CC57E4E8AF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9556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15925" y="1238250"/>
            <a:ext cx="5938838" cy="3341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AA7D0-7EC6-4F44-8868-6CC57E4E8AF7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16142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15925" y="1238250"/>
            <a:ext cx="5938838" cy="3341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AA7D0-7EC6-4F44-8868-6CC57E4E8AF7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0786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15925" y="1238250"/>
            <a:ext cx="5938838" cy="3341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AA7D0-7EC6-4F44-8868-6CC57E4E8AF7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37467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15925" y="1238250"/>
            <a:ext cx="5938838" cy="3341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AA7D0-7EC6-4F44-8868-6CC57E4E8AF7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47955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AA7D0-7EC6-4F44-8868-6CC57E4E8AF7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96355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15925" y="1238250"/>
            <a:ext cx="5938838" cy="3341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AA7D0-7EC6-4F44-8868-6CC57E4E8AF7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91919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15925" y="1238250"/>
            <a:ext cx="5938838" cy="3341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AA7D0-7EC6-4F44-8868-6CC57E4E8AF7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11685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15925" y="1238250"/>
            <a:ext cx="5938838" cy="3341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AA7D0-7EC6-4F44-8868-6CC57E4E8AF7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28381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令和</a:t>
            </a:r>
            <a:r>
              <a:rPr kumimoji="1" lang="en-US" altLang="ja-JP"/>
              <a:t>4</a:t>
            </a:r>
            <a:r>
              <a:rPr kumimoji="1" lang="ja-JP" altLang="en-US"/>
              <a:t>年</a:t>
            </a:r>
            <a:r>
              <a:rPr kumimoji="1" lang="en-US" altLang="ja-JP"/>
              <a:t>12</a:t>
            </a:r>
            <a:r>
              <a:rPr kumimoji="1" lang="ja-JP" altLang="en-US"/>
              <a:t>月</a:t>
            </a:r>
            <a:r>
              <a:rPr kumimoji="1" lang="en-US" altLang="ja-JP"/>
              <a:t>28</a:t>
            </a:r>
            <a:r>
              <a:rPr kumimoji="1" lang="ja-JP" altLang="en-US"/>
              <a:t>日</a:t>
            </a: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令和</a:t>
            </a:r>
            <a:r>
              <a:rPr kumimoji="1" lang="en-US" altLang="ja-JP"/>
              <a:t>4</a:t>
            </a:r>
            <a:r>
              <a:rPr kumimoji="1" lang="ja-JP" altLang="en-US"/>
              <a:t>年</a:t>
            </a:r>
            <a:r>
              <a:rPr kumimoji="1" lang="en-US" altLang="ja-JP"/>
              <a:t>12</a:t>
            </a:r>
            <a:r>
              <a:rPr kumimoji="1" lang="ja-JP" altLang="en-US"/>
              <a:t>月</a:t>
            </a:r>
            <a:r>
              <a:rPr kumimoji="1" lang="en-US" altLang="ja-JP"/>
              <a:t>28</a:t>
            </a:r>
            <a:r>
              <a:rPr kumimoji="1" lang="ja-JP" altLang="en-US"/>
              <a:t>日</a:t>
            </a: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令和</a:t>
            </a:r>
            <a:r>
              <a:rPr kumimoji="1" lang="en-US" altLang="ja-JP"/>
              <a:t>4</a:t>
            </a:r>
            <a:r>
              <a:rPr kumimoji="1" lang="ja-JP" altLang="en-US"/>
              <a:t>年</a:t>
            </a:r>
            <a:r>
              <a:rPr kumimoji="1" lang="en-US" altLang="ja-JP"/>
              <a:t>12</a:t>
            </a:r>
            <a:r>
              <a:rPr kumimoji="1" lang="ja-JP" altLang="en-US"/>
              <a:t>月</a:t>
            </a:r>
            <a:r>
              <a:rPr kumimoji="1" lang="en-US" altLang="ja-JP"/>
              <a:t>28</a:t>
            </a:r>
            <a:r>
              <a:rPr kumimoji="1" lang="ja-JP" altLang="en-US"/>
              <a:t>日</a:t>
            </a: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令和</a:t>
            </a:r>
            <a:r>
              <a:rPr kumimoji="1" lang="en-US" altLang="ja-JP"/>
              <a:t>4</a:t>
            </a:r>
            <a:r>
              <a:rPr kumimoji="1" lang="ja-JP" altLang="en-US"/>
              <a:t>年</a:t>
            </a:r>
            <a:r>
              <a:rPr kumimoji="1" lang="en-US" altLang="ja-JP"/>
              <a:t>12</a:t>
            </a:r>
            <a:r>
              <a:rPr kumimoji="1" lang="ja-JP" altLang="en-US"/>
              <a:t>月</a:t>
            </a:r>
            <a:r>
              <a:rPr kumimoji="1" lang="en-US" altLang="ja-JP"/>
              <a:t>28</a:t>
            </a:r>
            <a:r>
              <a:rPr kumimoji="1" lang="ja-JP" altLang="en-US"/>
              <a:t>日</a:t>
            </a: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令和</a:t>
            </a:r>
            <a:r>
              <a:rPr kumimoji="1" lang="en-US" altLang="ja-JP"/>
              <a:t>4</a:t>
            </a:r>
            <a:r>
              <a:rPr kumimoji="1" lang="ja-JP" altLang="en-US"/>
              <a:t>年</a:t>
            </a:r>
            <a:r>
              <a:rPr kumimoji="1" lang="en-US" altLang="ja-JP"/>
              <a:t>12</a:t>
            </a:r>
            <a:r>
              <a:rPr kumimoji="1" lang="ja-JP" altLang="en-US"/>
              <a:t>月</a:t>
            </a:r>
            <a:r>
              <a:rPr kumimoji="1" lang="en-US" altLang="ja-JP"/>
              <a:t>28</a:t>
            </a:r>
            <a:r>
              <a:rPr kumimoji="1" lang="ja-JP" altLang="en-US"/>
              <a:t>日</a:t>
            </a: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令和</a:t>
            </a:r>
            <a:r>
              <a:rPr kumimoji="1" lang="en-US" altLang="ja-JP"/>
              <a:t>4</a:t>
            </a:r>
            <a:r>
              <a:rPr kumimoji="1" lang="ja-JP" altLang="en-US"/>
              <a:t>年</a:t>
            </a:r>
            <a:r>
              <a:rPr kumimoji="1" lang="en-US" altLang="ja-JP"/>
              <a:t>12</a:t>
            </a:r>
            <a:r>
              <a:rPr kumimoji="1" lang="ja-JP" altLang="en-US"/>
              <a:t>月</a:t>
            </a:r>
            <a:r>
              <a:rPr kumimoji="1" lang="en-US" altLang="ja-JP"/>
              <a:t>28</a:t>
            </a:r>
            <a:r>
              <a:rPr kumimoji="1" lang="ja-JP" altLang="en-US"/>
              <a:t>日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令和</a:t>
            </a:r>
            <a:r>
              <a:rPr kumimoji="1" lang="en-US" altLang="ja-JP"/>
              <a:t>4</a:t>
            </a:r>
            <a:r>
              <a:rPr kumimoji="1" lang="ja-JP" altLang="en-US"/>
              <a:t>年</a:t>
            </a:r>
            <a:r>
              <a:rPr kumimoji="1" lang="en-US" altLang="ja-JP"/>
              <a:t>12</a:t>
            </a:r>
            <a:r>
              <a:rPr kumimoji="1" lang="ja-JP" altLang="en-US"/>
              <a:t>月</a:t>
            </a:r>
            <a:r>
              <a:rPr kumimoji="1" lang="en-US" altLang="ja-JP"/>
              <a:t>28</a:t>
            </a:r>
            <a:r>
              <a:rPr kumimoji="1" lang="ja-JP" altLang="en-US"/>
              <a:t>日</a:t>
            </a: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令和</a:t>
            </a:r>
            <a:r>
              <a:rPr kumimoji="1" lang="en-US" altLang="ja-JP"/>
              <a:t>4</a:t>
            </a:r>
            <a:r>
              <a:rPr kumimoji="1" lang="ja-JP" altLang="en-US"/>
              <a:t>年</a:t>
            </a:r>
            <a:r>
              <a:rPr kumimoji="1" lang="en-US" altLang="ja-JP"/>
              <a:t>12</a:t>
            </a:r>
            <a:r>
              <a:rPr kumimoji="1" lang="ja-JP" altLang="en-US"/>
              <a:t>月</a:t>
            </a:r>
            <a:r>
              <a:rPr kumimoji="1" lang="en-US" altLang="ja-JP"/>
              <a:t>28</a:t>
            </a:r>
            <a:r>
              <a:rPr kumimoji="1" lang="ja-JP" altLang="en-US"/>
              <a:t>日</a:t>
            </a: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令和</a:t>
            </a:r>
            <a:r>
              <a:rPr kumimoji="1" lang="en-US" altLang="ja-JP"/>
              <a:t>4</a:t>
            </a:r>
            <a:r>
              <a:rPr kumimoji="1" lang="ja-JP" altLang="en-US"/>
              <a:t>年</a:t>
            </a:r>
            <a:r>
              <a:rPr kumimoji="1" lang="en-US" altLang="ja-JP"/>
              <a:t>12</a:t>
            </a:r>
            <a:r>
              <a:rPr kumimoji="1" lang="ja-JP" altLang="en-US"/>
              <a:t>月</a:t>
            </a:r>
            <a:r>
              <a:rPr kumimoji="1" lang="en-US" altLang="ja-JP"/>
              <a:t>28</a:t>
            </a:r>
            <a:r>
              <a:rPr kumimoji="1" lang="ja-JP" altLang="en-US"/>
              <a:t>日</a:t>
            </a: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令和</a:t>
            </a:r>
            <a:r>
              <a:rPr kumimoji="1" lang="en-US" altLang="ja-JP"/>
              <a:t>4</a:t>
            </a:r>
            <a:r>
              <a:rPr kumimoji="1" lang="ja-JP" altLang="en-US"/>
              <a:t>年</a:t>
            </a:r>
            <a:r>
              <a:rPr kumimoji="1" lang="en-US" altLang="ja-JP"/>
              <a:t>12</a:t>
            </a:r>
            <a:r>
              <a:rPr kumimoji="1" lang="ja-JP" altLang="en-US"/>
              <a:t>月</a:t>
            </a:r>
            <a:r>
              <a:rPr kumimoji="1" lang="en-US" altLang="ja-JP"/>
              <a:t>28</a:t>
            </a:r>
            <a:r>
              <a:rPr kumimoji="1" lang="ja-JP" altLang="en-US"/>
              <a:t>日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令和</a:t>
            </a:r>
            <a:r>
              <a:rPr kumimoji="1" lang="en-US" altLang="ja-JP"/>
              <a:t>4</a:t>
            </a:r>
            <a:r>
              <a:rPr kumimoji="1" lang="ja-JP" altLang="en-US"/>
              <a:t>年</a:t>
            </a:r>
            <a:r>
              <a:rPr kumimoji="1" lang="en-US" altLang="ja-JP"/>
              <a:t>12</a:t>
            </a:r>
            <a:r>
              <a:rPr kumimoji="1" lang="ja-JP" altLang="en-US"/>
              <a:t>月</a:t>
            </a:r>
            <a:r>
              <a:rPr kumimoji="1" lang="en-US" altLang="ja-JP"/>
              <a:t>28</a:t>
            </a:r>
            <a:r>
              <a:rPr kumimoji="1" lang="ja-JP" altLang="en-US"/>
              <a:t>日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ja-JP" altLang="en-US"/>
              <a:t>令和</a:t>
            </a:r>
            <a:r>
              <a:rPr kumimoji="1" lang="en-US" altLang="ja-JP"/>
              <a:t>4</a:t>
            </a:r>
            <a:r>
              <a:rPr kumimoji="1" lang="ja-JP" altLang="en-US"/>
              <a:t>年</a:t>
            </a:r>
            <a:r>
              <a:rPr kumimoji="1" lang="en-US" altLang="ja-JP"/>
              <a:t>12</a:t>
            </a:r>
            <a:r>
              <a:rPr kumimoji="1" lang="ja-JP" altLang="en-US"/>
              <a:t>月</a:t>
            </a:r>
            <a:r>
              <a:rPr kumimoji="1" lang="en-US" altLang="ja-JP"/>
              <a:t>28</a:t>
            </a:r>
            <a:r>
              <a:rPr kumimoji="1" lang="ja-JP" altLang="en-US"/>
              <a:t>日</a:t>
            </a: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14956"/>
            <a:ext cx="12192000" cy="1443044"/>
          </a:xfrm>
          <a:prstGeom prst="rect">
            <a:avLst/>
          </a:prstGeom>
        </p:spPr>
      </p:pic>
      <p:sp>
        <p:nvSpPr>
          <p:cNvPr id="3" name="正方形/長方形 2"/>
          <p:cNvSpPr/>
          <p:nvPr/>
        </p:nvSpPr>
        <p:spPr>
          <a:xfrm>
            <a:off x="0" y="0"/>
            <a:ext cx="12204000" cy="492906"/>
          </a:xfrm>
          <a:prstGeom prst="rect">
            <a:avLst/>
          </a:prstGeom>
          <a:gradFill flip="none" rotWithShape="1">
            <a:gsLst>
              <a:gs pos="31000">
                <a:srgbClr val="0068B7"/>
              </a:gs>
              <a:gs pos="61000">
                <a:schemeClr val="accent1">
                  <a:lumMod val="45000"/>
                  <a:lumOff val="55000"/>
                </a:schemeClr>
              </a:gs>
              <a:gs pos="87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2000" y="71284"/>
            <a:ext cx="1225402" cy="365792"/>
          </a:xfrm>
          <a:prstGeom prst="rect">
            <a:avLst/>
          </a:prstGeom>
        </p:spPr>
      </p:pic>
      <p:sp>
        <p:nvSpPr>
          <p:cNvPr id="12" name="日付プレースホルダー 1"/>
          <p:cNvSpPr txBox="1">
            <a:spLocks/>
          </p:cNvSpPr>
          <p:nvPr/>
        </p:nvSpPr>
        <p:spPr>
          <a:xfrm>
            <a:off x="9504000" y="6372000"/>
            <a:ext cx="25309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</a:t>
            </a:r>
            <a:r>
              <a:rPr lang="en-US" altLang="ja-JP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lang="ja-JP" altLang="en-US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</a:t>
            </a:r>
            <a:r>
              <a:rPr lang="ja-JP" altLang="en-US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21</a:t>
            </a:r>
            <a:r>
              <a:rPr lang="ja-JP" altLang="en-US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</a:t>
            </a:r>
            <a:endParaRPr lang="en-US" altLang="ja-JP" sz="24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1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8640000" y="64800"/>
            <a:ext cx="3600000" cy="365125"/>
          </a:xfrm>
        </p:spPr>
        <p:txBody>
          <a:bodyPr/>
          <a:lstStyle/>
          <a:p>
            <a:r>
              <a:rPr lang="ja-JP" altLang="en-US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品川区長 記者会見資料</a:t>
            </a:r>
            <a:endParaRPr lang="en-US" altLang="ja-JP" sz="24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919536" y="2164564"/>
            <a:ext cx="795688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令和</a:t>
            </a:r>
            <a:r>
              <a:rPr lang="ja-JP" altLang="en-US" sz="40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５</a:t>
            </a:r>
            <a:r>
              <a:rPr kumimoji="1" lang="ja-JP" altLang="en-US" sz="40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年６月</a:t>
            </a:r>
            <a:endParaRPr lang="en-US" altLang="ja-JP" sz="40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r"/>
            <a:r>
              <a:rPr lang="ja-JP" altLang="en-US" sz="6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品川区長 記者会見</a:t>
            </a:r>
            <a:endParaRPr kumimoji="1" lang="ja-JP" altLang="en-US" sz="60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63238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テキスト ボックス 22"/>
          <p:cNvSpPr txBox="1"/>
          <p:nvPr/>
        </p:nvSpPr>
        <p:spPr>
          <a:xfrm>
            <a:off x="224537" y="1337484"/>
            <a:ext cx="119876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ja-JP" altLang="en-US" sz="28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〇 </a:t>
            </a:r>
            <a:r>
              <a:rPr lang="ja-JP" altLang="en-US" sz="2800" dirty="0" smtClean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補正</a:t>
            </a:r>
            <a:r>
              <a:rPr lang="ja-JP" altLang="en-US" sz="2800" dirty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予算案（一般会計</a:t>
            </a:r>
            <a:r>
              <a:rPr lang="ja-JP" altLang="en-US" sz="2800" dirty="0" smtClean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第３号</a:t>
            </a:r>
            <a:r>
              <a:rPr lang="ja-JP" altLang="en-US" sz="2800" dirty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）に</a:t>
            </a:r>
            <a:r>
              <a:rPr lang="ja-JP" altLang="en-US" sz="2800" dirty="0" smtClean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ついて</a:t>
            </a:r>
            <a:endParaRPr lang="en-US" altLang="zh-TW" sz="2800" dirty="0" smtClean="0">
              <a:solidFill>
                <a:srgbClr val="0070C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lvl="0"/>
            <a:r>
              <a:rPr lang="ja-JP" altLang="en-US" sz="2400" dirty="0">
                <a:solidFill>
                  <a:srgbClr val="00B05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</a:t>
            </a:r>
            <a:r>
              <a:rPr lang="ja-JP" altLang="en-US" sz="24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♦ 部活動</a:t>
            </a:r>
            <a:r>
              <a:rPr lang="ja-JP" altLang="en-US" sz="2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の</a:t>
            </a:r>
            <a:r>
              <a:rPr lang="ja-JP" altLang="en-US" sz="2400" dirty="0" smtClean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地域移行</a:t>
            </a:r>
            <a:r>
              <a:rPr lang="ja-JP" altLang="en-US" sz="24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等に向け</a:t>
            </a:r>
            <a:r>
              <a:rPr lang="ja-JP" altLang="en-US" sz="2400" dirty="0" smtClean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協議会を設置</a:t>
            </a:r>
            <a:r>
              <a:rPr lang="ja-JP" altLang="en-US" sz="2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するとともに、</a:t>
            </a:r>
            <a:r>
              <a:rPr lang="ja-JP" altLang="en-US" sz="2400" dirty="0" smtClean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活動の実証事業</a:t>
            </a:r>
            <a:r>
              <a:rPr lang="ja-JP" altLang="en-US" sz="24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等を実施</a:t>
            </a:r>
            <a:endParaRPr lang="en-US" altLang="ja-JP" sz="2400" dirty="0" smtClean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lvl="0"/>
            <a:r>
              <a:rPr lang="ja-JP" altLang="en-US" sz="2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</a:t>
            </a:r>
            <a:r>
              <a:rPr lang="ja-JP" altLang="en-US" sz="24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♦ </a:t>
            </a:r>
            <a:r>
              <a:rPr lang="ja-JP" altLang="en-US" sz="2400" dirty="0" smtClean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木造</a:t>
            </a:r>
            <a:r>
              <a:rPr lang="ja-JP" altLang="en-US" sz="2400" dirty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住宅</a:t>
            </a:r>
            <a:r>
              <a:rPr lang="ja-JP" altLang="en-US" sz="2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の耐震化</a:t>
            </a:r>
            <a:r>
              <a:rPr lang="ja-JP" altLang="en-US" sz="2400" dirty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支援を拡充</a:t>
            </a:r>
            <a:r>
              <a:rPr lang="ja-JP" altLang="en-US" sz="2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することで、</a:t>
            </a:r>
            <a:r>
              <a:rPr lang="ja-JP" altLang="en-US" sz="2400" dirty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耐震化をさらに促進</a:t>
            </a:r>
            <a:r>
              <a:rPr lang="ja-JP" altLang="en-US" sz="24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させる</a:t>
            </a:r>
            <a:endParaRPr lang="en-US" altLang="ja-JP" sz="2400" dirty="0" smtClean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lang="ja-JP" altLang="en-US" sz="2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♦ 多言語対応やイベント支援により</a:t>
            </a:r>
            <a:r>
              <a:rPr lang="ja-JP" altLang="en-US" sz="2400" dirty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商店街の活性化と地域のにぎわい創出</a:t>
            </a:r>
            <a:r>
              <a:rPr lang="ja-JP" altLang="en-US" sz="2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を図る</a:t>
            </a:r>
          </a:p>
          <a:p>
            <a:pPr lvl="0">
              <a:spcAft>
                <a:spcPts val="1200"/>
              </a:spcAft>
            </a:pPr>
            <a:r>
              <a:rPr lang="ja-JP" altLang="en-US" sz="2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</a:t>
            </a:r>
            <a:r>
              <a:rPr lang="ja-JP" altLang="en-US" sz="24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　　　　　　　　　　　　　　　　　　　　　　　　　　　　　　　　</a:t>
            </a:r>
            <a:r>
              <a:rPr lang="ja-JP" altLang="en-US" sz="2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</a:t>
            </a:r>
            <a:r>
              <a:rPr lang="ja-JP" altLang="en-US" sz="24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ほか</a:t>
            </a:r>
            <a:endParaRPr lang="en-US" altLang="ja-JP" sz="2400" dirty="0" smtClean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lvl="0"/>
            <a:r>
              <a:rPr lang="ja-JP" altLang="en-US" sz="28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〇 </a:t>
            </a:r>
            <a:r>
              <a:rPr lang="ja-JP" altLang="en-US" sz="2800" dirty="0" smtClean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教育</a:t>
            </a:r>
            <a:r>
              <a:rPr lang="ja-JP" altLang="en-US" sz="2800" dirty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委員会委員候補者の公募に</a:t>
            </a:r>
            <a:r>
              <a:rPr lang="ja-JP" altLang="en-US" sz="2800" dirty="0" smtClean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ついて</a:t>
            </a:r>
            <a:endParaRPr lang="en-US" altLang="ja-JP" sz="2800" dirty="0" smtClean="0">
              <a:solidFill>
                <a:srgbClr val="0070C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lang="ja-JP" altLang="en-US" sz="2400" dirty="0">
                <a:solidFill>
                  <a:srgbClr val="00B05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</a:t>
            </a:r>
            <a:r>
              <a:rPr lang="ja-JP" altLang="en-US" sz="24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♦ 教育委員会委員候補者を</a:t>
            </a:r>
            <a:r>
              <a:rPr lang="ja-JP" altLang="en-US" sz="2400" dirty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公募し</a:t>
            </a:r>
            <a:r>
              <a:rPr lang="ja-JP" altLang="en-US" sz="24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、教育の</a:t>
            </a:r>
            <a:r>
              <a:rPr lang="ja-JP" altLang="en-US" sz="2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質のさらなる向上</a:t>
            </a:r>
            <a:r>
              <a:rPr lang="ja-JP" altLang="en-US" sz="24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と</a:t>
            </a:r>
            <a:r>
              <a:rPr lang="ja-JP" altLang="en-US" sz="2400" dirty="0" smtClean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開かれた教育行政</a:t>
            </a:r>
            <a:endParaRPr lang="en-US" altLang="ja-JP" sz="2400" dirty="0" smtClean="0">
              <a:solidFill>
                <a:srgbClr val="0070C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lang="ja-JP" altLang="en-US" sz="2400" dirty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</a:t>
            </a:r>
            <a:r>
              <a:rPr lang="ja-JP" altLang="en-US" sz="2400" dirty="0" smtClean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 </a:t>
            </a:r>
            <a:r>
              <a:rPr lang="ja-JP" altLang="en-US" sz="24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を</a:t>
            </a:r>
            <a:r>
              <a:rPr lang="ja-JP" altLang="en-US" sz="2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推進</a:t>
            </a:r>
            <a:endParaRPr lang="ja-JP" altLang="en-US" sz="2400" dirty="0" smtClean="0">
              <a:solidFill>
                <a:srgbClr val="0070C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lvl="0">
              <a:spcAft>
                <a:spcPts val="600"/>
              </a:spcAft>
            </a:pPr>
            <a:r>
              <a:rPr lang="ja-JP" altLang="en-US" sz="2400" dirty="0" smtClean="0">
                <a:solidFill>
                  <a:srgbClr val="00B05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</a:t>
            </a:r>
            <a:r>
              <a:rPr lang="ja-JP" altLang="en-US" sz="24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　</a:t>
            </a:r>
            <a:endParaRPr lang="ja-JP" altLang="ja-JP" sz="24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pic>
        <p:nvPicPr>
          <p:cNvPr id="24" name="図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14956"/>
            <a:ext cx="12192000" cy="1443044"/>
          </a:xfrm>
          <a:prstGeom prst="rect">
            <a:avLst/>
          </a:prstGeom>
        </p:spPr>
      </p:pic>
      <p:sp>
        <p:nvSpPr>
          <p:cNvPr id="19" name="正方形/長方形 18"/>
          <p:cNvSpPr/>
          <p:nvPr/>
        </p:nvSpPr>
        <p:spPr>
          <a:xfrm>
            <a:off x="0" y="610479"/>
            <a:ext cx="12204000" cy="5423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>
              <a:solidFill>
                <a:schemeClr val="bg1"/>
              </a:solidFill>
            </a:endParaRPr>
          </a:p>
        </p:txBody>
      </p:sp>
      <p:sp>
        <p:nvSpPr>
          <p:cNvPr id="20" name="タイトル 12"/>
          <p:cNvSpPr txBox="1">
            <a:spLocks/>
          </p:cNvSpPr>
          <p:nvPr/>
        </p:nvSpPr>
        <p:spPr>
          <a:xfrm>
            <a:off x="119336" y="610479"/>
            <a:ext cx="9181512" cy="535033"/>
          </a:xfrm>
          <a:prstGeom prst="rect">
            <a:avLst/>
          </a:prstGeom>
        </p:spPr>
        <p:txBody>
          <a:bodyPr vert="horz" lIns="91440" tIns="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200" dirty="0" smtClean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内容</a:t>
            </a:r>
            <a:endParaRPr lang="ja-JP" altLang="en-US" sz="3200" dirty="0"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13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6168008" y="61638"/>
            <a:ext cx="4386783" cy="365125"/>
          </a:xfrm>
        </p:spPr>
        <p:txBody>
          <a:bodyPr/>
          <a:lstStyle/>
          <a:p>
            <a:pPr algn="r"/>
            <a:r>
              <a:rPr lang="ja-JP" altLang="en-US" sz="20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</a:t>
            </a:r>
            <a:r>
              <a:rPr lang="en-US" altLang="ja-JP" sz="20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lang="ja-JP" altLang="en-US" sz="20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年度品川区 予算案プレス発表</a:t>
            </a:r>
            <a:endParaRPr lang="en-US" altLang="ja-JP" sz="20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0" y="0"/>
            <a:ext cx="12204000" cy="492906"/>
          </a:xfrm>
          <a:prstGeom prst="rect">
            <a:avLst/>
          </a:prstGeom>
          <a:gradFill flip="none" rotWithShape="1">
            <a:gsLst>
              <a:gs pos="31000">
                <a:srgbClr val="0068B7"/>
              </a:gs>
              <a:gs pos="61000">
                <a:schemeClr val="accent1">
                  <a:lumMod val="45000"/>
                  <a:lumOff val="55000"/>
                </a:schemeClr>
              </a:gs>
              <a:gs pos="87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pic>
        <p:nvPicPr>
          <p:cNvPr id="22" name="図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2000" y="71284"/>
            <a:ext cx="1225402" cy="365792"/>
          </a:xfrm>
          <a:prstGeom prst="rect">
            <a:avLst/>
          </a:prstGeom>
        </p:spPr>
      </p:pic>
      <p:sp>
        <p:nvSpPr>
          <p:cNvPr id="21" name="日付プレースホルダー 1"/>
          <p:cNvSpPr txBox="1">
            <a:spLocks/>
          </p:cNvSpPr>
          <p:nvPr/>
        </p:nvSpPr>
        <p:spPr>
          <a:xfrm>
            <a:off x="8640000" y="64800"/>
            <a:ext cx="360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品川区長 記者会見資料</a:t>
            </a:r>
            <a:endParaRPr lang="en-US" altLang="ja-JP" sz="24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日付プレースホルダー 1"/>
          <p:cNvSpPr txBox="1">
            <a:spLocks/>
          </p:cNvSpPr>
          <p:nvPr/>
        </p:nvSpPr>
        <p:spPr>
          <a:xfrm>
            <a:off x="9504000" y="6372000"/>
            <a:ext cx="25309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</a:t>
            </a:r>
            <a:r>
              <a:rPr lang="en-US" altLang="ja-JP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lang="ja-JP" altLang="en-US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</a:t>
            </a:r>
            <a:r>
              <a:rPr lang="ja-JP" altLang="en-US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21</a:t>
            </a:r>
            <a:r>
              <a:rPr lang="ja-JP" altLang="en-US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</a:t>
            </a:r>
            <a:endParaRPr lang="en-US" altLang="ja-JP" sz="24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56261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図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14956"/>
            <a:ext cx="12192000" cy="1443044"/>
          </a:xfrm>
          <a:prstGeom prst="rect">
            <a:avLst/>
          </a:prstGeom>
        </p:spPr>
      </p:pic>
      <p:sp>
        <p:nvSpPr>
          <p:cNvPr id="19" name="正方形/長方形 18"/>
          <p:cNvSpPr/>
          <p:nvPr/>
        </p:nvSpPr>
        <p:spPr>
          <a:xfrm>
            <a:off x="0" y="610479"/>
            <a:ext cx="12204000" cy="5423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>
              <a:solidFill>
                <a:schemeClr val="bg1"/>
              </a:solidFill>
            </a:endParaRPr>
          </a:p>
        </p:txBody>
      </p:sp>
      <p:sp>
        <p:nvSpPr>
          <p:cNvPr id="20" name="タイトル 12"/>
          <p:cNvSpPr txBox="1">
            <a:spLocks/>
          </p:cNvSpPr>
          <p:nvPr/>
        </p:nvSpPr>
        <p:spPr>
          <a:xfrm>
            <a:off x="119336" y="610479"/>
            <a:ext cx="11737304" cy="535033"/>
          </a:xfrm>
          <a:prstGeom prst="rect">
            <a:avLst/>
          </a:prstGeom>
        </p:spPr>
        <p:txBody>
          <a:bodyPr vert="horz" lIns="91440" tIns="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200" dirty="0" smtClean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補正予算案（一般会計第３号）について</a:t>
            </a:r>
            <a:endParaRPr lang="ja-JP" altLang="en-US" sz="3200" dirty="0"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13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6168008" y="61638"/>
            <a:ext cx="4386783" cy="365125"/>
          </a:xfrm>
        </p:spPr>
        <p:txBody>
          <a:bodyPr/>
          <a:lstStyle/>
          <a:p>
            <a:pPr algn="r"/>
            <a:r>
              <a:rPr lang="ja-JP" altLang="en-US" sz="20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</a:t>
            </a:r>
            <a:r>
              <a:rPr lang="en-US" altLang="ja-JP" sz="20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lang="ja-JP" altLang="en-US" sz="20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年度品川区 予算案プレス発表</a:t>
            </a:r>
            <a:endParaRPr lang="en-US" altLang="ja-JP" sz="20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0" y="0"/>
            <a:ext cx="12204000" cy="492906"/>
          </a:xfrm>
          <a:prstGeom prst="rect">
            <a:avLst/>
          </a:prstGeom>
          <a:gradFill flip="none" rotWithShape="1">
            <a:gsLst>
              <a:gs pos="31000">
                <a:srgbClr val="0068B7"/>
              </a:gs>
              <a:gs pos="61000">
                <a:schemeClr val="accent1">
                  <a:lumMod val="45000"/>
                  <a:lumOff val="55000"/>
                </a:schemeClr>
              </a:gs>
              <a:gs pos="87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pic>
        <p:nvPicPr>
          <p:cNvPr id="22" name="図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2000" y="71284"/>
            <a:ext cx="1225402" cy="365792"/>
          </a:xfrm>
          <a:prstGeom prst="rect">
            <a:avLst/>
          </a:prstGeom>
        </p:spPr>
      </p:pic>
      <p:sp>
        <p:nvSpPr>
          <p:cNvPr id="21" name="日付プレースホルダー 1"/>
          <p:cNvSpPr txBox="1">
            <a:spLocks/>
          </p:cNvSpPr>
          <p:nvPr/>
        </p:nvSpPr>
        <p:spPr>
          <a:xfrm>
            <a:off x="8640000" y="64800"/>
            <a:ext cx="360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品川区長 記者会見資料</a:t>
            </a:r>
            <a:endParaRPr lang="en-US" altLang="ja-JP" sz="24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日付プレースホルダー 1"/>
          <p:cNvSpPr txBox="1">
            <a:spLocks/>
          </p:cNvSpPr>
          <p:nvPr/>
        </p:nvSpPr>
        <p:spPr>
          <a:xfrm>
            <a:off x="9504000" y="6372000"/>
            <a:ext cx="25309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</a:t>
            </a:r>
            <a:r>
              <a:rPr lang="en-US" altLang="ja-JP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lang="ja-JP" altLang="en-US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</a:t>
            </a:r>
            <a:r>
              <a:rPr lang="ja-JP" altLang="en-US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21</a:t>
            </a:r>
            <a:r>
              <a:rPr lang="ja-JP" altLang="en-US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</a:t>
            </a:r>
            <a:endParaRPr lang="en-US" altLang="ja-JP" sz="24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987342" y="1773165"/>
            <a:ext cx="101531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令和５年度一般会計補正予算案（第</a:t>
            </a:r>
            <a:r>
              <a:rPr lang="ja-JP" altLang="en-US" sz="3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３</a:t>
            </a:r>
            <a:r>
              <a:rPr kumimoji="1" lang="ja-JP" altLang="en-US" sz="32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号）</a:t>
            </a:r>
            <a:endParaRPr kumimoji="1" lang="en-US" altLang="ja-JP" sz="3200" dirty="0" smtClean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/>
            <a:endParaRPr kumimoji="1" lang="en-US" altLang="ja-JP" sz="2000" dirty="0" smtClean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/>
            <a:r>
              <a:rPr lang="zh-TW" altLang="en-US" sz="32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児童</a:t>
            </a:r>
            <a:r>
              <a:rPr lang="zh-TW" altLang="en-US" sz="3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安全確保、</a:t>
            </a:r>
            <a:r>
              <a:rPr lang="zh-TW" altLang="en-US" sz="32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住宅等耐震化</a:t>
            </a:r>
            <a:r>
              <a:rPr lang="ja-JP" altLang="en-US" sz="32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や商店街等活動支援 </a:t>
            </a:r>
            <a:r>
              <a:rPr kumimoji="1" lang="ja-JP" altLang="en-US" sz="32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ほか</a:t>
            </a:r>
            <a:endParaRPr kumimoji="1" lang="ja-JP" altLang="en-US" sz="32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1972710"/>
              </p:ext>
            </p:extLst>
          </p:nvPr>
        </p:nvGraphicFramePr>
        <p:xfrm>
          <a:off x="1711334" y="3636682"/>
          <a:ext cx="8705145" cy="1052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1715">
                  <a:extLst>
                    <a:ext uri="{9D8B030D-6E8A-4147-A177-3AD203B41FA5}">
                      <a16:colId xmlns:a16="http://schemas.microsoft.com/office/drawing/2014/main" val="4245825892"/>
                    </a:ext>
                  </a:extLst>
                </a:gridCol>
                <a:gridCol w="2901715">
                  <a:extLst>
                    <a:ext uri="{9D8B030D-6E8A-4147-A177-3AD203B41FA5}">
                      <a16:colId xmlns:a16="http://schemas.microsoft.com/office/drawing/2014/main" val="2388762327"/>
                    </a:ext>
                  </a:extLst>
                </a:gridCol>
                <a:gridCol w="2901715">
                  <a:extLst>
                    <a:ext uri="{9D8B030D-6E8A-4147-A177-3AD203B41FA5}">
                      <a16:colId xmlns:a16="http://schemas.microsoft.com/office/drawing/2014/main" val="3508251864"/>
                    </a:ext>
                  </a:extLst>
                </a:gridCol>
              </a:tblGrid>
              <a:tr h="52611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補正前の額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補正額</a:t>
                      </a:r>
                      <a:endParaRPr kumimoji="1" lang="ja-JP" altLang="en-US" sz="2800" dirty="0"/>
                    </a:p>
                  </a:txBody>
                  <a:tcP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計</a:t>
                      </a:r>
                      <a:endParaRPr kumimoji="1" lang="ja-JP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8977437"/>
                  </a:ext>
                </a:extLst>
              </a:tr>
              <a:tr h="52611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２０１，１５０，００２</a:t>
                      </a:r>
                      <a:endParaRPr kumimoji="1" lang="ja-JP" altLang="en-US" sz="2400" b="1" kern="1200" dirty="0">
                        <a:solidFill>
                          <a:schemeClr val="dk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b="1" dirty="0" smtClean="0">
                          <a:latin typeface="+mj-ea"/>
                          <a:ea typeface="+mj-ea"/>
                        </a:rPr>
                        <a:t>７５７，１７８</a:t>
                      </a:r>
                      <a:endParaRPr kumimoji="1" lang="ja-JP" altLang="en-US" sz="2800" b="1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 smtClean="0">
                          <a:latin typeface="+mj-ea"/>
                          <a:ea typeface="+mj-ea"/>
                        </a:rPr>
                        <a:t>２０１，９０７，１８０</a:t>
                      </a:r>
                      <a:endParaRPr kumimoji="1" lang="ja-JP" altLang="en-US" sz="2400" b="1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1453927"/>
                  </a:ext>
                </a:extLst>
              </a:tr>
            </a:tbl>
          </a:graphicData>
        </a:graphic>
      </p:graphicFrame>
      <p:sp>
        <p:nvSpPr>
          <p:cNvPr id="2" name="正方形/長方形 1"/>
          <p:cNvSpPr/>
          <p:nvPr/>
        </p:nvSpPr>
        <p:spPr>
          <a:xfrm>
            <a:off x="4511824" y="3564674"/>
            <a:ext cx="3096344" cy="1232478"/>
          </a:xfrm>
          <a:prstGeom prst="rect">
            <a:avLst/>
          </a:prstGeom>
          <a:noFill/>
          <a:ln w="127000" cmpd="tri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9048328" y="4767326"/>
            <a:ext cx="16076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b="1" dirty="0"/>
              <a:t>（単位：千円）</a:t>
            </a:r>
          </a:p>
        </p:txBody>
      </p:sp>
    </p:spTree>
    <p:extLst>
      <p:ext uri="{BB962C8B-B14F-4D97-AF65-F5344CB8AC3E}">
        <p14:creationId xmlns:p14="http://schemas.microsoft.com/office/powerpoint/2010/main" val="2171618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図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14956"/>
            <a:ext cx="12192000" cy="1443044"/>
          </a:xfrm>
          <a:prstGeom prst="rect">
            <a:avLst/>
          </a:prstGeom>
        </p:spPr>
      </p:pic>
      <p:sp>
        <p:nvSpPr>
          <p:cNvPr id="19" name="正方形/長方形 18"/>
          <p:cNvSpPr/>
          <p:nvPr/>
        </p:nvSpPr>
        <p:spPr>
          <a:xfrm>
            <a:off x="0" y="610479"/>
            <a:ext cx="12204000" cy="5423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>
              <a:solidFill>
                <a:schemeClr val="bg1"/>
              </a:solidFill>
            </a:endParaRPr>
          </a:p>
        </p:txBody>
      </p:sp>
      <p:sp>
        <p:nvSpPr>
          <p:cNvPr id="20" name="タイトル 12"/>
          <p:cNvSpPr txBox="1">
            <a:spLocks/>
          </p:cNvSpPr>
          <p:nvPr/>
        </p:nvSpPr>
        <p:spPr>
          <a:xfrm>
            <a:off x="0" y="610479"/>
            <a:ext cx="12096000" cy="542326"/>
          </a:xfrm>
          <a:prstGeom prst="rect">
            <a:avLst/>
          </a:prstGeom>
        </p:spPr>
        <p:txBody>
          <a:bodyPr vert="horz" lIns="91440" tIns="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200" dirty="0" smtClean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１ 区立</a:t>
            </a:r>
            <a:r>
              <a:rPr lang="ja-JP" altLang="en-US" sz="32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学校</a:t>
            </a:r>
            <a:r>
              <a:rPr lang="zh-TW" altLang="en-US" sz="3200" dirty="0" smtClean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部活動</a:t>
            </a:r>
            <a:r>
              <a:rPr lang="ja-JP" altLang="en-US" sz="32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の</a:t>
            </a:r>
            <a:r>
              <a:rPr lang="zh-TW" altLang="en-US" sz="3200" dirty="0" smtClean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地域移行</a:t>
            </a:r>
            <a:r>
              <a:rPr lang="ja-JP" altLang="en-US" sz="3200" dirty="0" smtClean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に向けて　　　　　　   </a:t>
            </a:r>
            <a:r>
              <a:rPr lang="en-US" altLang="ja-JP" sz="3200" dirty="0" smtClean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5,049</a:t>
            </a:r>
            <a:r>
              <a:rPr lang="ja-JP" altLang="en-US" sz="3200" dirty="0" smtClean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千</a:t>
            </a:r>
            <a:r>
              <a:rPr lang="ja-JP" altLang="ja-JP" sz="3200" dirty="0" smtClean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円</a:t>
            </a:r>
            <a:endParaRPr lang="ja-JP" altLang="en-US" sz="3200" dirty="0"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13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6168008" y="61638"/>
            <a:ext cx="4386783" cy="365125"/>
          </a:xfrm>
        </p:spPr>
        <p:txBody>
          <a:bodyPr/>
          <a:lstStyle/>
          <a:p>
            <a:pPr algn="r"/>
            <a:r>
              <a:rPr lang="ja-JP" altLang="en-US" sz="20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</a:t>
            </a:r>
            <a:r>
              <a:rPr lang="en-US" altLang="ja-JP" sz="20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lang="ja-JP" altLang="en-US" sz="20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年度品川区 予算案プレス発表</a:t>
            </a:r>
            <a:endParaRPr lang="en-US" altLang="ja-JP" sz="20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0" y="0"/>
            <a:ext cx="12204000" cy="492906"/>
          </a:xfrm>
          <a:prstGeom prst="rect">
            <a:avLst/>
          </a:prstGeom>
          <a:gradFill flip="none" rotWithShape="1">
            <a:gsLst>
              <a:gs pos="31000">
                <a:srgbClr val="0068B7"/>
              </a:gs>
              <a:gs pos="61000">
                <a:schemeClr val="accent1">
                  <a:lumMod val="45000"/>
                  <a:lumOff val="55000"/>
                </a:schemeClr>
              </a:gs>
              <a:gs pos="87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pic>
        <p:nvPicPr>
          <p:cNvPr id="22" name="図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2000" y="71284"/>
            <a:ext cx="1225402" cy="365792"/>
          </a:xfrm>
          <a:prstGeom prst="rect">
            <a:avLst/>
          </a:prstGeom>
        </p:spPr>
      </p:pic>
      <p:sp>
        <p:nvSpPr>
          <p:cNvPr id="21" name="日付プレースホルダー 1"/>
          <p:cNvSpPr txBox="1">
            <a:spLocks/>
          </p:cNvSpPr>
          <p:nvPr/>
        </p:nvSpPr>
        <p:spPr>
          <a:xfrm>
            <a:off x="8640000" y="64800"/>
            <a:ext cx="360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品川区長 記者会見資料</a:t>
            </a:r>
            <a:endParaRPr lang="en-US" altLang="ja-JP" sz="24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角丸四角形 40">
            <a:extLst>
              <a:ext uri="{FF2B5EF4-FFF2-40B4-BE49-F238E27FC236}">
                <a16:creationId xmlns:a16="http://schemas.microsoft.com/office/drawing/2014/main" id="{DF3A5206-B50A-E805-9091-5B04F995EF51}"/>
              </a:ext>
            </a:extLst>
          </p:cNvPr>
          <p:cNvSpPr/>
          <p:nvPr/>
        </p:nvSpPr>
        <p:spPr>
          <a:xfrm>
            <a:off x="212102" y="1286848"/>
            <a:ext cx="11838867" cy="86400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2">
                <a:lumMod val="75000"/>
              </a:schemeClr>
            </a:solidFill>
          </a:ln>
          <a:effectLst>
            <a:glow rad="63500">
              <a:srgbClr val="0000CC">
                <a:alpha val="40000"/>
              </a:srgb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tIns="0" bIns="0" rtlCol="0" anchor="ctr"/>
          <a:lstStyle/>
          <a:p>
            <a:pPr>
              <a:lnSpc>
                <a:spcPts val="2800"/>
              </a:lnSpc>
              <a:spcAft>
                <a:spcPts val="300"/>
              </a:spcAft>
            </a:pPr>
            <a:r>
              <a:rPr lang="zh-CN" altLang="en-US" sz="2700" dirty="0" smtClean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区立</a:t>
            </a:r>
            <a:r>
              <a:rPr lang="zh-CN" altLang="en-US" sz="27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学校部活動</a:t>
            </a:r>
            <a:r>
              <a:rPr lang="ja-JP" altLang="en-US" sz="2700" dirty="0" smtClean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の</a:t>
            </a:r>
            <a:r>
              <a:rPr lang="ja-JP" altLang="en-US" sz="2700" dirty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地域移行等に</a:t>
            </a:r>
            <a:r>
              <a:rPr lang="ja-JP" altLang="en-US" sz="2700" dirty="0" smtClean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向けた</a:t>
            </a:r>
            <a:r>
              <a:rPr lang="ja-JP" altLang="en-US" sz="2700" dirty="0" smtClean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協議会</a:t>
            </a:r>
            <a:r>
              <a:rPr lang="ja-JP" altLang="en-US" sz="27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を</a:t>
            </a:r>
            <a:r>
              <a:rPr lang="ja-JP" altLang="en-US" sz="2700" dirty="0" smtClean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設置。また</a:t>
            </a:r>
            <a:r>
              <a:rPr lang="ja-JP" altLang="en-US" sz="27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、複数の実施主体に</a:t>
            </a:r>
            <a:r>
              <a:rPr lang="ja-JP" altLang="en-US" sz="2700" dirty="0" smtClean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よる</a:t>
            </a:r>
            <a:r>
              <a:rPr lang="ja-JP" altLang="en-US" sz="2700" dirty="0" smtClean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活動の実証事業</a:t>
            </a:r>
            <a:r>
              <a:rPr lang="ja-JP" altLang="en-US" sz="2700" dirty="0" smtClean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を行い、指導</a:t>
            </a:r>
            <a:r>
              <a:rPr lang="ja-JP" altLang="en-US" sz="27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・</a:t>
            </a:r>
            <a:r>
              <a:rPr lang="ja-JP" altLang="en-US" sz="2700" dirty="0" smtClean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運営の課題等を整理する</a:t>
            </a:r>
            <a:endParaRPr lang="ja-JP" altLang="en-US" sz="2700" dirty="0">
              <a:solidFill>
                <a:schemeClr val="tx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3" name="表 3">
            <a:extLst>
              <a:ext uri="{FF2B5EF4-FFF2-40B4-BE49-F238E27FC236}">
                <a16:creationId xmlns:a16="http://schemas.microsoft.com/office/drawing/2014/main" id="{E1565081-D46C-C476-3DEF-0D0FFB961D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9995187"/>
              </p:ext>
            </p:extLst>
          </p:nvPr>
        </p:nvGraphicFramePr>
        <p:xfrm>
          <a:off x="444648" y="2340000"/>
          <a:ext cx="11412000" cy="29612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8000">
                  <a:extLst>
                    <a:ext uri="{9D8B030D-6E8A-4147-A177-3AD203B41FA5}">
                      <a16:colId xmlns:a16="http://schemas.microsoft.com/office/drawing/2014/main" val="2707623244"/>
                    </a:ext>
                  </a:extLst>
                </a:gridCol>
                <a:gridCol w="9504000">
                  <a:extLst>
                    <a:ext uri="{9D8B030D-6E8A-4147-A177-3AD203B41FA5}">
                      <a16:colId xmlns:a16="http://schemas.microsoft.com/office/drawing/2014/main" val="1201752258"/>
                    </a:ext>
                  </a:extLst>
                </a:gridCol>
              </a:tblGrid>
              <a:tr h="772077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400" dirty="0">
                          <a:solidFill>
                            <a:schemeClr val="bg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事業名</a:t>
                      </a:r>
                      <a:endParaRPr kumimoji="1" lang="ja-JP" altLang="en-US" sz="2400" dirty="0">
                        <a:solidFill>
                          <a:schemeClr val="bg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部活動地域移行等推進経費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6008730"/>
                  </a:ext>
                </a:extLst>
              </a:tr>
              <a:tr h="110901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bg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協議会設置</a:t>
                      </a:r>
                      <a:endParaRPr kumimoji="1" lang="ja-JP" altLang="en-US" sz="2400" dirty="0">
                        <a:solidFill>
                          <a:schemeClr val="bg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2400" dirty="0" smtClean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・運動部協議会</a:t>
                      </a:r>
                      <a:r>
                        <a:rPr lang="en-US" altLang="ja-JP" sz="2400" dirty="0" smtClean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…</a:t>
                      </a:r>
                      <a:r>
                        <a:rPr lang="ja-JP" altLang="en-US" sz="2400" dirty="0" smtClean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年３回</a:t>
                      </a:r>
                      <a:r>
                        <a:rPr lang="en-US" altLang="ja-JP" sz="2400" dirty="0" smtClean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(</a:t>
                      </a:r>
                      <a:r>
                        <a:rPr lang="ja-JP" altLang="en-US" sz="700" baseline="0" dirty="0" smtClean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 </a:t>
                      </a:r>
                      <a:r>
                        <a:rPr lang="ja-JP" altLang="en-US" sz="2400" dirty="0" smtClean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７</a:t>
                      </a:r>
                      <a:r>
                        <a:rPr lang="ja-JP" altLang="en-US" sz="1000" dirty="0" smtClean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 </a:t>
                      </a:r>
                      <a:r>
                        <a:rPr lang="ja-JP" altLang="en-US" sz="2400" dirty="0" smtClean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月以降に実施予定</a:t>
                      </a:r>
                      <a:r>
                        <a:rPr lang="en-US" altLang="ja-JP" sz="2400" dirty="0" smtClean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)</a:t>
                      </a:r>
                    </a:p>
                    <a:p>
                      <a:r>
                        <a:rPr lang="ja-JP" altLang="en-US" sz="2400" dirty="0" smtClean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・文化部協議会</a:t>
                      </a:r>
                      <a:r>
                        <a:rPr lang="en-US" altLang="ja-JP" sz="2400" dirty="0" smtClean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…</a:t>
                      </a:r>
                      <a:r>
                        <a:rPr lang="ja-JP" altLang="en-US" sz="2400" dirty="0" smtClean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年２回</a:t>
                      </a:r>
                      <a:r>
                        <a:rPr lang="en-US" altLang="ja-JP" sz="2400" dirty="0" smtClean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(12</a:t>
                      </a:r>
                      <a:r>
                        <a:rPr lang="ja-JP" altLang="en-US" sz="2400" dirty="0" smtClean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月以降に実施予定</a:t>
                      </a:r>
                      <a:r>
                        <a:rPr lang="en-US" altLang="ja-JP" sz="2400" dirty="0" smtClean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)</a:t>
                      </a:r>
                      <a:endParaRPr lang="en-US" altLang="ja-JP" sz="2400" dirty="0" smtClean="0">
                        <a:solidFill>
                          <a:srgbClr val="0070C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9997182"/>
                  </a:ext>
                </a:extLst>
              </a:tr>
              <a:tr h="10801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bg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実証事業</a:t>
                      </a:r>
                      <a:endParaRPr kumimoji="1" lang="ja-JP" altLang="en-US" sz="2400" dirty="0">
                        <a:solidFill>
                          <a:schemeClr val="bg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  <a:cs typeface="メイリオ" panose="020B0604030504040204" pitchFamily="50" charset="-128"/>
                        </a:rPr>
                        <a:t>・スポーツ協会等に委託 </a:t>
                      </a:r>
                      <a:r>
                        <a:rPr lang="en-US" altLang="ja-JP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  <a:cs typeface="メイリオ" panose="020B0604030504040204" pitchFamily="50" charset="-128"/>
                        </a:rPr>
                        <a:t>… </a:t>
                      </a:r>
                      <a:r>
                        <a:rPr lang="ja-JP" altLang="en-US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  <a:cs typeface="メイリオ" panose="020B0604030504040204" pitchFamily="50" charset="-128"/>
                        </a:rPr>
                        <a:t>２種目を土・日中心に実施予定</a:t>
                      </a:r>
                      <a:endParaRPr lang="en-US" altLang="ja-JP" sz="2400" dirty="0" smtClean="0">
                        <a:solidFill>
                          <a:schemeClr val="tx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  <a:cs typeface="メイリオ" panose="020B0604030504040204" pitchFamily="50" charset="-128"/>
                        </a:rPr>
                        <a:t>・民間事業者に委託　　 </a:t>
                      </a:r>
                      <a:r>
                        <a:rPr lang="en-US" altLang="ja-JP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  <a:cs typeface="メイリオ" panose="020B0604030504040204" pitchFamily="50" charset="-128"/>
                        </a:rPr>
                        <a:t>… </a:t>
                      </a:r>
                      <a:r>
                        <a:rPr lang="ja-JP" altLang="en-US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  <a:cs typeface="メイリオ" panose="020B0604030504040204" pitchFamily="50" charset="-128"/>
                        </a:rPr>
                        <a:t>２種目を土・日中心に実施予定</a:t>
                      </a:r>
                      <a:endParaRPr lang="en-US" altLang="ja-JP" sz="2400" dirty="0" smtClean="0">
                        <a:solidFill>
                          <a:schemeClr val="tx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2478366"/>
                  </a:ext>
                </a:extLst>
              </a:tr>
            </a:tbl>
          </a:graphicData>
        </a:graphic>
      </p:graphicFrame>
      <p:sp>
        <p:nvSpPr>
          <p:cNvPr id="17" name="日付プレースホルダー 1"/>
          <p:cNvSpPr txBox="1">
            <a:spLocks/>
          </p:cNvSpPr>
          <p:nvPr/>
        </p:nvSpPr>
        <p:spPr>
          <a:xfrm>
            <a:off x="9504000" y="6372000"/>
            <a:ext cx="25309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</a:t>
            </a:r>
            <a:r>
              <a:rPr lang="en-US" altLang="ja-JP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lang="ja-JP" altLang="en-US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</a:t>
            </a:r>
            <a:r>
              <a:rPr lang="ja-JP" altLang="en-US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21</a:t>
            </a:r>
            <a:r>
              <a:rPr lang="ja-JP" altLang="en-US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</a:t>
            </a:r>
            <a:endParaRPr lang="en-US" altLang="ja-JP" sz="24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29463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図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14956"/>
            <a:ext cx="12192000" cy="1443044"/>
          </a:xfrm>
          <a:prstGeom prst="rect">
            <a:avLst/>
          </a:prstGeom>
        </p:spPr>
      </p:pic>
      <p:sp>
        <p:nvSpPr>
          <p:cNvPr id="19" name="正方形/長方形 18"/>
          <p:cNvSpPr/>
          <p:nvPr/>
        </p:nvSpPr>
        <p:spPr>
          <a:xfrm>
            <a:off x="0" y="610479"/>
            <a:ext cx="12204000" cy="5423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>
              <a:solidFill>
                <a:schemeClr val="bg1"/>
              </a:solidFill>
            </a:endParaRPr>
          </a:p>
        </p:txBody>
      </p:sp>
      <p:sp>
        <p:nvSpPr>
          <p:cNvPr id="20" name="タイトル 12"/>
          <p:cNvSpPr txBox="1">
            <a:spLocks/>
          </p:cNvSpPr>
          <p:nvPr/>
        </p:nvSpPr>
        <p:spPr>
          <a:xfrm>
            <a:off x="0" y="610479"/>
            <a:ext cx="12060000" cy="542326"/>
          </a:xfrm>
          <a:prstGeom prst="rect">
            <a:avLst/>
          </a:prstGeom>
        </p:spPr>
        <p:txBody>
          <a:bodyPr vert="horz" lIns="91440" tIns="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200" dirty="0" smtClean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２ 木造</a:t>
            </a:r>
            <a:r>
              <a:rPr lang="ja-JP" altLang="en-US" sz="32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住宅の耐震化支援拡充について　　　　　　　</a:t>
            </a:r>
            <a:r>
              <a:rPr lang="en-US" altLang="ja-JP" sz="32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7,675</a:t>
            </a:r>
            <a:r>
              <a:rPr lang="ja-JP" altLang="en-US" sz="32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千円</a:t>
            </a:r>
          </a:p>
        </p:txBody>
      </p:sp>
      <p:sp>
        <p:nvSpPr>
          <p:cNvPr id="13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6168008" y="61638"/>
            <a:ext cx="4386783" cy="365125"/>
          </a:xfrm>
        </p:spPr>
        <p:txBody>
          <a:bodyPr/>
          <a:lstStyle/>
          <a:p>
            <a:pPr algn="r"/>
            <a:r>
              <a:rPr lang="ja-JP" altLang="en-US" sz="20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</a:t>
            </a:r>
            <a:r>
              <a:rPr lang="en-US" altLang="ja-JP" sz="20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lang="ja-JP" altLang="en-US" sz="20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年度品川区 予算案プレス発表</a:t>
            </a:r>
            <a:endParaRPr lang="en-US" altLang="ja-JP" sz="20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0" y="0"/>
            <a:ext cx="12204000" cy="492906"/>
          </a:xfrm>
          <a:prstGeom prst="rect">
            <a:avLst/>
          </a:prstGeom>
          <a:gradFill flip="none" rotWithShape="1">
            <a:gsLst>
              <a:gs pos="31000">
                <a:srgbClr val="0068B7"/>
              </a:gs>
              <a:gs pos="61000">
                <a:schemeClr val="accent1">
                  <a:lumMod val="45000"/>
                  <a:lumOff val="55000"/>
                </a:schemeClr>
              </a:gs>
              <a:gs pos="87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pic>
        <p:nvPicPr>
          <p:cNvPr id="22" name="図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2000" y="71284"/>
            <a:ext cx="1225402" cy="365792"/>
          </a:xfrm>
          <a:prstGeom prst="rect">
            <a:avLst/>
          </a:prstGeom>
        </p:spPr>
      </p:pic>
      <p:sp>
        <p:nvSpPr>
          <p:cNvPr id="21" name="日付プレースホルダー 1"/>
          <p:cNvSpPr txBox="1">
            <a:spLocks/>
          </p:cNvSpPr>
          <p:nvPr/>
        </p:nvSpPr>
        <p:spPr>
          <a:xfrm>
            <a:off x="8640000" y="64800"/>
            <a:ext cx="360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品川区長 記者会見資料</a:t>
            </a:r>
            <a:endParaRPr lang="en-US" altLang="ja-JP" sz="24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角丸四角形 40">
            <a:extLst>
              <a:ext uri="{FF2B5EF4-FFF2-40B4-BE49-F238E27FC236}">
                <a16:creationId xmlns:a16="http://schemas.microsoft.com/office/drawing/2014/main" id="{DF3A5206-B50A-E805-9091-5B04F995EF51}"/>
              </a:ext>
            </a:extLst>
          </p:cNvPr>
          <p:cNvSpPr/>
          <p:nvPr/>
        </p:nvSpPr>
        <p:spPr>
          <a:xfrm>
            <a:off x="212102" y="1286848"/>
            <a:ext cx="11838867" cy="86400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2">
                <a:lumMod val="75000"/>
              </a:schemeClr>
            </a:solidFill>
          </a:ln>
          <a:effectLst>
            <a:glow rad="63500">
              <a:srgbClr val="0000CC">
                <a:alpha val="40000"/>
              </a:srgb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tIns="0" bIns="0" rtlCol="0" anchor="ctr"/>
          <a:lstStyle/>
          <a:p>
            <a:pPr>
              <a:lnSpc>
                <a:spcPts val="2800"/>
              </a:lnSpc>
              <a:spcAft>
                <a:spcPts val="300"/>
              </a:spcAft>
            </a:pPr>
            <a:r>
              <a:rPr lang="ja-JP" altLang="en-US" sz="2700" dirty="0" smtClean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平成</a:t>
            </a:r>
            <a:r>
              <a:rPr lang="en-US" altLang="ja-JP" sz="2700" dirty="0" smtClean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12</a:t>
            </a:r>
            <a:r>
              <a:rPr lang="ja-JP" altLang="en-US" sz="27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年以前に建てられた新耐震基準の木造住宅を</a:t>
            </a:r>
            <a:r>
              <a:rPr lang="ja-JP" altLang="en-US" sz="2700" dirty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支援対象に追加</a:t>
            </a:r>
            <a:r>
              <a:rPr lang="ja-JP" altLang="en-US" sz="27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し、木造住宅の</a:t>
            </a:r>
            <a:r>
              <a:rPr lang="ja-JP" altLang="en-US" sz="2700" dirty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耐震化をさらに推進</a:t>
            </a:r>
            <a:r>
              <a:rPr lang="ja-JP" altLang="en-US" sz="2700" dirty="0" smtClean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する</a:t>
            </a:r>
            <a:endParaRPr lang="en-US" altLang="ja-JP" sz="2700" dirty="0" smtClean="0">
              <a:solidFill>
                <a:srgbClr val="0070C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3" name="表 3">
            <a:extLst>
              <a:ext uri="{FF2B5EF4-FFF2-40B4-BE49-F238E27FC236}">
                <a16:creationId xmlns:a16="http://schemas.microsoft.com/office/drawing/2014/main" id="{E1565081-D46C-C476-3DEF-0D0FFB961D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4157418"/>
              </p:ext>
            </p:extLst>
          </p:nvPr>
        </p:nvGraphicFramePr>
        <p:xfrm>
          <a:off x="407368" y="2339999"/>
          <a:ext cx="11449272" cy="29476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14231">
                  <a:extLst>
                    <a:ext uri="{9D8B030D-6E8A-4147-A177-3AD203B41FA5}">
                      <a16:colId xmlns:a16="http://schemas.microsoft.com/office/drawing/2014/main" val="2707623244"/>
                    </a:ext>
                  </a:extLst>
                </a:gridCol>
                <a:gridCol w="9535041">
                  <a:extLst>
                    <a:ext uri="{9D8B030D-6E8A-4147-A177-3AD203B41FA5}">
                      <a16:colId xmlns:a16="http://schemas.microsoft.com/office/drawing/2014/main" val="1201752258"/>
                    </a:ext>
                  </a:extLst>
                </a:gridCol>
              </a:tblGrid>
              <a:tr h="440717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400" dirty="0">
                          <a:solidFill>
                            <a:schemeClr val="bg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事業名</a:t>
                      </a:r>
                      <a:endParaRPr kumimoji="1" lang="ja-JP" altLang="en-US" sz="2400" dirty="0">
                        <a:solidFill>
                          <a:schemeClr val="bg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400" dirty="0" smtClean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住宅・建築物耐震化支援事業</a:t>
                      </a:r>
                      <a:endParaRPr lang="zh-TW" altLang="en-US" sz="2400" dirty="0" smtClean="0"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6008730"/>
                  </a:ext>
                </a:extLst>
              </a:tr>
              <a:tr h="1576018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400" dirty="0" smtClean="0">
                          <a:solidFill>
                            <a:schemeClr val="bg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対象建築物</a:t>
                      </a:r>
                      <a:endParaRPr kumimoji="1" lang="ja-JP" altLang="en-US" sz="2400" dirty="0">
                        <a:solidFill>
                          <a:schemeClr val="bg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・平成</a:t>
                      </a:r>
                      <a:r>
                        <a:rPr lang="en-US" altLang="ja-JP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12</a:t>
                      </a:r>
                      <a:r>
                        <a:rPr lang="ja-JP" altLang="en-US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年５月</a:t>
                      </a:r>
                      <a:r>
                        <a:rPr lang="en-US" altLang="ja-JP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31</a:t>
                      </a:r>
                      <a:r>
                        <a:rPr lang="ja-JP" altLang="en-US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日までに工事着手された２階建て以下の木造住宅</a:t>
                      </a:r>
                    </a:p>
                    <a:p>
                      <a:r>
                        <a:rPr lang="ja-JP" altLang="en-US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（在来軸組工法に限る）で個人が所有するもの</a:t>
                      </a:r>
                    </a:p>
                    <a:p>
                      <a:r>
                        <a:rPr lang="ja-JP" altLang="en-US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・補強設計および耐震改修の助成は、耐震診断の結果、倒壊の恐れ</a:t>
                      </a:r>
                      <a:endParaRPr lang="en-US" altLang="ja-JP" sz="2400" dirty="0" smtClean="0">
                        <a:solidFill>
                          <a:schemeClr val="tx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  <a:p>
                      <a:r>
                        <a:rPr lang="ja-JP" altLang="en-US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　があるとされたもの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9997182"/>
                  </a:ext>
                </a:extLst>
              </a:tr>
              <a:tr h="27499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bg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助成内容</a:t>
                      </a:r>
                      <a:endParaRPr kumimoji="1" lang="ja-JP" altLang="en-US" sz="2400" dirty="0">
                        <a:solidFill>
                          <a:schemeClr val="bg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耐震診断・耐震補強設計・耐震改修工事費用の一部</a:t>
                      </a:r>
                      <a:endParaRPr lang="en-US" altLang="ja-JP" sz="2400" dirty="0" smtClean="0">
                        <a:solidFill>
                          <a:schemeClr val="tx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4041883"/>
                  </a:ext>
                </a:extLst>
              </a:tr>
              <a:tr h="44071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bg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受付開始</a:t>
                      </a:r>
                      <a:endParaRPr kumimoji="1" lang="ja-JP" altLang="en-US" sz="2400" dirty="0">
                        <a:solidFill>
                          <a:schemeClr val="bg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2400" dirty="0" smtClean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令和５年</a:t>
                      </a:r>
                      <a:r>
                        <a:rPr lang="en-US" altLang="ja-JP" sz="2400" dirty="0" smtClean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10</a:t>
                      </a:r>
                      <a:r>
                        <a:rPr lang="ja-JP" altLang="en-US" sz="2400" dirty="0" smtClean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月（予定）</a:t>
                      </a:r>
                      <a:endParaRPr kumimoji="1" lang="ja-JP" altLang="en-US" sz="2400" dirty="0"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1762216"/>
                  </a:ext>
                </a:extLst>
              </a:tr>
            </a:tbl>
          </a:graphicData>
        </a:graphic>
      </p:graphicFrame>
      <p:sp>
        <p:nvSpPr>
          <p:cNvPr id="17" name="日付プレースホルダー 1"/>
          <p:cNvSpPr txBox="1">
            <a:spLocks/>
          </p:cNvSpPr>
          <p:nvPr/>
        </p:nvSpPr>
        <p:spPr>
          <a:xfrm>
            <a:off x="9504000" y="6372000"/>
            <a:ext cx="25309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</a:t>
            </a:r>
            <a:r>
              <a:rPr lang="en-US" altLang="ja-JP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lang="ja-JP" altLang="en-US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</a:t>
            </a:r>
            <a:r>
              <a:rPr lang="ja-JP" altLang="en-US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2400" b="1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21</a:t>
            </a:r>
            <a:r>
              <a:rPr lang="ja-JP" altLang="en-US" sz="2400" b="1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</a:t>
            </a:r>
            <a:endParaRPr lang="en-US" altLang="ja-JP" sz="24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767721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図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14956"/>
            <a:ext cx="12192000" cy="1443044"/>
          </a:xfrm>
          <a:prstGeom prst="rect">
            <a:avLst/>
          </a:prstGeom>
        </p:spPr>
      </p:pic>
      <p:sp>
        <p:nvSpPr>
          <p:cNvPr id="19" name="正方形/長方形 18"/>
          <p:cNvSpPr/>
          <p:nvPr/>
        </p:nvSpPr>
        <p:spPr>
          <a:xfrm>
            <a:off x="0" y="610479"/>
            <a:ext cx="12204000" cy="5423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>
              <a:solidFill>
                <a:schemeClr val="bg1"/>
              </a:solidFill>
            </a:endParaRPr>
          </a:p>
        </p:txBody>
      </p:sp>
      <p:sp>
        <p:nvSpPr>
          <p:cNvPr id="20" name="タイトル 12"/>
          <p:cNvSpPr txBox="1">
            <a:spLocks/>
          </p:cNvSpPr>
          <p:nvPr/>
        </p:nvSpPr>
        <p:spPr>
          <a:xfrm>
            <a:off x="0" y="610479"/>
            <a:ext cx="12060000" cy="542326"/>
          </a:xfrm>
          <a:prstGeom prst="rect">
            <a:avLst/>
          </a:prstGeom>
        </p:spPr>
        <p:txBody>
          <a:bodyPr vert="horz" lIns="91440" tIns="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200" dirty="0" smtClean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３ 商店街の活動支援について</a:t>
            </a:r>
            <a:r>
              <a:rPr lang="ja-JP" altLang="en-US" sz="32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　　</a:t>
            </a:r>
            <a:r>
              <a:rPr lang="ja-JP" altLang="en-US" sz="3200" dirty="0" smtClean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　　　</a:t>
            </a:r>
            <a:r>
              <a:rPr lang="ja-JP" altLang="en-US" sz="32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　　</a:t>
            </a:r>
            <a:r>
              <a:rPr lang="en-US" altLang="ja-JP" sz="3200" dirty="0" smtClean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25,371</a:t>
            </a:r>
            <a:r>
              <a:rPr lang="ja-JP" altLang="en-US" sz="3200" dirty="0" smtClean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千円</a:t>
            </a:r>
            <a:endParaRPr lang="ja-JP" altLang="en-US" sz="3200" dirty="0"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13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6168008" y="61638"/>
            <a:ext cx="4386783" cy="365125"/>
          </a:xfrm>
        </p:spPr>
        <p:txBody>
          <a:bodyPr/>
          <a:lstStyle/>
          <a:p>
            <a:pPr algn="r"/>
            <a:r>
              <a:rPr lang="ja-JP" altLang="en-US" sz="20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</a:t>
            </a:r>
            <a:r>
              <a:rPr lang="en-US" altLang="ja-JP" sz="20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lang="ja-JP" altLang="en-US" sz="20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年度品川区 予算案プレス発表</a:t>
            </a:r>
            <a:endParaRPr lang="en-US" altLang="ja-JP" sz="20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0" y="0"/>
            <a:ext cx="12204000" cy="492906"/>
          </a:xfrm>
          <a:prstGeom prst="rect">
            <a:avLst/>
          </a:prstGeom>
          <a:gradFill flip="none" rotWithShape="1">
            <a:gsLst>
              <a:gs pos="31000">
                <a:srgbClr val="0068B7"/>
              </a:gs>
              <a:gs pos="61000">
                <a:schemeClr val="accent1">
                  <a:lumMod val="45000"/>
                  <a:lumOff val="55000"/>
                </a:schemeClr>
              </a:gs>
              <a:gs pos="87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pic>
        <p:nvPicPr>
          <p:cNvPr id="22" name="図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2000" y="71284"/>
            <a:ext cx="1225402" cy="365792"/>
          </a:xfrm>
          <a:prstGeom prst="rect">
            <a:avLst/>
          </a:prstGeom>
        </p:spPr>
      </p:pic>
      <p:sp>
        <p:nvSpPr>
          <p:cNvPr id="21" name="日付プレースホルダー 1"/>
          <p:cNvSpPr txBox="1">
            <a:spLocks/>
          </p:cNvSpPr>
          <p:nvPr/>
        </p:nvSpPr>
        <p:spPr>
          <a:xfrm>
            <a:off x="8640000" y="64800"/>
            <a:ext cx="360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品川区長 記者会見資料</a:t>
            </a:r>
            <a:endParaRPr lang="en-US" altLang="ja-JP" sz="24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角丸四角形 40">
            <a:extLst>
              <a:ext uri="{FF2B5EF4-FFF2-40B4-BE49-F238E27FC236}">
                <a16:creationId xmlns:a16="http://schemas.microsoft.com/office/drawing/2014/main" id="{DF3A5206-B50A-E805-9091-5B04F995EF51}"/>
              </a:ext>
            </a:extLst>
          </p:cNvPr>
          <p:cNvSpPr/>
          <p:nvPr/>
        </p:nvSpPr>
        <p:spPr>
          <a:xfrm>
            <a:off x="212102" y="1286848"/>
            <a:ext cx="11838867" cy="86400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2">
                <a:lumMod val="75000"/>
              </a:schemeClr>
            </a:solidFill>
          </a:ln>
          <a:effectLst>
            <a:glow rad="63500">
              <a:srgbClr val="0000CC">
                <a:alpha val="40000"/>
              </a:srgb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tIns="0" bIns="0" rtlCol="0" anchor="ctr"/>
          <a:lstStyle/>
          <a:p>
            <a:pPr>
              <a:lnSpc>
                <a:spcPts val="2800"/>
              </a:lnSpc>
              <a:spcAft>
                <a:spcPts val="300"/>
              </a:spcAft>
            </a:pPr>
            <a:r>
              <a:rPr lang="ja-JP" altLang="en-US" sz="2700" dirty="0" smtClean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多言語対応の支援による外国人</a:t>
            </a:r>
            <a:r>
              <a:rPr lang="ja-JP" altLang="en-US" sz="2700" dirty="0" smtClean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観光客の受入環境の整備</a:t>
            </a:r>
            <a:r>
              <a:rPr lang="ja-JP" altLang="en-US" sz="2700" dirty="0" smtClean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や、商店街</a:t>
            </a:r>
            <a:r>
              <a:rPr lang="ja-JP" altLang="en-US" sz="2700" dirty="0" smtClean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イベントの助成</a:t>
            </a:r>
            <a:r>
              <a:rPr lang="ja-JP" altLang="en-US" sz="27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を行うことで</a:t>
            </a:r>
            <a:r>
              <a:rPr lang="ja-JP" altLang="en-US" sz="2700" dirty="0" smtClean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、</a:t>
            </a:r>
            <a:r>
              <a:rPr lang="ja-JP" altLang="en-US" sz="2700" dirty="0" smtClean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活性化と地域</a:t>
            </a:r>
            <a:r>
              <a:rPr lang="ja-JP" altLang="en-US" sz="2700" dirty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のにぎわい</a:t>
            </a:r>
            <a:r>
              <a:rPr lang="ja-JP" altLang="en-US" sz="2700" dirty="0" smtClean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創出</a:t>
            </a:r>
            <a:r>
              <a:rPr lang="ja-JP" altLang="en-US" sz="2700" dirty="0" smtClean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を図る</a:t>
            </a:r>
            <a:endParaRPr lang="en-US" altLang="ja-JP" sz="2700" dirty="0" smtClean="0">
              <a:solidFill>
                <a:schemeClr val="tx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3" name="表 3">
            <a:extLst>
              <a:ext uri="{FF2B5EF4-FFF2-40B4-BE49-F238E27FC236}">
                <a16:creationId xmlns:a16="http://schemas.microsoft.com/office/drawing/2014/main" id="{E1565081-D46C-C476-3DEF-0D0FFB961D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0450100"/>
              </p:ext>
            </p:extLst>
          </p:nvPr>
        </p:nvGraphicFramePr>
        <p:xfrm>
          <a:off x="407368" y="2339999"/>
          <a:ext cx="11449272" cy="29452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14231">
                  <a:extLst>
                    <a:ext uri="{9D8B030D-6E8A-4147-A177-3AD203B41FA5}">
                      <a16:colId xmlns:a16="http://schemas.microsoft.com/office/drawing/2014/main" val="2707623244"/>
                    </a:ext>
                  </a:extLst>
                </a:gridCol>
                <a:gridCol w="9535041">
                  <a:extLst>
                    <a:ext uri="{9D8B030D-6E8A-4147-A177-3AD203B41FA5}">
                      <a16:colId xmlns:a16="http://schemas.microsoft.com/office/drawing/2014/main" val="1201752258"/>
                    </a:ext>
                  </a:extLst>
                </a:gridCol>
              </a:tblGrid>
              <a:tr h="512937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400" dirty="0">
                          <a:solidFill>
                            <a:schemeClr val="bg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事業名</a:t>
                      </a:r>
                      <a:endParaRPr kumimoji="1" lang="ja-JP" altLang="en-US" sz="2400" dirty="0">
                        <a:solidFill>
                          <a:schemeClr val="bg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・</a:t>
                      </a:r>
                      <a:r>
                        <a:rPr lang="zh-TW" altLang="en-US" sz="2400" dirty="0" smtClean="0">
                          <a:solidFill>
                            <a:schemeClr val="tx1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商店街多言語対応助成</a:t>
                      </a:r>
                      <a:endParaRPr lang="en-US" altLang="zh-TW" sz="2400" dirty="0" smtClean="0">
                        <a:solidFill>
                          <a:schemeClr val="tx1"/>
                        </a:solidFill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・</a:t>
                      </a:r>
                      <a:r>
                        <a:rPr lang="ja-JP" altLang="en-US" sz="2400" dirty="0" smtClean="0">
                          <a:solidFill>
                            <a:schemeClr val="tx1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商店街組織活力向上支援事業（商店街イベント助成）</a:t>
                      </a:r>
                      <a:endParaRPr lang="zh-TW" altLang="en-US" sz="2400" dirty="0" smtClean="0">
                        <a:solidFill>
                          <a:schemeClr val="tx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6008730"/>
                  </a:ext>
                </a:extLst>
              </a:tr>
              <a:tr h="84210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400" dirty="0" smtClean="0">
                          <a:solidFill>
                            <a:schemeClr val="bg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対象商店街</a:t>
                      </a:r>
                      <a:endParaRPr kumimoji="1" lang="ja-JP" altLang="en-US" sz="2400" dirty="0" smtClean="0">
                        <a:solidFill>
                          <a:schemeClr val="bg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・多言語対応助成</a:t>
                      </a:r>
                      <a:r>
                        <a:rPr lang="en-US" altLang="ja-JP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…</a:t>
                      </a:r>
                      <a:r>
                        <a:rPr lang="ja-JP" altLang="en-US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区内全商店街</a:t>
                      </a:r>
                    </a:p>
                    <a:p>
                      <a:r>
                        <a:rPr lang="ja-JP" altLang="en-US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・組織活力向上支援事業</a:t>
                      </a:r>
                      <a:r>
                        <a:rPr lang="en-US" altLang="ja-JP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…</a:t>
                      </a:r>
                      <a:r>
                        <a:rPr lang="ja-JP" altLang="en-US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商店街振興組合等（法人化商店街）</a:t>
                      </a:r>
                      <a:endParaRPr lang="en-US" altLang="ja-JP" sz="2400" dirty="0" smtClean="0">
                        <a:solidFill>
                          <a:schemeClr val="tx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9997182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bg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助成内容</a:t>
                      </a:r>
                      <a:endParaRPr kumimoji="1" lang="ja-JP" altLang="en-US" sz="2400" dirty="0">
                        <a:solidFill>
                          <a:schemeClr val="bg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・</a:t>
                      </a:r>
                      <a:r>
                        <a:rPr lang="zh-TW" altLang="en-US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多言語対応助成</a:t>
                      </a:r>
                      <a:r>
                        <a:rPr lang="en-US" altLang="zh-TW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…</a:t>
                      </a:r>
                      <a:r>
                        <a:rPr lang="ja-JP" altLang="en-US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助成率</a:t>
                      </a:r>
                      <a:r>
                        <a:rPr lang="en-US" altLang="ja-JP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:5/6</a:t>
                      </a:r>
                      <a:r>
                        <a:rPr lang="ja-JP" altLang="en-US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　助成限度額</a:t>
                      </a:r>
                      <a:r>
                        <a:rPr lang="en-US" altLang="ja-JP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:8,333</a:t>
                      </a:r>
                      <a:r>
                        <a:rPr lang="ja-JP" altLang="en-US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千円</a:t>
                      </a:r>
                      <a:endParaRPr lang="en-US" altLang="ja-JP" sz="2400" dirty="0" smtClean="0">
                        <a:solidFill>
                          <a:schemeClr val="tx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  <a:p>
                      <a:r>
                        <a:rPr lang="ja-JP" altLang="en-US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・</a:t>
                      </a:r>
                      <a:r>
                        <a:rPr lang="zh-TW" altLang="en-US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組織活力向上支援事業</a:t>
                      </a:r>
                      <a:r>
                        <a:rPr lang="en-US" altLang="zh-TW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…</a:t>
                      </a:r>
                      <a:r>
                        <a:rPr lang="zh-TW" altLang="en-US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助成率</a:t>
                      </a:r>
                      <a:r>
                        <a:rPr lang="en-US" altLang="zh-TW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:</a:t>
                      </a:r>
                      <a:r>
                        <a:rPr lang="en-US" altLang="ja-JP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11</a:t>
                      </a:r>
                      <a:r>
                        <a:rPr lang="en-US" altLang="zh-TW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/</a:t>
                      </a:r>
                      <a:r>
                        <a:rPr lang="en-US" altLang="ja-JP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12</a:t>
                      </a:r>
                      <a:r>
                        <a:rPr lang="ja-JP" altLang="en-US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　</a:t>
                      </a:r>
                      <a:r>
                        <a:rPr lang="zh-TW" altLang="en-US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助成限度額</a:t>
                      </a:r>
                      <a:r>
                        <a:rPr lang="en-US" altLang="zh-TW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:</a:t>
                      </a:r>
                      <a:r>
                        <a:rPr lang="en-US" altLang="ja-JP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8,250</a:t>
                      </a:r>
                      <a:r>
                        <a:rPr lang="zh-TW" altLang="en-US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千円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4041883"/>
                  </a:ext>
                </a:extLst>
              </a:tr>
              <a:tr h="44071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bg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事業期間</a:t>
                      </a:r>
                      <a:endParaRPr kumimoji="1" lang="ja-JP" altLang="en-US" sz="2400" dirty="0">
                        <a:solidFill>
                          <a:schemeClr val="bg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令和５年９月～令和６年３月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1762216"/>
                  </a:ext>
                </a:extLst>
              </a:tr>
            </a:tbl>
          </a:graphicData>
        </a:graphic>
      </p:graphicFrame>
      <p:sp>
        <p:nvSpPr>
          <p:cNvPr id="17" name="日付プレースホルダー 1"/>
          <p:cNvSpPr txBox="1">
            <a:spLocks/>
          </p:cNvSpPr>
          <p:nvPr/>
        </p:nvSpPr>
        <p:spPr>
          <a:xfrm>
            <a:off x="9504000" y="6372000"/>
            <a:ext cx="25309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</a:t>
            </a:r>
            <a:r>
              <a:rPr lang="en-US" altLang="ja-JP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lang="ja-JP" altLang="en-US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</a:t>
            </a:r>
            <a:r>
              <a:rPr lang="ja-JP" altLang="en-US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2400" b="1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21</a:t>
            </a:r>
            <a:r>
              <a:rPr lang="ja-JP" altLang="en-US" sz="2400" b="1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</a:t>
            </a:r>
            <a:endParaRPr lang="en-US" altLang="ja-JP" sz="24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412130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図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14956"/>
            <a:ext cx="12192000" cy="1443044"/>
          </a:xfrm>
          <a:prstGeom prst="rect">
            <a:avLst/>
          </a:prstGeom>
        </p:spPr>
      </p:pic>
      <p:sp>
        <p:nvSpPr>
          <p:cNvPr id="19" name="正方形/長方形 18"/>
          <p:cNvSpPr/>
          <p:nvPr/>
        </p:nvSpPr>
        <p:spPr>
          <a:xfrm>
            <a:off x="0" y="610479"/>
            <a:ext cx="12204000" cy="5423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>
              <a:solidFill>
                <a:schemeClr val="bg1"/>
              </a:solidFill>
            </a:endParaRPr>
          </a:p>
        </p:txBody>
      </p:sp>
      <p:sp>
        <p:nvSpPr>
          <p:cNvPr id="20" name="タイトル 12"/>
          <p:cNvSpPr txBox="1">
            <a:spLocks/>
          </p:cNvSpPr>
          <p:nvPr/>
        </p:nvSpPr>
        <p:spPr>
          <a:xfrm>
            <a:off x="0" y="610479"/>
            <a:ext cx="9181512" cy="535033"/>
          </a:xfrm>
          <a:prstGeom prst="rect">
            <a:avLst/>
          </a:prstGeom>
        </p:spPr>
        <p:txBody>
          <a:bodyPr vert="horz" lIns="91440" tIns="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2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その他</a:t>
            </a:r>
            <a:r>
              <a:rPr lang="ja-JP" altLang="en-US" sz="3200" dirty="0" smtClean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の主な補正</a:t>
            </a:r>
            <a:r>
              <a:rPr lang="ja-JP" altLang="en-US" sz="32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予算案の内容</a:t>
            </a:r>
          </a:p>
        </p:txBody>
      </p:sp>
      <p:sp>
        <p:nvSpPr>
          <p:cNvPr id="13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6168008" y="61638"/>
            <a:ext cx="4386783" cy="365125"/>
          </a:xfrm>
        </p:spPr>
        <p:txBody>
          <a:bodyPr/>
          <a:lstStyle/>
          <a:p>
            <a:pPr algn="r"/>
            <a:r>
              <a:rPr lang="ja-JP" altLang="en-US" sz="20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</a:t>
            </a:r>
            <a:r>
              <a:rPr lang="en-US" altLang="ja-JP" sz="20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lang="ja-JP" altLang="en-US" sz="20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年度品川区 予算案プレス発表</a:t>
            </a:r>
            <a:endParaRPr lang="en-US" altLang="ja-JP" sz="20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0" y="0"/>
            <a:ext cx="12204000" cy="492906"/>
          </a:xfrm>
          <a:prstGeom prst="rect">
            <a:avLst/>
          </a:prstGeom>
          <a:gradFill flip="none" rotWithShape="1">
            <a:gsLst>
              <a:gs pos="31000">
                <a:srgbClr val="0068B7"/>
              </a:gs>
              <a:gs pos="61000">
                <a:schemeClr val="accent1">
                  <a:lumMod val="45000"/>
                  <a:lumOff val="55000"/>
                </a:schemeClr>
              </a:gs>
              <a:gs pos="87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pic>
        <p:nvPicPr>
          <p:cNvPr id="22" name="図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2000" y="71284"/>
            <a:ext cx="1225402" cy="365792"/>
          </a:xfrm>
          <a:prstGeom prst="rect">
            <a:avLst/>
          </a:prstGeom>
        </p:spPr>
      </p:pic>
      <p:sp>
        <p:nvSpPr>
          <p:cNvPr id="21" name="日付プレースホルダー 1"/>
          <p:cNvSpPr txBox="1">
            <a:spLocks/>
          </p:cNvSpPr>
          <p:nvPr/>
        </p:nvSpPr>
        <p:spPr>
          <a:xfrm>
            <a:off x="8640000" y="64800"/>
            <a:ext cx="360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品川区長 記者会見資料</a:t>
            </a:r>
            <a:endParaRPr lang="en-US" altLang="ja-JP" sz="24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日付プレースホルダー 1"/>
          <p:cNvSpPr txBox="1">
            <a:spLocks/>
          </p:cNvSpPr>
          <p:nvPr/>
        </p:nvSpPr>
        <p:spPr>
          <a:xfrm>
            <a:off x="9504000" y="6372000"/>
            <a:ext cx="25309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</a:t>
            </a:r>
            <a:r>
              <a:rPr lang="en-US" altLang="ja-JP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lang="ja-JP" altLang="en-US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</a:t>
            </a:r>
            <a:r>
              <a:rPr lang="ja-JP" altLang="en-US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21</a:t>
            </a:r>
            <a:r>
              <a:rPr lang="ja-JP" altLang="en-US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</a:t>
            </a:r>
            <a:endParaRPr lang="en-US" altLang="ja-JP" sz="24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16000" y="1440000"/>
            <a:ext cx="11880000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7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 4</a:t>
            </a:r>
            <a:r>
              <a:rPr lang="ja-JP" altLang="en-US" sz="2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児童の安全確保支援</a:t>
            </a:r>
            <a:r>
              <a:rPr lang="ja-JP" altLang="en-US" sz="27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事業</a:t>
            </a:r>
            <a:r>
              <a:rPr lang="zh-TW" altLang="en-US" sz="2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	</a:t>
            </a:r>
            <a:r>
              <a:rPr lang="en-US" altLang="zh-TW" sz="2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			</a:t>
            </a:r>
            <a:r>
              <a:rPr lang="zh-TW" altLang="en-US" sz="2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		 </a:t>
            </a:r>
            <a:r>
              <a:rPr lang="ja-JP" altLang="en-US" sz="2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en-US" altLang="zh-TW" sz="27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302,800</a:t>
            </a:r>
            <a:r>
              <a:rPr lang="zh-TW" altLang="en-US" sz="27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千円</a:t>
            </a:r>
            <a:endParaRPr lang="en-US" altLang="zh-TW" sz="27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2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 </a:t>
            </a:r>
            <a:r>
              <a:rPr lang="ja-JP" altLang="en-US" sz="2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保育</a:t>
            </a:r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園等において事故防止対策を</a:t>
            </a:r>
            <a:r>
              <a:rPr lang="ja-JP" altLang="en-US" sz="2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行い、</a:t>
            </a:r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園児の安全確保策</a:t>
            </a:r>
            <a:r>
              <a:rPr lang="ja-JP" altLang="en-US" sz="2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の強化を図る。</a:t>
            </a:r>
            <a:endParaRPr lang="ja-JP" altLang="en-US" sz="2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2400" dirty="0" smtClean="0">
              <a:solidFill>
                <a:srgbClr val="00B05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700" dirty="0" smtClean="0">
                <a:solidFill>
                  <a:srgbClr val="00B05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en-US" altLang="ja-JP" sz="2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5</a:t>
            </a:r>
            <a:r>
              <a:rPr lang="ja-JP" altLang="en-US" sz="27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2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バースデーサポート</a:t>
            </a:r>
            <a:r>
              <a:rPr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を活用した在宅子育て</a:t>
            </a:r>
            <a:r>
              <a:rPr lang="ja-JP" altLang="en-US" sz="2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支援事業</a:t>
            </a:r>
            <a:r>
              <a:rPr lang="zh-TW" altLang="en-US" sz="2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		</a:t>
            </a:r>
            <a:r>
              <a:rPr lang="ja-JP" altLang="en-US" sz="2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27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 </a:t>
            </a:r>
            <a:r>
              <a:rPr lang="en-US" altLang="ja-JP" sz="27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64</a:t>
            </a:r>
            <a:r>
              <a:rPr lang="en-US" altLang="zh-TW" sz="27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,</a:t>
            </a:r>
            <a:r>
              <a:rPr lang="en-US" altLang="ja-JP" sz="27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320</a:t>
            </a:r>
            <a:r>
              <a:rPr lang="zh-TW" altLang="en-US" sz="27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千円</a:t>
            </a:r>
            <a:endParaRPr lang="zh-TW" altLang="en-US" sz="27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2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 </a:t>
            </a:r>
            <a:r>
              <a:rPr lang="ja-JP" altLang="en-US" sz="2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１歳</a:t>
            </a:r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を迎える子どもがいる家庭の状況把握の機会を</a:t>
            </a:r>
            <a:r>
              <a:rPr lang="ja-JP" altLang="en-US" sz="2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作り、在宅子育て家庭の</a:t>
            </a:r>
            <a:endParaRPr lang="en-US" altLang="ja-JP" sz="24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2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支援</a:t>
            </a:r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を拡充する。 </a:t>
            </a:r>
            <a:endParaRPr lang="en-US" altLang="ja-JP" sz="24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lang="ja-JP" altLang="en-US" sz="2400" dirty="0">
              <a:solidFill>
                <a:srgbClr val="00B05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993635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図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14956"/>
            <a:ext cx="12192000" cy="1443044"/>
          </a:xfrm>
          <a:prstGeom prst="rect">
            <a:avLst/>
          </a:prstGeom>
        </p:spPr>
      </p:pic>
      <p:sp>
        <p:nvSpPr>
          <p:cNvPr id="19" name="正方形/長方形 18"/>
          <p:cNvSpPr/>
          <p:nvPr/>
        </p:nvSpPr>
        <p:spPr>
          <a:xfrm>
            <a:off x="0" y="610479"/>
            <a:ext cx="12204000" cy="5423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>
              <a:solidFill>
                <a:schemeClr val="bg1"/>
              </a:solidFill>
            </a:endParaRPr>
          </a:p>
        </p:txBody>
      </p:sp>
      <p:sp>
        <p:nvSpPr>
          <p:cNvPr id="20" name="タイトル 12"/>
          <p:cNvSpPr txBox="1">
            <a:spLocks/>
          </p:cNvSpPr>
          <p:nvPr/>
        </p:nvSpPr>
        <p:spPr>
          <a:xfrm>
            <a:off x="0" y="610479"/>
            <a:ext cx="9181512" cy="535033"/>
          </a:xfrm>
          <a:prstGeom prst="rect">
            <a:avLst/>
          </a:prstGeom>
        </p:spPr>
        <p:txBody>
          <a:bodyPr vert="horz" lIns="91440" tIns="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2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その他</a:t>
            </a:r>
            <a:r>
              <a:rPr lang="ja-JP" altLang="en-US" sz="3200" dirty="0" smtClean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の主な補正</a:t>
            </a:r>
            <a:r>
              <a:rPr lang="ja-JP" altLang="en-US" sz="32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予算案の内容</a:t>
            </a:r>
          </a:p>
        </p:txBody>
      </p:sp>
      <p:sp>
        <p:nvSpPr>
          <p:cNvPr id="13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6168008" y="61638"/>
            <a:ext cx="4386783" cy="365125"/>
          </a:xfrm>
        </p:spPr>
        <p:txBody>
          <a:bodyPr/>
          <a:lstStyle/>
          <a:p>
            <a:pPr algn="r"/>
            <a:r>
              <a:rPr lang="ja-JP" altLang="en-US" sz="20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</a:t>
            </a:r>
            <a:r>
              <a:rPr lang="en-US" altLang="ja-JP" sz="20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lang="ja-JP" altLang="en-US" sz="20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年度品川区 予算案プレス発表</a:t>
            </a:r>
            <a:endParaRPr lang="en-US" altLang="ja-JP" sz="20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0" y="0"/>
            <a:ext cx="12204000" cy="492906"/>
          </a:xfrm>
          <a:prstGeom prst="rect">
            <a:avLst/>
          </a:prstGeom>
          <a:gradFill flip="none" rotWithShape="1">
            <a:gsLst>
              <a:gs pos="31000">
                <a:srgbClr val="0068B7"/>
              </a:gs>
              <a:gs pos="61000">
                <a:schemeClr val="accent1">
                  <a:lumMod val="45000"/>
                  <a:lumOff val="55000"/>
                </a:schemeClr>
              </a:gs>
              <a:gs pos="87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pic>
        <p:nvPicPr>
          <p:cNvPr id="22" name="図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2000" y="71284"/>
            <a:ext cx="1225402" cy="365792"/>
          </a:xfrm>
          <a:prstGeom prst="rect">
            <a:avLst/>
          </a:prstGeom>
        </p:spPr>
      </p:pic>
      <p:sp>
        <p:nvSpPr>
          <p:cNvPr id="21" name="日付プレースホルダー 1"/>
          <p:cNvSpPr txBox="1">
            <a:spLocks/>
          </p:cNvSpPr>
          <p:nvPr/>
        </p:nvSpPr>
        <p:spPr>
          <a:xfrm>
            <a:off x="8640000" y="64800"/>
            <a:ext cx="360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品川区長 記者会見資料</a:t>
            </a:r>
            <a:endParaRPr lang="en-US" altLang="ja-JP" sz="24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日付プレースホルダー 1"/>
          <p:cNvSpPr txBox="1">
            <a:spLocks/>
          </p:cNvSpPr>
          <p:nvPr/>
        </p:nvSpPr>
        <p:spPr>
          <a:xfrm>
            <a:off x="9504000" y="6372000"/>
            <a:ext cx="25309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</a:t>
            </a:r>
            <a:r>
              <a:rPr lang="en-US" altLang="ja-JP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lang="ja-JP" altLang="en-US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</a:t>
            </a:r>
            <a:r>
              <a:rPr lang="ja-JP" altLang="en-US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21</a:t>
            </a:r>
            <a:r>
              <a:rPr lang="ja-JP" altLang="en-US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</a:t>
            </a:r>
            <a:endParaRPr lang="en-US" altLang="ja-JP" sz="24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16000" y="1440000"/>
            <a:ext cx="11880000" cy="2557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7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 6</a:t>
            </a:r>
            <a:r>
              <a:rPr lang="ja-JP" altLang="en-US" sz="2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地域防災力向上支援事業（防災区民組織への支援</a:t>
            </a:r>
            <a:r>
              <a:rPr lang="ja-JP" altLang="en-US" sz="27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）</a:t>
            </a:r>
            <a:r>
              <a:rPr lang="ja-JP" altLang="en-US" sz="2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	</a:t>
            </a:r>
            <a:r>
              <a:rPr lang="en-US" altLang="ja-JP" sz="27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	</a:t>
            </a:r>
            <a:r>
              <a:rPr lang="ja-JP" altLang="en-US" sz="2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 </a:t>
            </a:r>
            <a:r>
              <a:rPr lang="en-US" altLang="ja-JP" sz="2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3,700</a:t>
            </a:r>
            <a:r>
              <a:rPr lang="ja-JP" altLang="en-US" sz="2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千円</a:t>
            </a:r>
          </a:p>
          <a:p>
            <a:r>
              <a:rPr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2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 </a:t>
            </a:r>
            <a:r>
              <a:rPr lang="ja-JP" altLang="en-US" sz="2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災害</a:t>
            </a:r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時対応力向上のための拠点整備費用について補助を行う。</a:t>
            </a:r>
            <a:endParaRPr lang="en-US" altLang="ja-JP" sz="24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2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</a:t>
            </a:r>
            <a:endParaRPr lang="ja-JP" altLang="en-US" sz="2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lvl="0"/>
            <a:r>
              <a:rPr lang="ja-JP" altLang="en-US" sz="27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en-US" altLang="ja-JP" sz="27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7</a:t>
            </a:r>
            <a:r>
              <a:rPr lang="ja-JP" altLang="en-US" sz="27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2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災害時備蓄用簡易トイレ</a:t>
            </a:r>
            <a:r>
              <a:rPr lang="ja-JP" altLang="en-US" sz="27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購入</a:t>
            </a:r>
            <a:r>
              <a:rPr lang="en-US" altLang="ja-JP" sz="27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					</a:t>
            </a:r>
            <a:r>
              <a:rPr lang="ja-JP" altLang="en-US" sz="27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 </a:t>
            </a:r>
            <a:r>
              <a:rPr lang="ja-JP" altLang="en-US" sz="2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en-US" altLang="ja-JP" sz="27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9,045</a:t>
            </a:r>
            <a:r>
              <a:rPr lang="ja-JP" altLang="en-US" sz="27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千円</a:t>
            </a:r>
            <a:endParaRPr lang="ja-JP" altLang="en-US" sz="27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</a:t>
            </a:r>
            <a:r>
              <a:rPr lang="ja-JP" altLang="en-US" sz="2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</a:t>
            </a:r>
            <a:r>
              <a:rPr lang="ja-JP" altLang="en-US" sz="2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災害</a:t>
            </a:r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発生時</a:t>
            </a:r>
            <a:r>
              <a:rPr lang="ja-JP" altLang="en-US" sz="2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に使用</a:t>
            </a:r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する簡易トイレを</a:t>
            </a:r>
            <a:r>
              <a:rPr lang="ja-JP" altLang="en-US" sz="2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購入し、区民避難所に備蓄する</a:t>
            </a:r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。</a:t>
            </a:r>
          </a:p>
          <a:p>
            <a:pPr>
              <a:lnSpc>
                <a:spcPts val="1700"/>
              </a:lnSpc>
            </a:pPr>
            <a:r>
              <a:rPr lang="en-US" altLang="ja-JP" sz="2300" dirty="0" smtClean="0">
                <a:solidFill>
                  <a:srgbClr val="00B05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</a:t>
            </a:r>
            <a:endParaRPr lang="en-US" altLang="ja-JP" sz="2300" dirty="0">
              <a:solidFill>
                <a:srgbClr val="00B05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812313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図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14956"/>
            <a:ext cx="12192000" cy="1443044"/>
          </a:xfrm>
          <a:prstGeom prst="rect">
            <a:avLst/>
          </a:prstGeom>
        </p:spPr>
      </p:pic>
      <p:sp>
        <p:nvSpPr>
          <p:cNvPr id="19" name="正方形/長方形 18"/>
          <p:cNvSpPr/>
          <p:nvPr/>
        </p:nvSpPr>
        <p:spPr>
          <a:xfrm>
            <a:off x="0" y="610479"/>
            <a:ext cx="12204000" cy="5423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>
              <a:solidFill>
                <a:schemeClr val="bg1"/>
              </a:solidFill>
            </a:endParaRPr>
          </a:p>
        </p:txBody>
      </p:sp>
      <p:sp>
        <p:nvSpPr>
          <p:cNvPr id="20" name="タイトル 12"/>
          <p:cNvSpPr txBox="1">
            <a:spLocks/>
          </p:cNvSpPr>
          <p:nvPr/>
        </p:nvSpPr>
        <p:spPr>
          <a:xfrm>
            <a:off x="0" y="610479"/>
            <a:ext cx="10128448" cy="542326"/>
          </a:xfrm>
          <a:prstGeom prst="rect">
            <a:avLst/>
          </a:prstGeom>
        </p:spPr>
        <p:txBody>
          <a:bodyPr vert="horz" lIns="91440" tIns="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200" dirty="0" smtClean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教育</a:t>
            </a:r>
            <a:r>
              <a:rPr lang="ja-JP" altLang="en-US" sz="32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委員会委員</a:t>
            </a:r>
            <a:r>
              <a:rPr lang="ja-JP" altLang="en-US" sz="3200" dirty="0">
                <a:solidFill>
                  <a:srgbClr val="FFFFFF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候補者</a:t>
            </a:r>
            <a:r>
              <a:rPr lang="ja-JP" altLang="en-US" sz="3200" dirty="0" smtClean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の公募について</a:t>
            </a:r>
            <a:endParaRPr lang="ja-JP" altLang="en-US" sz="3200" dirty="0"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13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6168008" y="61638"/>
            <a:ext cx="4386783" cy="365125"/>
          </a:xfrm>
        </p:spPr>
        <p:txBody>
          <a:bodyPr/>
          <a:lstStyle/>
          <a:p>
            <a:pPr algn="r"/>
            <a:r>
              <a:rPr lang="ja-JP" altLang="en-US" sz="20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</a:t>
            </a:r>
            <a:r>
              <a:rPr lang="en-US" altLang="ja-JP" sz="20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lang="ja-JP" altLang="en-US" sz="20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年度品川区 予算案プレス発表</a:t>
            </a:r>
            <a:endParaRPr lang="en-US" altLang="ja-JP" sz="20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0" y="0"/>
            <a:ext cx="12204000" cy="492906"/>
          </a:xfrm>
          <a:prstGeom prst="rect">
            <a:avLst/>
          </a:prstGeom>
          <a:gradFill flip="none" rotWithShape="1">
            <a:gsLst>
              <a:gs pos="31000">
                <a:srgbClr val="0068B7"/>
              </a:gs>
              <a:gs pos="61000">
                <a:schemeClr val="accent1">
                  <a:lumMod val="45000"/>
                  <a:lumOff val="55000"/>
                </a:schemeClr>
              </a:gs>
              <a:gs pos="87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pic>
        <p:nvPicPr>
          <p:cNvPr id="22" name="図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2000" y="71284"/>
            <a:ext cx="1225402" cy="365792"/>
          </a:xfrm>
          <a:prstGeom prst="rect">
            <a:avLst/>
          </a:prstGeom>
        </p:spPr>
      </p:pic>
      <p:sp>
        <p:nvSpPr>
          <p:cNvPr id="21" name="日付プレースホルダー 1"/>
          <p:cNvSpPr txBox="1">
            <a:spLocks/>
          </p:cNvSpPr>
          <p:nvPr/>
        </p:nvSpPr>
        <p:spPr>
          <a:xfrm>
            <a:off x="8640000" y="64800"/>
            <a:ext cx="360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品川区長 記者会見資料</a:t>
            </a:r>
            <a:endParaRPr lang="en-US" altLang="ja-JP" sz="24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角丸四角形 40">
            <a:extLst>
              <a:ext uri="{FF2B5EF4-FFF2-40B4-BE49-F238E27FC236}">
                <a16:creationId xmlns:a16="http://schemas.microsoft.com/office/drawing/2014/main" id="{DF3A5206-B50A-E805-9091-5B04F995EF51}"/>
              </a:ext>
            </a:extLst>
          </p:cNvPr>
          <p:cNvSpPr/>
          <p:nvPr/>
        </p:nvSpPr>
        <p:spPr>
          <a:xfrm>
            <a:off x="212102" y="1260000"/>
            <a:ext cx="11838867" cy="115200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2">
                <a:lumMod val="75000"/>
              </a:schemeClr>
            </a:solidFill>
          </a:ln>
          <a:effectLst>
            <a:glow rad="63500">
              <a:srgbClr val="0000CC">
                <a:alpha val="40000"/>
              </a:srgb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tIns="0" bIns="0" rtlCol="0" anchor="ctr"/>
          <a:lstStyle/>
          <a:p>
            <a:pPr lvl="0">
              <a:lnSpc>
                <a:spcPts val="2800"/>
              </a:lnSpc>
            </a:pPr>
            <a:r>
              <a:rPr lang="ja-JP" altLang="en-US" sz="2700" dirty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「教育で選ばれる しながわ」</a:t>
            </a:r>
            <a:r>
              <a:rPr lang="ja-JP" altLang="en-US" sz="27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の実現に向け</a:t>
            </a:r>
            <a:r>
              <a:rPr lang="ja-JP" altLang="en-US" sz="2700" dirty="0" smtClean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、</a:t>
            </a:r>
            <a:r>
              <a:rPr lang="ja-JP" altLang="en-US" sz="2700" dirty="0" smtClean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豊か</a:t>
            </a:r>
            <a:r>
              <a:rPr lang="ja-JP" altLang="en-US" sz="2700" dirty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な見識と柔軟な発想</a:t>
            </a:r>
            <a:r>
              <a:rPr lang="ja-JP" altLang="en-US" sz="27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をもつ</a:t>
            </a:r>
            <a:r>
              <a:rPr lang="ja-JP" altLang="en-US" sz="2700" dirty="0" smtClean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教育</a:t>
            </a:r>
            <a:r>
              <a:rPr lang="ja-JP" altLang="en-US" sz="27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委員会</a:t>
            </a:r>
            <a:r>
              <a:rPr lang="ja-JP" altLang="en-US" sz="2700" dirty="0" smtClean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委員候補者を</a:t>
            </a:r>
            <a:r>
              <a:rPr lang="ja-JP" altLang="en-US" sz="2700" dirty="0" smtClean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公募</a:t>
            </a:r>
            <a:r>
              <a:rPr lang="ja-JP" altLang="en-US" sz="27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することにより、教育の質をさらに高めるとともに、</a:t>
            </a:r>
            <a:r>
              <a:rPr lang="ja-JP" altLang="en-US" sz="2700" dirty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開かれた教育行政を推進</a:t>
            </a:r>
            <a:r>
              <a:rPr lang="ja-JP" altLang="en-US" sz="2700" dirty="0" smtClean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する</a:t>
            </a:r>
            <a:endParaRPr lang="ja-JP" altLang="en-US" sz="2700" dirty="0">
              <a:solidFill>
                <a:schemeClr val="tx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graphicFrame>
        <p:nvGraphicFramePr>
          <p:cNvPr id="3" name="表 3">
            <a:extLst>
              <a:ext uri="{FF2B5EF4-FFF2-40B4-BE49-F238E27FC236}">
                <a16:creationId xmlns:a16="http://schemas.microsoft.com/office/drawing/2014/main" id="{E1565081-D46C-C476-3DEF-0D0FFB961D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7594535"/>
              </p:ext>
            </p:extLst>
          </p:nvPr>
        </p:nvGraphicFramePr>
        <p:xfrm>
          <a:off x="444648" y="2556000"/>
          <a:ext cx="11412000" cy="28117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8000">
                  <a:extLst>
                    <a:ext uri="{9D8B030D-6E8A-4147-A177-3AD203B41FA5}">
                      <a16:colId xmlns:a16="http://schemas.microsoft.com/office/drawing/2014/main" val="2707623244"/>
                    </a:ext>
                  </a:extLst>
                </a:gridCol>
                <a:gridCol w="9504000">
                  <a:extLst>
                    <a:ext uri="{9D8B030D-6E8A-4147-A177-3AD203B41FA5}">
                      <a16:colId xmlns:a16="http://schemas.microsoft.com/office/drawing/2014/main" val="1201752258"/>
                    </a:ext>
                  </a:extLst>
                </a:gridCol>
              </a:tblGrid>
              <a:tr h="429968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400" dirty="0" smtClean="0">
                          <a:solidFill>
                            <a:schemeClr val="bg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募集人数</a:t>
                      </a:r>
                      <a:endParaRPr kumimoji="1" lang="ja-JP" altLang="en-US" sz="2400" dirty="0">
                        <a:solidFill>
                          <a:schemeClr val="bg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2400" dirty="0" smtClean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１名</a:t>
                      </a:r>
                      <a:endParaRPr kumimoji="1" lang="ja-JP" altLang="en-US" sz="2400" dirty="0"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46008730"/>
                  </a:ext>
                </a:extLst>
              </a:tr>
              <a:tr h="42996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bg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任期</a:t>
                      </a:r>
                      <a:endParaRPr kumimoji="1" lang="ja-JP" altLang="en-US" sz="2400" dirty="0">
                        <a:solidFill>
                          <a:schemeClr val="bg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ja-JP" altLang="en-US" sz="2400" dirty="0" smtClean="0">
                          <a:solidFill>
                            <a:schemeClr val="tx1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令和５年</a:t>
                      </a:r>
                      <a:r>
                        <a:rPr lang="en-US" altLang="ja-JP" sz="2400" dirty="0" smtClean="0">
                          <a:solidFill>
                            <a:schemeClr val="tx1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10</a:t>
                      </a:r>
                      <a:r>
                        <a:rPr lang="ja-JP" altLang="en-US" sz="2400" dirty="0" smtClean="0">
                          <a:solidFill>
                            <a:schemeClr val="tx1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月</a:t>
                      </a:r>
                      <a:r>
                        <a:rPr lang="en-US" altLang="ja-JP" sz="2400" dirty="0" smtClean="0">
                          <a:solidFill>
                            <a:schemeClr val="tx1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11</a:t>
                      </a:r>
                      <a:r>
                        <a:rPr lang="ja-JP" altLang="en-US" sz="2400" dirty="0" smtClean="0">
                          <a:solidFill>
                            <a:schemeClr val="tx1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日～令和９年</a:t>
                      </a:r>
                      <a:r>
                        <a:rPr lang="en-US" altLang="ja-JP" sz="2400" dirty="0" smtClean="0">
                          <a:solidFill>
                            <a:schemeClr val="tx1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10</a:t>
                      </a:r>
                      <a:r>
                        <a:rPr lang="ja-JP" altLang="en-US" sz="2400" dirty="0" smtClean="0">
                          <a:solidFill>
                            <a:schemeClr val="tx1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月</a:t>
                      </a:r>
                      <a:r>
                        <a:rPr lang="en-US" altLang="ja-JP" sz="2400" dirty="0" smtClean="0">
                          <a:solidFill>
                            <a:schemeClr val="tx1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10</a:t>
                      </a:r>
                      <a:r>
                        <a:rPr lang="ja-JP" altLang="en-US" sz="2400" dirty="0" smtClean="0">
                          <a:solidFill>
                            <a:schemeClr val="tx1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日（４年間）</a:t>
                      </a:r>
                      <a:endParaRPr lang="en-US" altLang="ja-JP" sz="2400" dirty="0" smtClean="0">
                        <a:solidFill>
                          <a:schemeClr val="tx1"/>
                        </a:solidFill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59997182"/>
                  </a:ext>
                </a:extLst>
              </a:tr>
              <a:tr h="1117917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400" dirty="0" smtClean="0">
                          <a:solidFill>
                            <a:schemeClr val="bg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応募資格</a:t>
                      </a:r>
                      <a:endParaRPr kumimoji="1" lang="ja-JP" altLang="en-US" sz="2400" dirty="0">
                        <a:solidFill>
                          <a:schemeClr val="bg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・中学生以下の者の保護者</a:t>
                      </a:r>
                      <a:endParaRPr lang="en-US" altLang="ja-JP" sz="2400" dirty="0" smtClean="0">
                        <a:solidFill>
                          <a:schemeClr val="tx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・品川区に住所（住民基本台帳の登録）を有する者</a:t>
                      </a:r>
                      <a:endParaRPr lang="en-US" altLang="ja-JP" sz="2400" dirty="0" smtClean="0">
                        <a:solidFill>
                          <a:schemeClr val="tx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・区長の被選挙権を有する者</a:t>
                      </a:r>
                      <a:endParaRPr lang="en-US" altLang="ja-JP" sz="2400" dirty="0" smtClean="0">
                        <a:solidFill>
                          <a:schemeClr val="tx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11762216"/>
                  </a:ext>
                </a:extLst>
              </a:tr>
              <a:tr h="773943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200" dirty="0" smtClean="0">
                          <a:solidFill>
                            <a:schemeClr val="bg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スケジュール</a:t>
                      </a:r>
                      <a:endParaRPr kumimoji="1" lang="ja-JP" altLang="en-US" sz="2200" dirty="0">
                        <a:solidFill>
                          <a:schemeClr val="bg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令和５年６月</a:t>
                      </a:r>
                      <a:r>
                        <a:rPr lang="en-US" altLang="ja-JP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22</a:t>
                      </a:r>
                      <a:r>
                        <a:rPr lang="ja-JP" altLang="en-US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日～７月</a:t>
                      </a:r>
                      <a:r>
                        <a:rPr lang="en-US" altLang="ja-JP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13</a:t>
                      </a:r>
                      <a:r>
                        <a:rPr lang="ja-JP" altLang="en-US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日</a:t>
                      </a:r>
                      <a:r>
                        <a:rPr lang="ja-JP" altLang="en-US" sz="2400" dirty="0" smtClean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　　</a:t>
                      </a:r>
                      <a:r>
                        <a:rPr lang="ja-JP" altLang="en-US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応募受付期間</a:t>
                      </a:r>
                      <a:endParaRPr lang="en-US" altLang="ja-JP" sz="2400" dirty="0" smtClean="0"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400" dirty="0" smtClean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　　　　</a:t>
                      </a:r>
                      <a:r>
                        <a:rPr lang="ja-JP" altLang="en-US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９月上旬</a:t>
                      </a:r>
                      <a:r>
                        <a:rPr lang="ja-JP" altLang="en-US" sz="2400" dirty="0" smtClean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　　　　　　　</a:t>
                      </a:r>
                      <a:r>
                        <a:rPr lang="ja-JP" altLang="en-US" sz="2400" baseline="0" dirty="0" smtClean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 </a:t>
                      </a:r>
                      <a:r>
                        <a:rPr lang="ja-JP" altLang="en-US" sz="1400" baseline="0" dirty="0" smtClean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 </a:t>
                      </a:r>
                      <a:r>
                        <a:rPr lang="ja-JP" altLang="en-US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候補者決定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77969375"/>
                  </a:ext>
                </a:extLst>
              </a:tr>
            </a:tbl>
          </a:graphicData>
        </a:graphic>
      </p:graphicFrame>
      <p:sp>
        <p:nvSpPr>
          <p:cNvPr id="17" name="日付プレースホルダー 1"/>
          <p:cNvSpPr txBox="1">
            <a:spLocks/>
          </p:cNvSpPr>
          <p:nvPr/>
        </p:nvSpPr>
        <p:spPr>
          <a:xfrm>
            <a:off x="9504000" y="6372000"/>
            <a:ext cx="25309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</a:t>
            </a:r>
            <a:r>
              <a:rPr lang="en-US" altLang="ja-JP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lang="ja-JP" altLang="en-US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</a:t>
            </a:r>
            <a:r>
              <a:rPr lang="ja-JP" altLang="en-US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21</a:t>
            </a:r>
            <a:r>
              <a:rPr lang="ja-JP" altLang="en-US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</a:t>
            </a:r>
            <a:endParaRPr lang="en-US" altLang="ja-JP" sz="24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55089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DAF7FE"/>
        </a:solidFill>
        <a:ln>
          <a:noFill/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1104</Words>
  <Application>Microsoft Office PowerPoint</Application>
  <PresentationFormat>ワイド画面</PresentationFormat>
  <Paragraphs>121</Paragraphs>
  <Slides>9</Slides>
  <Notes>9</Notes>
  <HiddenSlides>1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8" baseType="lpstr">
      <vt:lpstr>HGP創英角ｺﾞｼｯｸUB</vt:lpstr>
      <vt:lpstr>HGS創英角ｺﾞｼｯｸUB</vt:lpstr>
      <vt:lpstr>ＭＳ Ｐゴシック</vt:lpstr>
      <vt:lpstr>ＭＳ ゴシック</vt:lpstr>
      <vt:lpstr>メイリオ</vt:lpstr>
      <vt:lpstr>游ゴシック</vt:lpstr>
      <vt:lpstr>Arial</vt:lpstr>
      <vt:lpstr>Calibri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2015-12-18T11:07:55Z</dcterms:created>
  <dcterms:modified xsi:type="dcterms:W3CDTF">2023-06-21T03:16:03Z</dcterms:modified>
</cp:coreProperties>
</file>