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396" y="-21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25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10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64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92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83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50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8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2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22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96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3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A9FA7-AA81-4F66-8364-12E62F83A49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03B78-0BEA-4F63-9C72-59D30D5E0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48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23849" y="2521637"/>
            <a:ext cx="8890679" cy="4656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79548" y="372464"/>
            <a:ext cx="9026529" cy="410882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協議会</a:t>
            </a:r>
            <a:r>
              <a:rPr lang="ja-JP" altLang="en-US" sz="2000" b="1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の位置付けについて</a:t>
            </a:r>
            <a:endParaRPr lang="ja-JP" altLang="en-US" sz="2000" b="1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509618" y="3368779"/>
            <a:ext cx="1561546" cy="15181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600" dirty="0" smtClean="0">
              <a:latin typeface="+mn-ea"/>
            </a:endParaRPr>
          </a:p>
          <a:p>
            <a:endParaRPr lang="en-US" altLang="ja-JP" sz="1600" dirty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（</a:t>
            </a:r>
            <a:r>
              <a:rPr lang="ja-JP" altLang="en-US" sz="1200" dirty="0">
                <a:latin typeface="+mn-ea"/>
              </a:rPr>
              <a:t>後見</a:t>
            </a:r>
            <a:r>
              <a:rPr lang="ja-JP" altLang="en-US" sz="1200" dirty="0" smtClean="0">
                <a:latin typeface="+mn-ea"/>
              </a:rPr>
              <a:t>活動団体からの課題</a:t>
            </a:r>
            <a:r>
              <a:rPr lang="ja-JP" altLang="en-US" sz="1200" dirty="0">
                <a:latin typeface="+mn-ea"/>
              </a:rPr>
              <a:t>の提示・</a:t>
            </a:r>
            <a:r>
              <a:rPr lang="ja-JP" altLang="ja-JP" sz="1200" dirty="0">
                <a:latin typeface="+mn-ea"/>
              </a:rPr>
              <a:t>推進策の</a:t>
            </a:r>
            <a:r>
              <a:rPr lang="ja-JP" altLang="en-US" sz="1200" dirty="0">
                <a:latin typeface="+mn-ea"/>
              </a:rPr>
              <a:t>提案）</a:t>
            </a:r>
            <a:endParaRPr lang="ja-JP" altLang="ja-JP" sz="1200" dirty="0">
              <a:latin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488896" y="3374412"/>
            <a:ext cx="1528140" cy="15125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667" b="1" dirty="0"/>
          </a:p>
          <a:p>
            <a:r>
              <a:rPr lang="ja-JP" altLang="en-US" sz="1200" dirty="0"/>
              <a:t>（区全体の制度利用、推進策の検討・検証）</a:t>
            </a:r>
            <a:endParaRPr lang="en-US" altLang="ja-JP" sz="1200" dirty="0"/>
          </a:p>
        </p:txBody>
      </p:sp>
      <p:sp>
        <p:nvSpPr>
          <p:cNvPr id="10" name="右矢印 9"/>
          <p:cNvSpPr/>
          <p:nvPr/>
        </p:nvSpPr>
        <p:spPr>
          <a:xfrm rot="10800000">
            <a:off x="6218525" y="3423253"/>
            <a:ext cx="1094020" cy="2192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13" name="正方形/長方形 12"/>
          <p:cNvSpPr/>
          <p:nvPr/>
        </p:nvSpPr>
        <p:spPr>
          <a:xfrm>
            <a:off x="427764" y="3416811"/>
            <a:ext cx="2800895" cy="147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14" name="正方形/長方形 13"/>
          <p:cNvSpPr/>
          <p:nvPr/>
        </p:nvSpPr>
        <p:spPr>
          <a:xfrm>
            <a:off x="1882913" y="3544945"/>
            <a:ext cx="1224597" cy="12206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308372" y="1119654"/>
            <a:ext cx="8906156" cy="12233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279548" y="7527312"/>
            <a:ext cx="4387500" cy="5013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905688" y="3602028"/>
            <a:ext cx="1253303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/>
              <a:t>品川区</a:t>
            </a:r>
            <a:endParaRPr lang="en-US" altLang="ja-JP" sz="1600" b="1" dirty="0"/>
          </a:p>
          <a:p>
            <a:r>
              <a:rPr lang="ja-JP" altLang="en-US" sz="1600" b="1" dirty="0"/>
              <a:t>社会福祉協議会</a:t>
            </a:r>
            <a:endParaRPr lang="en-US" altLang="ja-JP" sz="1600" b="1" dirty="0"/>
          </a:p>
          <a:p>
            <a:r>
              <a:rPr lang="ja-JP" altLang="en-US" sz="1050" dirty="0" smtClean="0"/>
              <a:t>（</a:t>
            </a:r>
            <a:r>
              <a:rPr lang="ja-JP" altLang="en-US" sz="1050" dirty="0"/>
              <a:t>品川成年後見センター）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48596" y="2529589"/>
            <a:ext cx="274947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2000" b="1" dirty="0"/>
              <a:t>地域連携ネットワーク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279548" y="8270170"/>
            <a:ext cx="452306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b="1" dirty="0" smtClean="0">
                <a:latin typeface="+mn-ea"/>
              </a:rPr>
              <a:t>１．目的</a:t>
            </a:r>
            <a:r>
              <a:rPr lang="ja-JP" altLang="en-US" sz="1500" b="1" dirty="0">
                <a:latin typeface="+mn-ea"/>
              </a:rPr>
              <a:t>（要綱</a:t>
            </a:r>
            <a:r>
              <a:rPr lang="ja-JP" altLang="en-US" sz="1500" b="1" dirty="0" smtClean="0">
                <a:latin typeface="+mn-ea"/>
              </a:rPr>
              <a:t>第１条）</a:t>
            </a:r>
            <a:endParaRPr lang="en-US" altLang="ja-JP" sz="1500" b="1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品川区における成年後見制度に関する施策</a:t>
            </a:r>
            <a:r>
              <a:rPr lang="ja-JP" altLang="en-US" sz="1500" dirty="0" smtClean="0">
                <a:latin typeface="+mn-ea"/>
              </a:rPr>
              <a:t>の推　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進および</a:t>
            </a:r>
            <a:r>
              <a:rPr lang="ja-JP" altLang="en-US" sz="1500" dirty="0" smtClean="0">
                <a:latin typeface="+mn-ea"/>
              </a:rPr>
              <a:t>関係機関の連携を図る。</a:t>
            </a:r>
            <a:endParaRPr lang="en-US" altLang="ja-JP" sz="1500" dirty="0" smtClean="0">
              <a:latin typeface="+mn-ea"/>
            </a:endParaRPr>
          </a:p>
          <a:p>
            <a:endParaRPr lang="ja-JP" altLang="en-US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２．内容（</a:t>
            </a:r>
            <a:r>
              <a:rPr lang="ja-JP" altLang="en-US" sz="1500" b="1" dirty="0">
                <a:latin typeface="+mn-ea"/>
              </a:rPr>
              <a:t>要綱第２条）</a:t>
            </a:r>
            <a:endParaRPr lang="en-US" altLang="ja-JP" sz="1500" b="1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・成年後見制度に関する施策の進捗状況に関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　すること</a:t>
            </a:r>
            <a:endParaRPr lang="ja-JP" altLang="en-US" sz="1500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・成年後見制度の推進に関すること</a:t>
            </a:r>
            <a:endParaRPr lang="en-US" altLang="ja-JP" sz="1500" dirty="0" smtClean="0">
              <a:latin typeface="+mn-ea"/>
            </a:endParaRPr>
          </a:p>
          <a:p>
            <a:endParaRPr lang="en-US" altLang="ja-JP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３．委員（要綱第３条）</a:t>
            </a:r>
            <a:endParaRPr lang="ja-JP" altLang="en-US" sz="1500" b="1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学識</a:t>
            </a:r>
            <a:r>
              <a:rPr lang="ja-JP" altLang="en-US" sz="1500" dirty="0">
                <a:latin typeface="+mn-ea"/>
              </a:rPr>
              <a:t>経験者、弁護士、司法書士、社会福祉士</a:t>
            </a:r>
            <a:r>
              <a:rPr lang="ja-JP" altLang="en-US" sz="1500" dirty="0" smtClean="0">
                <a:latin typeface="+mn-ea"/>
              </a:rPr>
              <a:t>、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福祉・</a:t>
            </a:r>
            <a:r>
              <a:rPr lang="ja-JP" altLang="en-US" sz="1500" dirty="0">
                <a:latin typeface="+mn-ea"/>
              </a:rPr>
              <a:t>医療</a:t>
            </a:r>
            <a:r>
              <a:rPr lang="ja-JP" altLang="en-US" sz="1500" dirty="0" smtClean="0">
                <a:latin typeface="+mn-ea"/>
              </a:rPr>
              <a:t>関係者、</a:t>
            </a:r>
            <a:r>
              <a:rPr lang="ja-JP" altLang="en-US" sz="1500" dirty="0">
                <a:latin typeface="+mn-ea"/>
              </a:rPr>
              <a:t>地域関係</a:t>
            </a:r>
            <a:r>
              <a:rPr lang="ja-JP" altLang="en-US" sz="1500" dirty="0" smtClean="0">
                <a:latin typeface="+mn-ea"/>
              </a:rPr>
              <a:t>団体の代表者等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で</a:t>
            </a:r>
            <a:r>
              <a:rPr lang="ja-JP" altLang="en-US" sz="1500" dirty="0">
                <a:latin typeface="+mn-ea"/>
              </a:rPr>
              <a:t>構成</a:t>
            </a:r>
            <a:endParaRPr lang="en-US" altLang="ja-JP" sz="1500" dirty="0">
              <a:latin typeface="+mn-ea"/>
            </a:endParaRPr>
          </a:p>
          <a:p>
            <a:endParaRPr lang="en-US" altLang="ja-JP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４．開催</a:t>
            </a:r>
            <a:endParaRPr lang="en-US" altLang="ja-JP" sz="1500" b="1" dirty="0" smtClean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年</a:t>
            </a:r>
            <a:r>
              <a:rPr lang="ja-JP" altLang="en-US" sz="1500" dirty="0">
                <a:latin typeface="+mn-ea"/>
              </a:rPr>
              <a:t>１回（毎年６月頃想定）</a:t>
            </a:r>
            <a:endParaRPr lang="en-US" altLang="ja-JP" sz="1500" dirty="0">
              <a:latin typeface="+mn-ea"/>
            </a:endParaRPr>
          </a:p>
          <a:p>
            <a:endParaRPr lang="ja-JP" altLang="en-US" sz="1400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27764" y="1559292"/>
            <a:ext cx="873005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 smtClean="0"/>
              <a:t>●</a:t>
            </a:r>
            <a:r>
              <a:rPr lang="ja-JP" altLang="en-US" sz="1500" dirty="0"/>
              <a:t>権利擁護支援の必要な人を発見・支援</a:t>
            </a:r>
            <a:endParaRPr lang="en-US" altLang="ja-JP" sz="1500" dirty="0"/>
          </a:p>
          <a:p>
            <a:r>
              <a:rPr lang="ja-JP" altLang="en-US" sz="1500" dirty="0"/>
              <a:t>●早期の段階からの相談・体制の整備</a:t>
            </a:r>
            <a:endParaRPr lang="en-US" altLang="ja-JP" sz="1500" dirty="0"/>
          </a:p>
          <a:p>
            <a:r>
              <a:rPr lang="ja-JP" altLang="en-US" sz="1500" dirty="0"/>
              <a:t>●意思決定支援・身上保護を重視した成年後見制度運用に資する支援体制の構築</a:t>
            </a:r>
            <a:endParaRPr lang="en-US" altLang="ja-JP" sz="15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82850" y="3666210"/>
            <a:ext cx="1374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支援</a:t>
            </a:r>
            <a:r>
              <a:rPr kumimoji="1" lang="ja-JP" altLang="en-US" sz="1200" dirty="0"/>
              <a:t>策の提案、困難事例の提示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36468" y="4566253"/>
            <a:ext cx="1406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推進策の周知・協力依頼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529806" y="3544945"/>
            <a:ext cx="1243473" cy="12206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31" name="角丸四角形 30"/>
          <p:cNvSpPr/>
          <p:nvPr/>
        </p:nvSpPr>
        <p:spPr>
          <a:xfrm>
            <a:off x="1880667" y="6154424"/>
            <a:ext cx="5911063" cy="776153"/>
          </a:xfrm>
          <a:prstGeom prst="roundRect">
            <a:avLst>
              <a:gd name="adj" fmla="val 8418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600" b="1" dirty="0"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28659" y="4097342"/>
            <a:ext cx="1260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地域における検討・専門的判断の進行管理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747873" y="3977814"/>
            <a:ext cx="9616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/>
              <a:t>品川区</a:t>
            </a:r>
            <a:endParaRPr lang="en-US" altLang="ja-JP" sz="1600" b="1" dirty="0"/>
          </a:p>
        </p:txBody>
      </p:sp>
      <p:sp>
        <p:nvSpPr>
          <p:cNvPr id="34" name="左右矢印 33"/>
          <p:cNvSpPr/>
          <p:nvPr/>
        </p:nvSpPr>
        <p:spPr>
          <a:xfrm rot="5400000">
            <a:off x="4628804" y="5409513"/>
            <a:ext cx="1125711" cy="2802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237852" y="5476780"/>
            <a:ext cx="20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困難ケース等への法律・福祉の専門的な支援の助言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063155" y="5453202"/>
            <a:ext cx="1477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地域に</a:t>
            </a:r>
            <a:r>
              <a:rPr kumimoji="1" lang="ja-JP" altLang="en-US" sz="1200" dirty="0" smtClean="0"/>
              <a:t>おける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連携</a:t>
            </a:r>
            <a:r>
              <a:rPr kumimoji="1" lang="ja-JP" altLang="en-US" sz="1200" dirty="0"/>
              <a:t>・対応強化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377411" y="6251256"/>
            <a:ext cx="4320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本人と後見人、本人を支える関係者で構成されます。</a:t>
            </a:r>
            <a:endParaRPr kumimoji="1" lang="en-US" altLang="ja-JP" sz="1200" dirty="0"/>
          </a:p>
          <a:p>
            <a:r>
              <a:rPr kumimoji="1" lang="ja-JP" altLang="en-US" sz="1200" dirty="0"/>
              <a:t>本人の状況に応じて、親族、後見人、ケアマネジャー、</a:t>
            </a:r>
          </a:p>
          <a:p>
            <a:r>
              <a:rPr kumimoji="1" lang="ja-JP" altLang="en-US" sz="1200" dirty="0"/>
              <a:t>医療機関など、チームの構成員は変わることがあります。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1109605" y="3017581"/>
            <a:ext cx="1471403" cy="42056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</a:rPr>
              <a:t> </a:t>
            </a:r>
            <a:r>
              <a:rPr lang="ja-JP" altLang="en-US" sz="2133" b="1" dirty="0">
                <a:solidFill>
                  <a:schemeClr val="bg1"/>
                </a:solidFill>
              </a:rPr>
              <a:t>中核機関</a:t>
            </a:r>
            <a:endParaRPr lang="en-US" altLang="ja-JP" sz="2133" b="1" dirty="0">
              <a:solidFill>
                <a:schemeClr val="bg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184229" y="6408597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b="1" dirty="0"/>
              <a:t>チーム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7713850" y="3643721"/>
            <a:ext cx="115308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/>
              <a:t>交流会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4656969" y="3676576"/>
            <a:ext cx="122337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/>
              <a:t>協議会</a:t>
            </a:r>
          </a:p>
        </p:txBody>
      </p:sp>
      <p:sp>
        <p:nvSpPr>
          <p:cNvPr id="50" name="左右矢印 49"/>
          <p:cNvSpPr/>
          <p:nvPr/>
        </p:nvSpPr>
        <p:spPr>
          <a:xfrm rot="5400000">
            <a:off x="1812537" y="5373544"/>
            <a:ext cx="1125711" cy="2802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52" name="左右矢印 51"/>
          <p:cNvSpPr/>
          <p:nvPr/>
        </p:nvSpPr>
        <p:spPr>
          <a:xfrm rot="10800000">
            <a:off x="3412392" y="3779963"/>
            <a:ext cx="913177" cy="2351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356769" y="395143"/>
            <a:ext cx="80659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  <p:sp>
        <p:nvSpPr>
          <p:cNvPr id="55" name="角丸四角形 54"/>
          <p:cNvSpPr/>
          <p:nvPr/>
        </p:nvSpPr>
        <p:spPr>
          <a:xfrm>
            <a:off x="267553" y="927423"/>
            <a:ext cx="4330816" cy="4953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+mn-ea"/>
              </a:rPr>
              <a:t>地域連携ネットワークの役割</a:t>
            </a:r>
          </a:p>
        </p:txBody>
      </p:sp>
      <p:sp>
        <p:nvSpPr>
          <p:cNvPr id="56" name="角丸四角形 55"/>
          <p:cNvSpPr/>
          <p:nvPr/>
        </p:nvSpPr>
        <p:spPr>
          <a:xfrm>
            <a:off x="263258" y="7501529"/>
            <a:ext cx="4403790" cy="5012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000" b="1" dirty="0">
                <a:solidFill>
                  <a:srgbClr val="5B9BD5"/>
                </a:solidFill>
              </a:rPr>
              <a:t>●</a:t>
            </a:r>
            <a:r>
              <a:rPr lang="ja-JP" altLang="en-US" sz="2000" b="1" dirty="0">
                <a:solidFill>
                  <a:prstClr val="black"/>
                </a:solidFill>
              </a:rPr>
              <a:t>協議会</a:t>
            </a:r>
            <a:endParaRPr lang="en-US" altLang="ja-JP" sz="2000" b="1" dirty="0">
              <a:solidFill>
                <a:prstClr val="black"/>
              </a:solidFill>
            </a:endParaRP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717" y="1676276"/>
            <a:ext cx="250176" cy="250176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9930" y="1718424"/>
            <a:ext cx="194486" cy="194486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1068" y="2050389"/>
            <a:ext cx="226553" cy="226553"/>
          </a:xfrm>
          <a:prstGeom prst="rect">
            <a:avLst/>
          </a:prstGeom>
        </p:spPr>
      </p:pic>
      <p:pic>
        <p:nvPicPr>
          <p:cNvPr id="76" name="図 7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526" y="1907683"/>
            <a:ext cx="113580" cy="113580"/>
          </a:xfrm>
          <a:prstGeom prst="rect">
            <a:avLst/>
          </a:prstGeom>
        </p:spPr>
      </p:pic>
      <p:pic>
        <p:nvPicPr>
          <p:cNvPr id="77" name="図 7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501" y="1356735"/>
            <a:ext cx="642229" cy="642229"/>
          </a:xfrm>
          <a:prstGeom prst="rect">
            <a:avLst/>
          </a:prstGeom>
        </p:spPr>
      </p:pic>
      <p:pic>
        <p:nvPicPr>
          <p:cNvPr id="78" name="図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109" y="1542035"/>
            <a:ext cx="377867" cy="377867"/>
          </a:xfrm>
          <a:prstGeom prst="rect">
            <a:avLst/>
          </a:prstGeom>
        </p:spPr>
      </p:pic>
      <p:pic>
        <p:nvPicPr>
          <p:cNvPr id="79" name="図 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922" y="1422790"/>
            <a:ext cx="241915" cy="241915"/>
          </a:xfrm>
          <a:prstGeom prst="rect">
            <a:avLst/>
          </a:prstGeom>
        </p:spPr>
      </p:pic>
      <p:pic>
        <p:nvPicPr>
          <p:cNvPr id="80" name="図 7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040" y="1376404"/>
            <a:ext cx="187879" cy="187879"/>
          </a:xfrm>
          <a:prstGeom prst="rect">
            <a:avLst/>
          </a:prstGeom>
        </p:spPr>
      </p:pic>
      <p:pic>
        <p:nvPicPr>
          <p:cNvPr id="81" name="図 8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177" y="1561691"/>
            <a:ext cx="173819" cy="173819"/>
          </a:xfrm>
          <a:prstGeom prst="rect">
            <a:avLst/>
          </a:prstGeom>
        </p:spPr>
      </p:pic>
      <p:sp>
        <p:nvSpPr>
          <p:cNvPr id="61" name="右矢印 60"/>
          <p:cNvSpPr/>
          <p:nvPr/>
        </p:nvSpPr>
        <p:spPr>
          <a:xfrm>
            <a:off x="6231462" y="4333780"/>
            <a:ext cx="1094020" cy="2192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64" name="正方形/長方形 63"/>
          <p:cNvSpPr/>
          <p:nvPr/>
        </p:nvSpPr>
        <p:spPr>
          <a:xfrm>
            <a:off x="4884365" y="7527312"/>
            <a:ext cx="4350301" cy="50134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/>
          </a:p>
        </p:txBody>
      </p:sp>
      <p:sp>
        <p:nvSpPr>
          <p:cNvPr id="66" name="角丸四角形 65"/>
          <p:cNvSpPr/>
          <p:nvPr/>
        </p:nvSpPr>
        <p:spPr>
          <a:xfrm>
            <a:off x="4865315" y="7495632"/>
            <a:ext cx="4369470" cy="48807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000" b="1" dirty="0" smtClean="0">
                <a:solidFill>
                  <a:srgbClr val="5B9BD5"/>
                </a:solidFill>
              </a:rPr>
              <a:t>●</a:t>
            </a:r>
            <a:r>
              <a:rPr lang="ja-JP" altLang="en-US" sz="2000" b="1" dirty="0" smtClean="0">
                <a:solidFill>
                  <a:prstClr val="black"/>
                </a:solidFill>
              </a:rPr>
              <a:t>交流会</a:t>
            </a:r>
            <a:endParaRPr lang="en-US" altLang="ja-JP" sz="2000" b="1" dirty="0">
              <a:solidFill>
                <a:prstClr val="black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884365" y="8252635"/>
            <a:ext cx="4273454" cy="423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500" b="1" dirty="0">
                <a:latin typeface="+mn-ea"/>
              </a:rPr>
              <a:t>１．</a:t>
            </a:r>
            <a:r>
              <a:rPr lang="ja-JP" altLang="en-US" sz="1500" b="1" dirty="0" smtClean="0">
                <a:latin typeface="+mn-ea"/>
              </a:rPr>
              <a:t>目的</a:t>
            </a:r>
            <a:endParaRPr lang="en-US" altLang="ja-JP" sz="1500" b="1" dirty="0" smtClean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後見活動団体同士の交流を図るとともに、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課題および品川区における制度推進に関す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err="1" smtClean="0">
                <a:latin typeface="+mn-ea"/>
              </a:rPr>
              <a:t>る</a:t>
            </a:r>
            <a:r>
              <a:rPr lang="ja-JP" altLang="en-US" sz="1500" dirty="0" smtClean="0">
                <a:latin typeface="+mn-ea"/>
              </a:rPr>
              <a:t>意見を</a:t>
            </a:r>
            <a:r>
              <a:rPr lang="ja-JP" altLang="en-US" sz="1500" dirty="0">
                <a:latin typeface="+mn-ea"/>
              </a:rPr>
              <a:t>共有</a:t>
            </a:r>
            <a:r>
              <a:rPr lang="ja-JP" altLang="en-US" sz="1500" dirty="0" smtClean="0">
                <a:latin typeface="+mn-ea"/>
              </a:rPr>
              <a:t>する。</a:t>
            </a:r>
            <a:endParaRPr lang="en-US" altLang="ja-JP" sz="1500" dirty="0" smtClean="0">
              <a:latin typeface="+mn-ea"/>
            </a:endParaRPr>
          </a:p>
          <a:p>
            <a:endParaRPr lang="en-US" altLang="ja-JP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２．内容</a:t>
            </a:r>
            <a:endParaRPr lang="ja-JP" altLang="en-US" sz="1500" b="1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・各団体</a:t>
            </a:r>
            <a:r>
              <a:rPr lang="ja-JP" altLang="en-US" sz="1500" dirty="0">
                <a:latin typeface="+mn-ea"/>
              </a:rPr>
              <a:t>の現状と課題の共有</a:t>
            </a:r>
          </a:p>
          <a:p>
            <a:r>
              <a:rPr lang="ja-JP" altLang="en-US" sz="1500" dirty="0" smtClean="0">
                <a:latin typeface="+mn-ea"/>
              </a:rPr>
              <a:t>　・区</a:t>
            </a:r>
            <a:r>
              <a:rPr lang="ja-JP" altLang="en-US" sz="1500" dirty="0">
                <a:latin typeface="+mn-ea"/>
              </a:rPr>
              <a:t>全体で検討する必要がある課題</a:t>
            </a:r>
            <a:r>
              <a:rPr lang="ja-JP" altLang="en-US" sz="1500">
                <a:latin typeface="+mn-ea"/>
              </a:rPr>
              <a:t>等</a:t>
            </a:r>
            <a:r>
              <a:rPr lang="ja-JP" altLang="en-US" sz="1500" smtClean="0">
                <a:latin typeface="+mn-ea"/>
              </a:rPr>
              <a:t>を</a:t>
            </a:r>
            <a:r>
              <a:rPr lang="ja-JP" altLang="en-US" sz="1500" dirty="0">
                <a:latin typeface="+mn-ea"/>
              </a:rPr>
              <a:t>共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　</a:t>
            </a:r>
            <a:r>
              <a:rPr lang="ja-JP" altLang="en-US" sz="1500" dirty="0">
                <a:latin typeface="+mn-ea"/>
              </a:rPr>
              <a:t>有</a:t>
            </a:r>
            <a:r>
              <a:rPr lang="ja-JP" altLang="en-US" sz="1500" dirty="0" smtClean="0">
                <a:latin typeface="+mn-ea"/>
              </a:rPr>
              <a:t>し</a:t>
            </a:r>
            <a:r>
              <a:rPr lang="ja-JP" altLang="en-US" sz="1500" dirty="0">
                <a:latin typeface="+mn-ea"/>
              </a:rPr>
              <a:t>、協議会へ提示</a:t>
            </a:r>
            <a:r>
              <a:rPr lang="ja-JP" altLang="en-US" sz="1500" dirty="0" smtClean="0">
                <a:latin typeface="+mn-ea"/>
              </a:rPr>
              <a:t>。</a:t>
            </a:r>
            <a:endParaRPr lang="en-US" altLang="ja-JP" sz="1500" dirty="0" smtClean="0">
              <a:latin typeface="+mn-ea"/>
            </a:endParaRPr>
          </a:p>
          <a:p>
            <a:endParaRPr lang="en-US" altLang="ja-JP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３．参加者</a:t>
            </a:r>
            <a:endParaRPr lang="en-US" altLang="ja-JP" sz="1500" b="1" dirty="0" smtClean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後見</a:t>
            </a:r>
            <a:r>
              <a:rPr lang="ja-JP" altLang="en-US" sz="1500" dirty="0">
                <a:latin typeface="+mn-ea"/>
              </a:rPr>
              <a:t>活動団体</a:t>
            </a:r>
          </a:p>
          <a:p>
            <a:r>
              <a:rPr lang="ja-JP" altLang="en-US" sz="1500" dirty="0" smtClean="0">
                <a:latin typeface="+mn-ea"/>
              </a:rPr>
              <a:t>　</a:t>
            </a:r>
            <a:r>
              <a:rPr lang="en-US" altLang="ja-JP" sz="1500" dirty="0" smtClean="0">
                <a:latin typeface="+mn-ea"/>
              </a:rPr>
              <a:t>※</a:t>
            </a:r>
            <a:r>
              <a:rPr lang="ja-JP" altLang="en-US" sz="1500" dirty="0" smtClean="0">
                <a:latin typeface="+mn-ea"/>
              </a:rPr>
              <a:t>想定</a:t>
            </a:r>
            <a:r>
              <a:rPr lang="ja-JP" altLang="en-US" sz="1500" dirty="0">
                <a:latin typeface="+mn-ea"/>
              </a:rPr>
              <a:t>団体：社協関係団体、弁護士団体</a:t>
            </a:r>
            <a:r>
              <a:rPr lang="ja-JP" altLang="en-US" sz="1500" dirty="0" smtClean="0">
                <a:latin typeface="+mn-ea"/>
              </a:rPr>
              <a:t>、</a:t>
            </a:r>
            <a:endParaRPr lang="en-US" altLang="ja-JP" sz="1500" dirty="0" smtClean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　</a:t>
            </a:r>
            <a:r>
              <a:rPr lang="ja-JP" altLang="en-US" sz="1500" dirty="0" smtClean="0">
                <a:latin typeface="+mn-ea"/>
              </a:rPr>
              <a:t>　その他</a:t>
            </a:r>
            <a:r>
              <a:rPr lang="ja-JP" altLang="en-US" sz="1500" dirty="0">
                <a:latin typeface="+mn-ea"/>
              </a:rPr>
              <a:t>（区・社協ＨＰで</a:t>
            </a:r>
            <a:r>
              <a:rPr lang="ja-JP" altLang="en-US" sz="1500" dirty="0" smtClean="0">
                <a:latin typeface="+mn-ea"/>
              </a:rPr>
              <a:t>募集予定）</a:t>
            </a:r>
            <a:endParaRPr lang="en-US" altLang="ja-JP" sz="1500" dirty="0">
              <a:latin typeface="+mn-ea"/>
            </a:endParaRPr>
          </a:p>
          <a:p>
            <a:endParaRPr lang="ja-JP" altLang="en-US" sz="1500" dirty="0">
              <a:latin typeface="+mn-ea"/>
            </a:endParaRPr>
          </a:p>
          <a:p>
            <a:r>
              <a:rPr lang="ja-JP" altLang="en-US" sz="1500" b="1" dirty="0" smtClean="0">
                <a:latin typeface="+mn-ea"/>
              </a:rPr>
              <a:t>４．開催</a:t>
            </a:r>
            <a:endParaRPr lang="ja-JP" altLang="en-US" sz="1500" b="1" dirty="0">
              <a:latin typeface="+mn-ea"/>
            </a:endParaRPr>
          </a:p>
          <a:p>
            <a:r>
              <a:rPr lang="ja-JP" altLang="en-US" sz="1500" dirty="0" smtClean="0">
                <a:latin typeface="+mn-ea"/>
              </a:rPr>
              <a:t>　年</a:t>
            </a:r>
            <a:r>
              <a:rPr lang="ja-JP" altLang="en-US" sz="1500" dirty="0">
                <a:latin typeface="+mn-ea"/>
              </a:rPr>
              <a:t>１回（毎年１月頃想定</a:t>
            </a:r>
            <a:r>
              <a:rPr lang="ja-JP" altLang="en-US" sz="1500" dirty="0" smtClean="0">
                <a:latin typeface="+mn-ea"/>
              </a:rPr>
              <a:t>）</a:t>
            </a:r>
            <a:endParaRPr lang="en-US" altLang="ja-JP" sz="1500" dirty="0">
              <a:latin typeface="+mn-ea"/>
            </a:endParaRPr>
          </a:p>
          <a:p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2818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416</Words>
  <Application>Microsoft Office PowerPoint</Application>
  <PresentationFormat>A3 297x420 mm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MS UI Gothic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品川区役所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横田　紫織</dc:creator>
  <cp:lastModifiedBy>g22-admin</cp:lastModifiedBy>
  <cp:revision>48</cp:revision>
  <cp:lastPrinted>2023-06-26T10:37:33Z</cp:lastPrinted>
  <dcterms:created xsi:type="dcterms:W3CDTF">2022-05-18T07:16:33Z</dcterms:created>
  <dcterms:modified xsi:type="dcterms:W3CDTF">2023-07-03T02:43:01Z</dcterms:modified>
</cp:coreProperties>
</file>