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60" r:id="rId2"/>
    <p:sldId id="370" r:id="rId3"/>
    <p:sldId id="369" r:id="rId4"/>
    <p:sldId id="361" r:id="rId5"/>
    <p:sldId id="360" r:id="rId6"/>
    <p:sldId id="371" r:id="rId7"/>
    <p:sldId id="348" r:id="rId8"/>
    <p:sldId id="376" r:id="rId9"/>
    <p:sldId id="373" r:id="rId10"/>
  </p:sldIdLst>
  <p:sldSz cx="12192000" cy="6858000"/>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00FF"/>
    <a:srgbClr val="0066CC"/>
    <a:srgbClr val="3333FF"/>
    <a:srgbClr val="3366FF"/>
    <a:srgbClr val="3399FF"/>
    <a:srgbClr val="0066FF"/>
    <a:srgbClr val="FFFFFF"/>
    <a:srgbClr val="000066"/>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67" autoAdjust="0"/>
  </p:normalViewPr>
  <p:slideViewPr>
    <p:cSldViewPr>
      <p:cViewPr varScale="1">
        <p:scale>
          <a:sx n="86" d="100"/>
          <a:sy n="86" d="100"/>
        </p:scale>
        <p:origin x="120" y="19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33754" cy="496644"/>
          </a:xfrm>
          <a:prstGeom prst="rect">
            <a:avLst/>
          </a:prstGeom>
        </p:spPr>
        <p:txBody>
          <a:bodyPr vert="horz" lIns="90971" tIns="45488" rIns="90971" bIns="4548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35361" y="0"/>
            <a:ext cx="2933754" cy="496644"/>
          </a:xfrm>
          <a:prstGeom prst="rect">
            <a:avLst/>
          </a:prstGeom>
        </p:spPr>
        <p:txBody>
          <a:bodyPr vert="horz" lIns="90971" tIns="45488" rIns="90971" bIns="45488" rtlCol="0"/>
          <a:lstStyle>
            <a:lvl1pPr algn="r">
              <a:defRPr sz="1200"/>
            </a:lvl1pPr>
          </a:lstStyle>
          <a:p>
            <a:fld id="{648BC979-3C96-4271-9F7B-B58858AA0337}" type="datetimeFigureOut">
              <a:rPr kumimoji="1" lang="ja-JP" altLang="en-US" smtClean="0"/>
              <a:t>2023/9/12</a:t>
            </a:fld>
            <a:endParaRPr kumimoji="1" lang="ja-JP" altLang="en-US"/>
          </a:p>
        </p:txBody>
      </p:sp>
      <p:sp>
        <p:nvSpPr>
          <p:cNvPr id="4" name="フッター プレースホルダー 3"/>
          <p:cNvSpPr>
            <a:spLocks noGrp="1"/>
          </p:cNvSpPr>
          <p:nvPr>
            <p:ph type="ftr" sz="quarter" idx="2"/>
          </p:nvPr>
        </p:nvSpPr>
        <p:spPr>
          <a:xfrm>
            <a:off x="6" y="9406187"/>
            <a:ext cx="2933754" cy="496644"/>
          </a:xfrm>
          <a:prstGeom prst="rect">
            <a:avLst/>
          </a:prstGeom>
        </p:spPr>
        <p:txBody>
          <a:bodyPr vert="horz" lIns="90971" tIns="45488" rIns="90971" bIns="4548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35361" y="9406187"/>
            <a:ext cx="2933754" cy="496644"/>
          </a:xfrm>
          <a:prstGeom prst="rect">
            <a:avLst/>
          </a:prstGeom>
        </p:spPr>
        <p:txBody>
          <a:bodyPr vert="horz" lIns="90971" tIns="45488" rIns="90971" bIns="45488" rtlCol="0" anchor="b"/>
          <a:lstStyle>
            <a:lvl1pPr algn="r">
              <a:defRPr sz="1200"/>
            </a:lvl1pPr>
          </a:lstStyle>
          <a:p>
            <a:fld id="{101D15B3-453B-4777-8AD7-DDC11D161E7C}" type="slidenum">
              <a:rPr kumimoji="1" lang="ja-JP" altLang="en-US" smtClean="0"/>
              <a:t>‹#›</a:t>
            </a:fld>
            <a:endParaRPr kumimoji="1" lang="ja-JP" altLang="en-US"/>
          </a:p>
        </p:txBody>
      </p:sp>
    </p:spTree>
    <p:extLst>
      <p:ext uri="{BB962C8B-B14F-4D97-AF65-F5344CB8AC3E}">
        <p14:creationId xmlns:p14="http://schemas.microsoft.com/office/powerpoint/2010/main" val="173441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33754" cy="496644"/>
          </a:xfrm>
          <a:prstGeom prst="rect">
            <a:avLst/>
          </a:prstGeom>
        </p:spPr>
        <p:txBody>
          <a:bodyPr vert="horz" lIns="90971" tIns="45488" rIns="90971" bIns="4548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361" y="0"/>
            <a:ext cx="2933754" cy="496644"/>
          </a:xfrm>
          <a:prstGeom prst="rect">
            <a:avLst/>
          </a:prstGeom>
        </p:spPr>
        <p:txBody>
          <a:bodyPr vert="horz" lIns="90971" tIns="45488" rIns="90971" bIns="45488" rtlCol="0"/>
          <a:lstStyle>
            <a:lvl1pPr algn="r">
              <a:defRPr sz="1200"/>
            </a:lvl1pPr>
          </a:lstStyle>
          <a:p>
            <a:fld id="{6605511F-41A3-4452-89C9-9E5F6DAF8230}" type="datetimeFigureOut">
              <a:rPr kumimoji="1" lang="ja-JP" altLang="en-US" smtClean="0"/>
              <a:t>2023/9/12</a:t>
            </a:fld>
            <a:endParaRPr kumimoji="1" lang="ja-JP" altLang="en-US"/>
          </a:p>
        </p:txBody>
      </p:sp>
      <p:sp>
        <p:nvSpPr>
          <p:cNvPr id="4" name="スライド イメージ プレースホルダー 3"/>
          <p:cNvSpPr>
            <a:spLocks noGrp="1" noRot="1" noChangeAspect="1"/>
          </p:cNvSpPr>
          <p:nvPr>
            <p:ph type="sldImg" idx="2"/>
          </p:nvPr>
        </p:nvSpPr>
        <p:spPr>
          <a:xfrm>
            <a:off x="415925" y="1238250"/>
            <a:ext cx="5938838" cy="3341688"/>
          </a:xfrm>
          <a:prstGeom prst="rect">
            <a:avLst/>
          </a:prstGeom>
          <a:noFill/>
          <a:ln w="12700">
            <a:solidFill>
              <a:prstClr val="black"/>
            </a:solidFill>
          </a:ln>
        </p:spPr>
        <p:txBody>
          <a:bodyPr vert="horz" lIns="90971" tIns="45488" rIns="90971" bIns="45488" rtlCol="0" anchor="ctr"/>
          <a:lstStyle/>
          <a:p>
            <a:endParaRPr lang="ja-JP" altLang="en-US"/>
          </a:p>
        </p:txBody>
      </p:sp>
      <p:sp>
        <p:nvSpPr>
          <p:cNvPr id="5" name="ノート プレースホルダー 4"/>
          <p:cNvSpPr>
            <a:spLocks noGrp="1"/>
          </p:cNvSpPr>
          <p:nvPr>
            <p:ph type="body" sz="quarter" idx="3"/>
          </p:nvPr>
        </p:nvSpPr>
        <p:spPr>
          <a:xfrm>
            <a:off x="677391" y="4765567"/>
            <a:ext cx="5415919" cy="3898812"/>
          </a:xfrm>
          <a:prstGeom prst="rect">
            <a:avLst/>
          </a:prstGeom>
        </p:spPr>
        <p:txBody>
          <a:bodyPr vert="horz" lIns="90971" tIns="45488" rIns="90971" bIns="4548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06187"/>
            <a:ext cx="2933754" cy="496644"/>
          </a:xfrm>
          <a:prstGeom prst="rect">
            <a:avLst/>
          </a:prstGeom>
        </p:spPr>
        <p:txBody>
          <a:bodyPr vert="horz" lIns="90971" tIns="45488" rIns="90971" bIns="4548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361" y="9406187"/>
            <a:ext cx="2933754" cy="496644"/>
          </a:xfrm>
          <a:prstGeom prst="rect">
            <a:avLst/>
          </a:prstGeom>
        </p:spPr>
        <p:txBody>
          <a:bodyPr vert="horz" lIns="90971" tIns="45488" rIns="90971" bIns="45488" rtlCol="0" anchor="b"/>
          <a:lstStyle>
            <a:lvl1pPr algn="r">
              <a:defRPr sz="1200"/>
            </a:lvl1pPr>
          </a:lstStyle>
          <a:p>
            <a:fld id="{D74AA7D0-7EC6-4F44-8868-6CC57E4E8AF7}" type="slidenum">
              <a:rPr kumimoji="1" lang="ja-JP" altLang="en-US" smtClean="0"/>
              <a:t>‹#›</a:t>
            </a:fld>
            <a:endParaRPr kumimoji="1" lang="ja-JP" altLang="en-US"/>
          </a:p>
        </p:txBody>
      </p:sp>
    </p:spTree>
    <p:extLst>
      <p:ext uri="{BB962C8B-B14F-4D97-AF65-F5344CB8AC3E}">
        <p14:creationId xmlns:p14="http://schemas.microsoft.com/office/powerpoint/2010/main" val="820063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1</a:t>
            </a:fld>
            <a:endParaRPr kumimoji="1" lang="ja-JP" altLang="en-US"/>
          </a:p>
        </p:txBody>
      </p:sp>
    </p:spTree>
    <p:extLst>
      <p:ext uri="{BB962C8B-B14F-4D97-AF65-F5344CB8AC3E}">
        <p14:creationId xmlns:p14="http://schemas.microsoft.com/office/powerpoint/2010/main" val="406955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AA7D0-7EC6-4F44-8868-6CC57E4E8AF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8069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AA7D0-7EC6-4F44-8868-6CC57E4E8AF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58308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4</a:t>
            </a:fld>
            <a:endParaRPr kumimoji="1" lang="ja-JP" altLang="en-US"/>
          </a:p>
        </p:txBody>
      </p:sp>
    </p:spTree>
    <p:extLst>
      <p:ext uri="{BB962C8B-B14F-4D97-AF65-F5344CB8AC3E}">
        <p14:creationId xmlns:p14="http://schemas.microsoft.com/office/powerpoint/2010/main" val="120573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5</a:t>
            </a:fld>
            <a:endParaRPr kumimoji="1" lang="ja-JP" altLang="en-US"/>
          </a:p>
        </p:txBody>
      </p:sp>
    </p:spTree>
    <p:extLst>
      <p:ext uri="{BB962C8B-B14F-4D97-AF65-F5344CB8AC3E}">
        <p14:creationId xmlns:p14="http://schemas.microsoft.com/office/powerpoint/2010/main" val="3403642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8625" y="1247775"/>
            <a:ext cx="5986463" cy="33670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6</a:t>
            </a:fld>
            <a:endParaRPr kumimoji="1" lang="ja-JP" altLang="en-US"/>
          </a:p>
        </p:txBody>
      </p:sp>
    </p:spTree>
    <p:extLst>
      <p:ext uri="{BB962C8B-B14F-4D97-AF65-F5344CB8AC3E}">
        <p14:creationId xmlns:p14="http://schemas.microsoft.com/office/powerpoint/2010/main" val="2247982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7</a:t>
            </a:fld>
            <a:endParaRPr kumimoji="1" lang="ja-JP" altLang="en-US"/>
          </a:p>
        </p:txBody>
      </p:sp>
    </p:spTree>
    <p:extLst>
      <p:ext uri="{BB962C8B-B14F-4D97-AF65-F5344CB8AC3E}">
        <p14:creationId xmlns:p14="http://schemas.microsoft.com/office/powerpoint/2010/main" val="4203746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8</a:t>
            </a:fld>
            <a:endParaRPr kumimoji="1" lang="ja-JP" altLang="en-US"/>
          </a:p>
        </p:txBody>
      </p:sp>
    </p:spTree>
    <p:extLst>
      <p:ext uri="{BB962C8B-B14F-4D97-AF65-F5344CB8AC3E}">
        <p14:creationId xmlns:p14="http://schemas.microsoft.com/office/powerpoint/2010/main" val="1857733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5925" y="1238250"/>
            <a:ext cx="5938838" cy="3341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74AA7D0-7EC6-4F44-8868-6CC57E4E8AF7}" type="slidenum">
              <a:rPr kumimoji="1" lang="ja-JP" altLang="en-US" smtClean="0"/>
              <a:t>9</a:t>
            </a:fld>
            <a:endParaRPr kumimoji="1" lang="ja-JP" altLang="en-US"/>
          </a:p>
        </p:txBody>
      </p:sp>
    </p:spTree>
    <p:extLst>
      <p:ext uri="{BB962C8B-B14F-4D97-AF65-F5344CB8AC3E}">
        <p14:creationId xmlns:p14="http://schemas.microsoft.com/office/powerpoint/2010/main" val="3645704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a:t>令和</a:t>
            </a:r>
            <a:r>
              <a:rPr kumimoji="1" lang="en-US" altLang="ja-JP"/>
              <a:t>4</a:t>
            </a:r>
            <a:r>
              <a:rPr kumimoji="1" lang="ja-JP" altLang="en-US"/>
              <a:t>年</a:t>
            </a:r>
            <a:r>
              <a:rPr kumimoji="1" lang="en-US" altLang="ja-JP"/>
              <a:t>12</a:t>
            </a:r>
            <a:r>
              <a:rPr kumimoji="1" lang="ja-JP" altLang="en-US"/>
              <a:t>月</a:t>
            </a:r>
            <a:r>
              <a:rPr kumimoji="1" lang="en-US" altLang="ja-JP"/>
              <a:t>28</a:t>
            </a:r>
            <a:r>
              <a:rPr kumimoji="1" lang="ja-JP" altLang="en-US"/>
              <a:t>日</a:t>
            </a:r>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3" name="正方形/長方形 2"/>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0" name="図 9"/>
          <p:cNvPicPr>
            <a:picLocks noChangeAspect="1"/>
          </p:cNvPicPr>
          <p:nvPr/>
        </p:nvPicPr>
        <p:blipFill>
          <a:blip r:embed="rId4"/>
          <a:stretch>
            <a:fillRect/>
          </a:stretch>
        </p:blipFill>
        <p:spPr>
          <a:xfrm>
            <a:off x="252000" y="71284"/>
            <a:ext cx="1225402" cy="365792"/>
          </a:xfrm>
          <a:prstGeom prst="rect">
            <a:avLst/>
          </a:prstGeom>
        </p:spPr>
      </p:pic>
      <p:sp>
        <p:nvSpPr>
          <p:cNvPr id="12"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1" name="日付プレースホルダー 1"/>
          <p:cNvSpPr>
            <a:spLocks noGrp="1"/>
          </p:cNvSpPr>
          <p:nvPr>
            <p:ph type="dt" sz="half" idx="10"/>
          </p:nvPr>
        </p:nvSpPr>
        <p:spPr>
          <a:xfrm>
            <a:off x="8100000" y="64800"/>
            <a:ext cx="4032000" cy="365125"/>
          </a:xfrm>
        </p:spPr>
        <p:txBody>
          <a:body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品川区長 </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定例記者</a:t>
            </a:r>
            <a:r>
              <a:rPr lang="ja-JP" altLang="en-US" sz="2400" b="1" dirty="0">
                <a:solidFill>
                  <a:schemeClr val="bg1"/>
                </a:solidFill>
                <a:latin typeface="ＭＳ ゴシック" panose="020B0609070205080204" pitchFamily="49" charset="-128"/>
                <a:ea typeface="ＭＳ ゴシック" panose="020B0609070205080204" pitchFamily="49" charset="-128"/>
              </a:rPr>
              <a:t>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1775520" y="2164564"/>
            <a:ext cx="8712968" cy="1631216"/>
          </a:xfrm>
          <a:prstGeom prst="rect">
            <a:avLst/>
          </a:prstGeom>
          <a:noFill/>
        </p:spPr>
        <p:txBody>
          <a:bodyPr wrap="square" rtlCol="0">
            <a:spAutoFit/>
          </a:bodyPr>
          <a:lstStyle/>
          <a:p>
            <a:r>
              <a:rPr kumimoji="1" lang="ja-JP" altLang="en-US" sz="4000" dirty="0">
                <a:latin typeface="HGS創英角ｺﾞｼｯｸUB" panose="020B0900000000000000" pitchFamily="50" charset="-128"/>
                <a:ea typeface="HGS創英角ｺﾞｼｯｸUB" panose="020B0900000000000000" pitchFamily="50" charset="-128"/>
              </a:rPr>
              <a:t>令和</a:t>
            </a:r>
            <a:r>
              <a:rPr lang="ja-JP" altLang="en-US" sz="4000" dirty="0" smtClean="0">
                <a:latin typeface="HGS創英角ｺﾞｼｯｸUB" panose="020B0900000000000000" pitchFamily="50" charset="-128"/>
                <a:ea typeface="HGS創英角ｺﾞｼｯｸUB" panose="020B0900000000000000" pitchFamily="50" charset="-128"/>
              </a:rPr>
              <a:t>５</a:t>
            </a:r>
            <a:r>
              <a:rPr kumimoji="1" lang="ja-JP" altLang="en-US" sz="4000" dirty="0" smtClean="0">
                <a:latin typeface="HGS創英角ｺﾞｼｯｸUB" panose="020B0900000000000000" pitchFamily="50" charset="-128"/>
                <a:ea typeface="HGS創英角ｺﾞｼｯｸUB" panose="020B0900000000000000" pitchFamily="50" charset="-128"/>
              </a:rPr>
              <a:t>年９月</a:t>
            </a:r>
            <a:endParaRPr lang="en-US" altLang="ja-JP" sz="4000" dirty="0">
              <a:latin typeface="HGS創英角ｺﾞｼｯｸUB" panose="020B0900000000000000" pitchFamily="50" charset="-128"/>
              <a:ea typeface="HGS創英角ｺﾞｼｯｸUB" panose="020B0900000000000000" pitchFamily="50" charset="-128"/>
            </a:endParaRPr>
          </a:p>
          <a:p>
            <a:pPr algn="r"/>
            <a:r>
              <a:rPr lang="ja-JP" altLang="en-US" sz="6000" dirty="0">
                <a:latin typeface="HGS創英角ｺﾞｼｯｸUB" panose="020B0900000000000000" pitchFamily="50" charset="-128"/>
                <a:ea typeface="HGS創英角ｺﾞｼｯｸUB" panose="020B0900000000000000" pitchFamily="50" charset="-128"/>
              </a:rPr>
              <a:t>品川区長 </a:t>
            </a:r>
            <a:r>
              <a:rPr lang="ja-JP" altLang="en-US" sz="6000" dirty="0" smtClean="0">
                <a:latin typeface="HGS創英角ｺﾞｼｯｸUB" panose="020B0900000000000000" pitchFamily="50" charset="-128"/>
                <a:ea typeface="HGS創英角ｺﾞｼｯｸUB" panose="020B0900000000000000" pitchFamily="50" charset="-128"/>
              </a:rPr>
              <a:t>定例記者</a:t>
            </a:r>
            <a:r>
              <a:rPr lang="ja-JP" altLang="en-US" sz="6000" dirty="0">
                <a:latin typeface="HGS創英角ｺﾞｼｯｸUB" panose="020B0900000000000000" pitchFamily="50" charset="-128"/>
                <a:ea typeface="HGS創英角ｺﾞｼｯｸUB" panose="020B0900000000000000" pitchFamily="50" charset="-128"/>
              </a:rPr>
              <a:t>会見</a:t>
            </a:r>
            <a:endParaRPr kumimoji="1" lang="ja-JP" altLang="en-US" sz="600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763238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224537" y="1252785"/>
            <a:ext cx="11987600" cy="38472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〇 </a:t>
            </a:r>
            <a:r>
              <a:rPr kumimoji="1" lang="ja-JP" altLang="en-US" sz="2800" b="0" i="0" u="none" strike="noStrike" kern="1200" cap="none" spc="0" normalizeH="0" baseline="0" noProof="0" dirty="0" smtClean="0">
                <a:ln>
                  <a:noFill/>
                </a:ln>
                <a:solidFill>
                  <a:srgbClr val="0070C0"/>
                </a:solidFill>
                <a:effectLst/>
                <a:uLnTx/>
                <a:uFillTx/>
                <a:latin typeface="HGS創英角ｺﾞｼｯｸUB" panose="020B0900000000000000" pitchFamily="50" charset="-128"/>
                <a:ea typeface="HGS創英角ｺﾞｼｯｸUB" panose="020B0900000000000000" pitchFamily="50" charset="-128"/>
                <a:cs typeface="+mn-cs"/>
              </a:rPr>
              <a:t>補正予算案（一般会計第４号）について</a:t>
            </a:r>
            <a:endParaRPr kumimoji="1" lang="en-US" altLang="zh-TW" sz="2800" b="0" i="0" u="none" strike="noStrike" kern="1200" cap="none" spc="0" normalizeH="0" baseline="0" noProof="0" dirty="0" smtClean="0">
              <a:ln>
                <a:noFill/>
              </a:ln>
              <a:solidFill>
                <a:srgbClr val="0070C0"/>
              </a:solidFill>
              <a:effectLst/>
              <a:uLnTx/>
              <a:uFillTx/>
              <a:latin typeface="HGS創英角ｺﾞｼｯｸUB" panose="020B0900000000000000" pitchFamily="50" charset="-128"/>
              <a:ea typeface="HGS創英角ｺﾞｼｯｸUB" panose="020B0900000000000000" pitchFamily="50" charset="-128"/>
              <a:cs typeface="+mn-cs"/>
            </a:endParaRPr>
          </a:p>
          <a:p>
            <a:pPr lvl="0">
              <a:defRPr/>
            </a:pPr>
            <a:r>
              <a:rPr kumimoji="1" lang="ja-JP" altLang="en-US" sz="2400" b="0" i="0" u="none" strike="noStrike" kern="1200" cap="none" spc="0" normalizeH="0" baseline="0" noProof="0" dirty="0">
                <a:ln>
                  <a:noFill/>
                </a:ln>
                <a:solidFill>
                  <a:srgbClr val="00B050"/>
                </a:solidFill>
                <a:effectLst/>
                <a:uLnTx/>
                <a:uFillTx/>
                <a:latin typeface="HGS創英角ｺﾞｼｯｸUB" panose="020B0900000000000000" pitchFamily="50" charset="-128"/>
                <a:ea typeface="HGS創英角ｺﾞｼｯｸUB" panose="020B0900000000000000"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 </a:t>
            </a:r>
            <a:r>
              <a:rPr lang="ja-JP" altLang="en-US" sz="2400" dirty="0" smtClean="0">
                <a:solidFill>
                  <a:srgbClr val="0070C0"/>
                </a:solidFill>
                <a:latin typeface="HGS創英角ｺﾞｼｯｸUB" panose="020B0900000000000000" pitchFamily="50" charset="-128"/>
                <a:ea typeface="HGS創英角ｺﾞｼｯｸUB" panose="020B0900000000000000" pitchFamily="50" charset="-128"/>
              </a:rPr>
              <a:t>区長</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部局</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にも</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いじめ相談窓口を設置</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し、早期発見・早期解決の</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体制</a:t>
            </a:r>
            <a:r>
              <a:rPr lang="ja-JP" altLang="en-US" sz="2400" dirty="0" smtClean="0">
                <a:solidFill>
                  <a:srgbClr val="0070C0"/>
                </a:solidFill>
                <a:latin typeface="HGS創英角ｺﾞｼｯｸUB" panose="020B0900000000000000" pitchFamily="50" charset="-128"/>
                <a:ea typeface="HGS創英角ｺﾞｼｯｸUB" panose="020B0900000000000000" pitchFamily="50" charset="-128"/>
              </a:rPr>
              <a:t>を強化</a:t>
            </a:r>
            <a:endParaRPr lang="en-US" altLang="ja-JP" sz="2400" dirty="0" smtClean="0">
              <a:solidFill>
                <a:srgbClr val="0070C0"/>
              </a:solidFill>
              <a:latin typeface="HGS創英角ｺﾞｼｯｸUB" panose="020B0900000000000000" pitchFamily="50" charset="-128"/>
              <a:ea typeface="HGS創英角ｺﾞｼｯｸUB" panose="020B0900000000000000" pitchFamily="50" charset="-128"/>
            </a:endParaRPr>
          </a:p>
          <a:p>
            <a:pPr lvl="0">
              <a:defRPr/>
            </a:pPr>
            <a:r>
              <a:rPr kumimoji="1" lang="ja-JP" altLang="en-US" sz="2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　♦ </a:t>
            </a:r>
            <a:r>
              <a:rPr kumimoji="1" lang="ja-JP" altLang="en-US" sz="2400" b="0" i="0" u="none" strike="noStrike" kern="1200" cap="none" spc="0" normalizeH="0" baseline="0" noProof="0" dirty="0" smtClean="0">
                <a:ln>
                  <a:noFill/>
                </a:ln>
                <a:solidFill>
                  <a:srgbClr val="0070C0"/>
                </a:solidFill>
                <a:effectLst/>
                <a:uLnTx/>
                <a:uFillTx/>
                <a:latin typeface="HGS創英角ｺﾞｼｯｸUB" panose="020B0900000000000000" pitchFamily="50" charset="-128"/>
                <a:ea typeface="HGS創英角ｺﾞｼｯｸUB" panose="020B0900000000000000" pitchFamily="50" charset="-128"/>
                <a:cs typeface="+mn-cs"/>
              </a:rPr>
              <a:t>Ｃｈａｔ ＧＰＴ</a:t>
            </a:r>
            <a:r>
              <a:rPr kumimoji="1" lang="ja-JP" altLang="en-US" sz="2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の導入により、</a:t>
            </a:r>
            <a:r>
              <a:rPr kumimoji="1" lang="ja-JP" altLang="en-US" sz="2400" b="0" i="0" u="none" strike="noStrike" kern="1200" cap="none" spc="0" normalizeH="0" baseline="0" noProof="0" dirty="0" smtClean="0">
                <a:ln>
                  <a:noFill/>
                </a:ln>
                <a:solidFill>
                  <a:srgbClr val="0070C0"/>
                </a:solidFill>
                <a:effectLst/>
                <a:uLnTx/>
                <a:uFillTx/>
                <a:latin typeface="HGS創英角ｺﾞｼｯｸUB" panose="020B0900000000000000" pitchFamily="50" charset="-128"/>
                <a:ea typeface="HGS創英角ｺﾞｼｯｸUB" panose="020B0900000000000000" pitchFamily="50" charset="-128"/>
                <a:cs typeface="+mn-cs"/>
              </a:rPr>
              <a:t>業務の効率化</a:t>
            </a:r>
            <a:r>
              <a:rPr kumimoji="1" lang="ja-JP" altLang="en-US" sz="2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を図る</a:t>
            </a:r>
          </a:p>
          <a:p>
            <a:pPr lvl="0">
              <a:defRPr/>
            </a:pPr>
            <a:r>
              <a:rPr kumimoji="1" lang="ja-JP" altLang="en-US" sz="2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　</a:t>
            </a:r>
            <a:r>
              <a:rPr lang="ja-JP" altLang="en-US" sz="2400" dirty="0" smtClean="0">
                <a:solidFill>
                  <a:prstClr val="black"/>
                </a:solidFill>
                <a:latin typeface="HGS創英角ｺﾞｼｯｸUB" panose="020B0900000000000000" pitchFamily="50" charset="-128"/>
                <a:ea typeface="HGS創英角ｺﾞｼｯｸUB" panose="020B0900000000000000" pitchFamily="50" charset="-128"/>
              </a:rPr>
              <a:t>♦ 粗大</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ごみの</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リサイクルをさらに推進</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し、粗大</a:t>
            </a:r>
            <a:r>
              <a:rPr lang="ja-JP" altLang="en-US" sz="2400" dirty="0" smtClean="0">
                <a:solidFill>
                  <a:prstClr val="black"/>
                </a:solidFill>
                <a:latin typeface="HGS創英角ｺﾞｼｯｸUB" panose="020B0900000000000000" pitchFamily="50" charset="-128"/>
                <a:ea typeface="HGS創英角ｺﾞｼｯｸUB" panose="020B0900000000000000" pitchFamily="50" charset="-128"/>
              </a:rPr>
              <a:t>ごみの量と</a:t>
            </a:r>
            <a:r>
              <a:rPr lang="en-US" altLang="ja-JP" sz="2400" dirty="0">
                <a:solidFill>
                  <a:prstClr val="black"/>
                </a:solidFill>
                <a:latin typeface="HGS創英角ｺﾞｼｯｸUB" panose="020B0900000000000000" pitchFamily="50" charset="-128"/>
                <a:ea typeface="HGS創英角ｺﾞｼｯｸUB" panose="020B0900000000000000" pitchFamily="50" charset="-128"/>
              </a:rPr>
              <a:t>CO</a:t>
            </a:r>
            <a:r>
              <a:rPr lang="en-US" altLang="ja-JP" dirty="0">
                <a:solidFill>
                  <a:prstClr val="black"/>
                </a:solidFill>
                <a:latin typeface="HGS創英角ｺﾞｼｯｸUB" panose="020B0900000000000000" pitchFamily="50" charset="-128"/>
                <a:ea typeface="HGS創英角ｺﾞｼｯｸUB" panose="020B0900000000000000" pitchFamily="50" charset="-128"/>
              </a:rPr>
              <a:t>2</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排出量を</a:t>
            </a:r>
            <a:r>
              <a:rPr lang="ja-JP" altLang="en-US" sz="2400" dirty="0" smtClean="0">
                <a:solidFill>
                  <a:prstClr val="black"/>
                </a:solidFill>
                <a:latin typeface="HGS創英角ｺﾞｼｯｸUB" panose="020B0900000000000000" pitchFamily="50" charset="-128"/>
                <a:ea typeface="HGS創英角ｺﾞｼｯｸUB" panose="020B0900000000000000" pitchFamily="50" charset="-128"/>
              </a:rPr>
              <a:t>減らす</a:t>
            </a:r>
            <a:endParaRPr lang="en-US" altLang="ja-JP" sz="2400" dirty="0" smtClean="0">
              <a:solidFill>
                <a:prstClr val="black"/>
              </a:solidFill>
              <a:latin typeface="HGS創英角ｺﾞｼｯｸUB" panose="020B0900000000000000" pitchFamily="50" charset="-128"/>
              <a:ea typeface="HGS創英角ｺﾞｼｯｸUB" panose="020B0900000000000000" pitchFamily="50" charset="-128"/>
            </a:endParaRPr>
          </a:p>
          <a:p>
            <a:pPr lvl="0">
              <a:defRPr/>
            </a:pPr>
            <a:r>
              <a:rPr lang="ja-JP" altLang="en-US" sz="2400" dirty="0" smtClean="0">
                <a:solidFill>
                  <a:prstClr val="black"/>
                </a:solidFill>
                <a:latin typeface="HGS創英角ｺﾞｼｯｸUB" panose="020B0900000000000000" pitchFamily="50" charset="-128"/>
                <a:ea typeface="HGS創英角ｺﾞｼｯｸUB" panose="020B0900000000000000" pitchFamily="50" charset="-128"/>
              </a:rPr>
              <a:t>　♦ </a:t>
            </a:r>
            <a:r>
              <a:rPr lang="ja-JP" altLang="en-US" sz="2400" dirty="0" smtClean="0">
                <a:solidFill>
                  <a:srgbClr val="0070C0"/>
                </a:solidFill>
                <a:latin typeface="HGS創英角ｺﾞｼｯｸUB" panose="020B0900000000000000" pitchFamily="50" charset="-128"/>
                <a:ea typeface="HGS創英角ｺﾞｼｯｸUB" panose="020B0900000000000000" pitchFamily="50" charset="-128"/>
              </a:rPr>
              <a:t>おくやみ</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コーナーを</a:t>
            </a:r>
            <a:r>
              <a:rPr lang="ja-JP" altLang="en-US" sz="2400" dirty="0" smtClean="0">
                <a:solidFill>
                  <a:srgbClr val="0070C0"/>
                </a:solidFill>
                <a:latin typeface="HGS創英角ｺﾞｼｯｸUB" panose="020B0900000000000000" pitchFamily="50" charset="-128"/>
                <a:ea typeface="HGS創英角ｺﾞｼｯｸUB" panose="020B0900000000000000" pitchFamily="50" charset="-128"/>
              </a:rPr>
              <a:t>設置</a:t>
            </a:r>
            <a:r>
              <a:rPr lang="ja-JP" altLang="en-US" sz="2400" dirty="0" smtClean="0">
                <a:solidFill>
                  <a:prstClr val="black"/>
                </a:solidFill>
                <a:latin typeface="HGS創英角ｺﾞｼｯｸUB" panose="020B0900000000000000" pitchFamily="50" charset="-128"/>
                <a:ea typeface="HGS創英角ｺﾞｼｯｸUB" panose="020B0900000000000000" pitchFamily="50" charset="-128"/>
              </a:rPr>
              <a:t>し、</a:t>
            </a:r>
            <a:r>
              <a:rPr lang="ja-JP" altLang="en-US" sz="2400" dirty="0" smtClean="0">
                <a:latin typeface="HGS創英角ｺﾞｼｯｸUB" panose="020B0900000000000000" pitchFamily="50" charset="-128"/>
                <a:ea typeface="HGS創英角ｺﾞｼｯｸUB" panose="020B0900000000000000" pitchFamily="50" charset="-128"/>
              </a:rPr>
              <a:t>遺族</a:t>
            </a:r>
            <a:r>
              <a:rPr lang="ja-JP" altLang="en-US" sz="2400" dirty="0">
                <a:latin typeface="HGS創英角ｺﾞｼｯｸUB" panose="020B0900000000000000" pitchFamily="50" charset="-128"/>
                <a:ea typeface="HGS創英角ｺﾞｼｯｸUB" panose="020B0900000000000000" pitchFamily="50" charset="-128"/>
              </a:rPr>
              <a:t>が行う</a:t>
            </a:r>
            <a:r>
              <a:rPr lang="ja-JP" altLang="en-US" sz="2400" dirty="0">
                <a:solidFill>
                  <a:prstClr val="black"/>
                </a:solidFill>
                <a:latin typeface="HGS創英角ｺﾞｼｯｸUB" panose="020B0900000000000000" pitchFamily="50" charset="-128"/>
                <a:ea typeface="HGS創英角ｺﾞｼｯｸUB" panose="020B0900000000000000" pitchFamily="50" charset="-128"/>
              </a:rPr>
              <a:t>煩雑な手続きの</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負担を軽減</a:t>
            </a:r>
            <a:endParaRPr lang="en-US" altLang="ja-JP" sz="2400" dirty="0">
              <a:solidFill>
                <a:srgbClr val="0070C0"/>
              </a:solidFill>
              <a:latin typeface="HGS創英角ｺﾞｼｯｸUB" panose="020B0900000000000000" pitchFamily="50" charset="-128"/>
              <a:ea typeface="HGS創英角ｺﾞｼｯｸUB" panose="020B0900000000000000" pitchFamily="50" charset="-128"/>
            </a:endParaRPr>
          </a:p>
          <a:p>
            <a:pPr lvl="0">
              <a:lnSpc>
                <a:spcPts val="2400"/>
              </a:lnSpc>
              <a:defRPr/>
            </a:pPr>
            <a:r>
              <a:rPr lang="ja-JP" altLang="en-US" sz="2000" dirty="0">
                <a:solidFill>
                  <a:srgbClr val="00B050"/>
                </a:solidFill>
                <a:latin typeface="HGS創英角ｺﾞｼｯｸUB" panose="020B0900000000000000" pitchFamily="50" charset="-128"/>
                <a:ea typeface="HGS創英角ｺﾞｼｯｸUB" panose="020B0900000000000000" pitchFamily="50" charset="-128"/>
              </a:rPr>
              <a:t>　</a:t>
            </a:r>
            <a:endParaRPr lang="en-US" altLang="ja-JP" sz="2000" dirty="0">
              <a:solidFill>
                <a:srgbClr val="00B050"/>
              </a:solidFill>
              <a:latin typeface="HGS創英角ｺﾞｼｯｸUB" panose="020B0900000000000000" pitchFamily="50" charset="-128"/>
              <a:ea typeface="HGS創英角ｺﾞｼｯｸUB" panose="020B0900000000000000" pitchFamily="50" charset="-128"/>
            </a:endParaRPr>
          </a:p>
          <a:p>
            <a:pPr lvl="0">
              <a:defRPr/>
            </a:pPr>
            <a:r>
              <a:rPr lang="ja-JP" altLang="en-US" sz="2800" dirty="0">
                <a:latin typeface="HGS創英角ｺﾞｼｯｸUB" panose="020B0900000000000000" pitchFamily="50" charset="-128"/>
                <a:ea typeface="HGS創英角ｺﾞｼｯｸUB" panose="020B0900000000000000" pitchFamily="50" charset="-128"/>
              </a:rPr>
              <a:t>〇 </a:t>
            </a:r>
            <a:r>
              <a:rPr lang="zh-TW" altLang="en-US" sz="2800" dirty="0">
                <a:solidFill>
                  <a:srgbClr val="0070C0"/>
                </a:solidFill>
                <a:latin typeface="HGS創英角ｺﾞｼｯｸUB" panose="020B0900000000000000" pitchFamily="50" charset="-128"/>
                <a:ea typeface="HGS創英角ｺﾞｼｯｸUB" panose="020B0900000000000000" pitchFamily="50" charset="-128"/>
              </a:rPr>
              <a:t>教育委員会委員候補者（保護者枠）</a:t>
            </a:r>
            <a:r>
              <a:rPr lang="ja-JP" altLang="en-US" sz="2800" dirty="0">
                <a:solidFill>
                  <a:srgbClr val="0070C0"/>
                </a:solidFill>
                <a:latin typeface="HGS創英角ｺﾞｼｯｸUB" panose="020B0900000000000000" pitchFamily="50" charset="-128"/>
                <a:ea typeface="HGS創英角ｺﾞｼｯｸUB" panose="020B0900000000000000" pitchFamily="50" charset="-128"/>
              </a:rPr>
              <a:t>の決定について</a:t>
            </a:r>
            <a:endParaRPr lang="en-US" altLang="ja-JP" sz="2800" dirty="0">
              <a:solidFill>
                <a:srgbClr val="0070C0"/>
              </a:solidFill>
              <a:latin typeface="HGS創英角ｺﾞｼｯｸUB" panose="020B0900000000000000" pitchFamily="50" charset="-128"/>
              <a:ea typeface="HGS創英角ｺﾞｼｯｸUB" panose="020B0900000000000000" pitchFamily="50" charset="-128"/>
            </a:endParaRPr>
          </a:p>
          <a:p>
            <a:pPr lvl="0">
              <a:lnSpc>
                <a:spcPts val="2400"/>
              </a:lnSpc>
              <a:defRPr/>
            </a:pPr>
            <a:r>
              <a:rPr lang="ja-JP" altLang="en-US" sz="2400" dirty="0">
                <a:solidFill>
                  <a:srgbClr val="00B050"/>
                </a:solidFill>
                <a:latin typeface="HGS創英角ｺﾞｼｯｸUB" panose="020B0900000000000000" pitchFamily="50" charset="-128"/>
                <a:ea typeface="HGS創英角ｺﾞｼｯｸUB" panose="020B0900000000000000" pitchFamily="50" charset="-128"/>
              </a:rPr>
              <a:t>　</a:t>
            </a:r>
            <a:endParaRPr lang="en-US" altLang="ja-JP" sz="2400" dirty="0">
              <a:solidFill>
                <a:prstClr val="black"/>
              </a:solidFill>
              <a:latin typeface="HGS創英角ｺﾞｼｯｸUB" panose="020B0900000000000000" pitchFamily="50" charset="-128"/>
              <a:ea typeface="HGS創英角ｺﾞｼｯｸUB" panose="020B0900000000000000" pitchFamily="50" charset="-128"/>
            </a:endParaRPr>
          </a:p>
          <a:p>
            <a:pPr>
              <a:defRPr/>
            </a:pPr>
            <a:r>
              <a:rPr lang="ja-JP" altLang="en-US" sz="2800" dirty="0">
                <a:latin typeface="HGS創英角ｺﾞｼｯｸUB" panose="020B0900000000000000" pitchFamily="50" charset="-128"/>
                <a:ea typeface="HGS創英角ｺﾞｼｯｸUB" panose="020B0900000000000000" pitchFamily="50" charset="-128"/>
              </a:rPr>
              <a:t>〇 </a:t>
            </a:r>
            <a:r>
              <a:rPr lang="ja-JP" altLang="en-US" sz="2800" dirty="0">
                <a:solidFill>
                  <a:srgbClr val="0070C0"/>
                </a:solidFill>
                <a:latin typeface="HGS創英角ｺﾞｼｯｸUB" panose="020B0900000000000000" pitchFamily="50" charset="-128"/>
                <a:ea typeface="HGS創英角ｺﾞｼｯｸUB" panose="020B0900000000000000" pitchFamily="50" charset="-128"/>
              </a:rPr>
              <a:t>Ｉ・メッセージ（</a:t>
            </a:r>
            <a:r>
              <a:rPr lang="en-US" altLang="ja-JP" sz="2800" dirty="0">
                <a:solidFill>
                  <a:srgbClr val="0070C0"/>
                </a:solidFill>
                <a:latin typeface="HGS創英角ｺﾞｼｯｸUB" panose="020B0900000000000000" pitchFamily="50" charset="-128"/>
                <a:ea typeface="HGS創英角ｺﾞｼｯｸUB" panose="020B0900000000000000" pitchFamily="50" charset="-128"/>
              </a:rPr>
              <a:t>360</a:t>
            </a:r>
            <a:r>
              <a:rPr lang="ja-JP" altLang="en-US" sz="2800" dirty="0">
                <a:solidFill>
                  <a:srgbClr val="0070C0"/>
                </a:solidFill>
                <a:latin typeface="HGS創英角ｺﾞｼｯｸUB" panose="020B0900000000000000" pitchFamily="50" charset="-128"/>
                <a:ea typeface="HGS創英角ｺﾞｼｯｸUB" panose="020B0900000000000000" pitchFamily="50" charset="-128"/>
              </a:rPr>
              <a:t>度評価）の試行実施について</a:t>
            </a:r>
            <a:endParaRPr lang="en-US" altLang="ja-JP" sz="2800" dirty="0">
              <a:solidFill>
                <a:srgbClr val="0070C0"/>
              </a:solidFill>
              <a:latin typeface="BIZ UDPゴシック" panose="020B0400000000000000" pitchFamily="50" charset="-128"/>
              <a:ea typeface="BIZ UDPゴシック" panose="020B0400000000000000" pitchFamily="50" charset="-128"/>
            </a:endParaRPr>
          </a:p>
          <a:p>
            <a:pPr lvl="0">
              <a:defRPr/>
            </a:pPr>
            <a:r>
              <a:rPr lang="ja-JP" altLang="en-US" sz="2400" dirty="0">
                <a:solidFill>
                  <a:srgbClr val="00B050"/>
                </a:solidFill>
                <a:latin typeface="HGS創英角ｺﾞｼｯｸUB" panose="020B0900000000000000" pitchFamily="50" charset="-128"/>
                <a:ea typeface="HGS創英角ｺﾞｼｯｸUB" panose="020B0900000000000000" pitchFamily="50" charset="-128"/>
              </a:rPr>
              <a:t>　</a:t>
            </a:r>
            <a:r>
              <a:rPr lang="ja-JP" altLang="en-US" sz="2400" dirty="0">
                <a:latin typeface="HGS創英角ｺﾞｼｯｸUB" panose="020B0900000000000000" pitchFamily="50" charset="-128"/>
                <a:ea typeface="HGS創英角ｺﾞｼｯｸUB" panose="020B0900000000000000" pitchFamily="50" charset="-128"/>
              </a:rPr>
              <a:t>♦ </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ポジティブなメッセージ</a:t>
            </a:r>
            <a:r>
              <a:rPr lang="ja-JP" altLang="en-US" sz="2400" dirty="0">
                <a:latin typeface="HGS創英角ｺﾞｼｯｸUB" panose="020B0900000000000000" pitchFamily="50" charset="-128"/>
                <a:ea typeface="HGS創英角ｺﾞｼｯｸUB" panose="020B0900000000000000" pitchFamily="50" charset="-128"/>
              </a:rPr>
              <a:t>のやり取りで、</a:t>
            </a:r>
            <a:r>
              <a:rPr lang="ja-JP" altLang="en-US" sz="2400" dirty="0">
                <a:solidFill>
                  <a:srgbClr val="0070C0"/>
                </a:solidFill>
                <a:latin typeface="HGS創英角ｺﾞｼｯｸUB" panose="020B0900000000000000" pitchFamily="50" charset="-128"/>
                <a:ea typeface="HGS創英角ｺﾞｼｯｸUB" panose="020B0900000000000000" pitchFamily="50" charset="-128"/>
              </a:rPr>
              <a:t>自己成長</a:t>
            </a:r>
            <a:r>
              <a:rPr lang="ja-JP" altLang="en-US" sz="2400" dirty="0">
                <a:latin typeface="HGS創英角ｺﾞｼｯｸUB" panose="020B0900000000000000" pitchFamily="50" charset="-128"/>
                <a:ea typeface="HGS創英角ｺﾞｼｯｸUB" panose="020B0900000000000000" pitchFamily="50" charset="-128"/>
              </a:rPr>
              <a:t>や職員同士の理解を</a:t>
            </a:r>
            <a:r>
              <a:rPr lang="ja-JP" altLang="en-US" sz="2400" dirty="0" smtClean="0">
                <a:solidFill>
                  <a:srgbClr val="0070C0"/>
                </a:solidFill>
                <a:latin typeface="HGS創英角ｺﾞｼｯｸUB" panose="020B0900000000000000" pitchFamily="50" charset="-128"/>
                <a:ea typeface="HGS創英角ｺﾞｼｯｸUB" panose="020B0900000000000000" pitchFamily="50" charset="-128"/>
              </a:rPr>
              <a:t>促進</a:t>
            </a:r>
            <a:endParaRPr lang="en-US" altLang="ja-JP" sz="2400" dirty="0" smtClean="0">
              <a:solidFill>
                <a:srgbClr val="0070C0"/>
              </a:solidFill>
              <a:latin typeface="HGS創英角ｺﾞｼｯｸUB" panose="020B0900000000000000" pitchFamily="50" charset="-128"/>
              <a:ea typeface="HGS創英角ｺﾞｼｯｸUB" panose="020B0900000000000000" pitchFamily="50" charset="-128"/>
            </a:endParaRPr>
          </a:p>
        </p:txBody>
      </p:sp>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タイトル 12"/>
          <p:cNvSpPr txBox="1">
            <a:spLocks/>
          </p:cNvSpPr>
          <p:nvPr/>
        </p:nvSpPr>
        <p:spPr>
          <a:xfrm>
            <a:off x="119336" y="610479"/>
            <a:ext cx="9181512" cy="535033"/>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white"/>
                </a:solidFill>
                <a:effectLst/>
                <a:uLnTx/>
                <a:uFillTx/>
                <a:latin typeface="HGS創英角ｺﾞｼｯｸUB" panose="020B0900000000000000" pitchFamily="50" charset="-128"/>
                <a:ea typeface="HGS創英角ｺﾞｼｯｸUB" panose="020B0900000000000000" pitchFamily="50" charset="-128"/>
                <a:cs typeface="+mj-cs"/>
              </a:rPr>
              <a:t>内容</a:t>
            </a:r>
            <a:endParaRPr kumimoji="1" lang="ja-JP" altLang="en-US" sz="3200" b="0" i="0" u="none" strike="noStrike" kern="1200" cap="none" spc="0" normalizeH="0" baseline="0" noProof="0" dirty="0">
              <a:ln>
                <a:noFill/>
              </a:ln>
              <a:solidFill>
                <a:prstClr val="white"/>
              </a:solidFill>
              <a:effectLst/>
              <a:uLnTx/>
              <a:uFillTx/>
              <a:latin typeface="HGS創英角ｺﾞｼｯｸUB" panose="020B0900000000000000" pitchFamily="50" charset="-128"/>
              <a:ea typeface="HGS創英角ｺﾞｼｯｸUB" panose="020B0900000000000000" pitchFamily="50" charset="-128"/>
              <a:cs typeface="+mj-cs"/>
            </a:endParaRPr>
          </a:p>
        </p:txBody>
      </p:sp>
      <p:sp>
        <p:nvSpPr>
          <p:cNvPr id="13" name="日付プレースホルダー 1"/>
          <p:cNvSpPr>
            <a:spLocks noGrp="1"/>
          </p:cNvSpPr>
          <p:nvPr>
            <p:ph type="dt" sz="half" idx="10"/>
          </p:nvPr>
        </p:nvSpPr>
        <p:spPr>
          <a:xfrm>
            <a:off x="6168008" y="61638"/>
            <a:ext cx="4386783"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令和</a:t>
            </a:r>
            <a:r>
              <a:rPr kumimoji="1" lang="en-US" altLang="ja-JP"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年度品川区 予算案プレス発表</a:t>
            </a:r>
            <a:endParaRPr kumimoji="1" lang="en-US" altLang="ja-JP"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11"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令和</a:t>
            </a:r>
            <a:r>
              <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年</a:t>
            </a:r>
            <a:r>
              <a:rPr kumimoji="1" lang="en-US" altLang="ja-JP"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9</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月</a:t>
            </a:r>
            <a:r>
              <a:rPr kumimoji="1" lang="en-US" altLang="ja-JP"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13</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日</a:t>
            </a:r>
            <a:endPar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14"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品川区長 定例記者会見資料</a:t>
            </a:r>
            <a:endPar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pic>
        <p:nvPicPr>
          <p:cNvPr id="2" name="図 1"/>
          <p:cNvPicPr>
            <a:picLocks noChangeAspect="1"/>
          </p:cNvPicPr>
          <p:nvPr/>
        </p:nvPicPr>
        <p:blipFill>
          <a:blip r:embed="rId5"/>
          <a:stretch>
            <a:fillRect/>
          </a:stretch>
        </p:blipFill>
        <p:spPr>
          <a:xfrm>
            <a:off x="695400" y="4005064"/>
            <a:ext cx="658425" cy="377985"/>
          </a:xfrm>
          <a:prstGeom prst="rect">
            <a:avLst/>
          </a:prstGeom>
        </p:spPr>
      </p:pic>
    </p:spTree>
    <p:extLst>
      <p:ext uri="{BB962C8B-B14F-4D97-AF65-F5344CB8AC3E}">
        <p14:creationId xmlns:p14="http://schemas.microsoft.com/office/powerpoint/2010/main" val="445748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タイトル 12"/>
          <p:cNvSpPr txBox="1">
            <a:spLocks/>
          </p:cNvSpPr>
          <p:nvPr/>
        </p:nvSpPr>
        <p:spPr>
          <a:xfrm>
            <a:off x="119336" y="610479"/>
            <a:ext cx="11737304" cy="535033"/>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white"/>
                </a:solidFill>
                <a:effectLst/>
                <a:uLnTx/>
                <a:uFillTx/>
                <a:latin typeface="HGS創英角ｺﾞｼｯｸUB" panose="020B0900000000000000" pitchFamily="50" charset="-128"/>
                <a:ea typeface="HGS創英角ｺﾞｼｯｸUB" panose="020B0900000000000000" pitchFamily="50" charset="-128"/>
                <a:cs typeface="+mj-cs"/>
              </a:rPr>
              <a:t>補正予算案（一般会計第４号）について</a:t>
            </a:r>
            <a:endParaRPr kumimoji="1" lang="ja-JP" altLang="en-US" sz="3200" b="0" i="0" u="none" strike="noStrike" kern="1200" cap="none" spc="0" normalizeH="0" baseline="0" noProof="0" dirty="0">
              <a:ln>
                <a:noFill/>
              </a:ln>
              <a:solidFill>
                <a:prstClr val="white"/>
              </a:solidFill>
              <a:effectLst/>
              <a:uLnTx/>
              <a:uFillTx/>
              <a:latin typeface="HGS創英角ｺﾞｼｯｸUB" panose="020B0900000000000000" pitchFamily="50" charset="-128"/>
              <a:ea typeface="HGS創英角ｺﾞｼｯｸUB" panose="020B0900000000000000" pitchFamily="50" charset="-128"/>
              <a:cs typeface="+mj-cs"/>
            </a:endParaRPr>
          </a:p>
        </p:txBody>
      </p:sp>
      <p:sp>
        <p:nvSpPr>
          <p:cNvPr id="13" name="日付プレースホルダー 1"/>
          <p:cNvSpPr>
            <a:spLocks noGrp="1"/>
          </p:cNvSpPr>
          <p:nvPr>
            <p:ph type="dt" sz="half" idx="10"/>
          </p:nvPr>
        </p:nvSpPr>
        <p:spPr>
          <a:xfrm>
            <a:off x="6168008" y="61638"/>
            <a:ext cx="4386783"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令和</a:t>
            </a:r>
            <a:r>
              <a:rPr kumimoji="1" lang="en-US" altLang="ja-JP"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年度品川区 予算案プレス発表</a:t>
            </a:r>
            <a:endParaRPr kumimoji="1" lang="en-US" altLang="ja-JP"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14" name="テキスト ボックス 13"/>
          <p:cNvSpPr txBox="1"/>
          <p:nvPr/>
        </p:nvSpPr>
        <p:spPr>
          <a:xfrm>
            <a:off x="987342" y="1773165"/>
            <a:ext cx="10153128"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令和５年度一般会計補正予算案（第４号）</a:t>
            </a:r>
            <a:endParaRPr kumimoji="1" lang="en-US" altLang="ja-JP" sz="32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smtClean="0">
                <a:ln>
                  <a:noFill/>
                </a:ln>
                <a:effectLst/>
                <a:uLnTx/>
                <a:uFillTx/>
                <a:latin typeface="HGS創英角ｺﾞｼｯｸUB" panose="020B0900000000000000" pitchFamily="50" charset="-128"/>
                <a:ea typeface="HGS創英角ｺﾞｼｯｸUB" panose="020B0900000000000000" pitchFamily="50" charset="-128"/>
                <a:cs typeface="+mn-cs"/>
              </a:rPr>
              <a:t>いじめ問題対策経費</a:t>
            </a:r>
            <a:r>
              <a:rPr kumimoji="1" lang="zh-TW" altLang="en-US" sz="3200" b="0" i="0" u="none" strike="noStrike" kern="1200" cap="none" spc="0" normalizeH="0" baseline="0" noProof="0" dirty="0" smtClean="0">
                <a:ln>
                  <a:noFill/>
                </a:ln>
                <a:effectLst/>
                <a:uLnTx/>
                <a:uFillTx/>
                <a:latin typeface="HGS創英角ｺﾞｼｯｸUB" panose="020B0900000000000000" pitchFamily="50" charset="-128"/>
                <a:ea typeface="HGS創英角ｺﾞｼｯｸUB" panose="020B0900000000000000" pitchFamily="50" charset="-128"/>
                <a:cs typeface="+mn-cs"/>
              </a:rPr>
              <a:t>、</a:t>
            </a:r>
            <a:r>
              <a:rPr kumimoji="1" lang="ja-JP" altLang="en-US" sz="3200" b="0" i="0" u="none" strike="noStrike" kern="1200" cap="none" spc="0" normalizeH="0" baseline="0" noProof="0" dirty="0" smtClean="0">
                <a:ln>
                  <a:noFill/>
                </a:ln>
                <a:effectLst/>
                <a:uLnTx/>
                <a:uFillTx/>
                <a:latin typeface="HGS創英角ｺﾞｼｯｸUB" panose="020B0900000000000000" pitchFamily="50" charset="-128"/>
                <a:ea typeface="HGS創英角ｺﾞｼｯｸUB" panose="020B0900000000000000" pitchFamily="50" charset="-128"/>
                <a:cs typeface="+mn-cs"/>
              </a:rPr>
              <a:t>インフレスライド対応経費 ほか</a:t>
            </a:r>
            <a:endParaRPr kumimoji="1" lang="ja-JP" altLang="en-US" sz="3200" b="0" i="0" u="none" strike="noStrike" kern="1200" cap="none" spc="0" normalizeH="0" baseline="0" noProof="0" dirty="0">
              <a:ln>
                <a:noFill/>
              </a:ln>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751648862"/>
              </p:ext>
            </p:extLst>
          </p:nvPr>
        </p:nvGraphicFramePr>
        <p:xfrm>
          <a:off x="1711334" y="3636682"/>
          <a:ext cx="8705145" cy="1052232"/>
        </p:xfrm>
        <a:graphic>
          <a:graphicData uri="http://schemas.openxmlformats.org/drawingml/2006/table">
            <a:tbl>
              <a:tblPr firstRow="1" bandRow="1">
                <a:tableStyleId>{5C22544A-7EE6-4342-B048-85BDC9FD1C3A}</a:tableStyleId>
              </a:tblPr>
              <a:tblGrid>
                <a:gridCol w="2901715">
                  <a:extLst>
                    <a:ext uri="{9D8B030D-6E8A-4147-A177-3AD203B41FA5}">
                      <a16:colId xmlns:a16="http://schemas.microsoft.com/office/drawing/2014/main" val="4245825892"/>
                    </a:ext>
                  </a:extLst>
                </a:gridCol>
                <a:gridCol w="2901715">
                  <a:extLst>
                    <a:ext uri="{9D8B030D-6E8A-4147-A177-3AD203B41FA5}">
                      <a16:colId xmlns:a16="http://schemas.microsoft.com/office/drawing/2014/main" val="2388762327"/>
                    </a:ext>
                  </a:extLst>
                </a:gridCol>
                <a:gridCol w="2901715">
                  <a:extLst>
                    <a:ext uri="{9D8B030D-6E8A-4147-A177-3AD203B41FA5}">
                      <a16:colId xmlns:a16="http://schemas.microsoft.com/office/drawing/2014/main" val="3508251864"/>
                    </a:ext>
                  </a:extLst>
                </a:gridCol>
              </a:tblGrid>
              <a:tr h="526116">
                <a:tc>
                  <a:txBody>
                    <a:bodyPr/>
                    <a:lstStyle/>
                    <a:p>
                      <a:pPr algn="ctr"/>
                      <a:r>
                        <a:rPr kumimoji="1" lang="ja-JP" altLang="en-US" sz="2400" dirty="0" smtClean="0"/>
                        <a:t>補正前の額</a:t>
                      </a:r>
                      <a:endParaRPr kumimoji="1" lang="ja-JP" altLang="en-US" sz="2400" dirty="0"/>
                    </a:p>
                  </a:txBody>
                  <a:tcPr/>
                </a:tc>
                <a:tc>
                  <a:txBody>
                    <a:bodyPr/>
                    <a:lstStyle/>
                    <a:p>
                      <a:pPr algn="ctr"/>
                      <a:r>
                        <a:rPr kumimoji="1" lang="ja-JP" altLang="en-US" sz="2800" dirty="0" smtClean="0"/>
                        <a:t>補正額</a:t>
                      </a:r>
                      <a:endParaRPr kumimoji="1" lang="ja-JP" altLang="en-US" sz="2800" dirty="0"/>
                    </a:p>
                  </a:txBody>
                  <a:tcPr>
                    <a:solidFill>
                      <a:srgbClr val="4F81BD"/>
                    </a:solidFill>
                  </a:tcPr>
                </a:tc>
                <a:tc>
                  <a:txBody>
                    <a:bodyPr/>
                    <a:lstStyle/>
                    <a:p>
                      <a:pPr algn="ctr"/>
                      <a:r>
                        <a:rPr kumimoji="1" lang="ja-JP" altLang="en-US" sz="2400" dirty="0" smtClean="0"/>
                        <a:t>計</a:t>
                      </a:r>
                      <a:endParaRPr kumimoji="1" lang="ja-JP" altLang="en-US" sz="2400" dirty="0"/>
                    </a:p>
                  </a:txBody>
                  <a:tcPr/>
                </a:tc>
                <a:extLst>
                  <a:ext uri="{0D108BD9-81ED-4DB2-BD59-A6C34878D82A}">
                    <a16:rowId xmlns:a16="http://schemas.microsoft.com/office/drawing/2014/main" val="2428977437"/>
                  </a:ext>
                </a:extLst>
              </a:tr>
              <a:tr h="526116">
                <a:tc>
                  <a:txBody>
                    <a:bodyPr/>
                    <a:lstStyle/>
                    <a:p>
                      <a:pPr algn="ctr"/>
                      <a:r>
                        <a:rPr kumimoji="1" lang="ja-JP" altLang="en-US" sz="2400" b="1" kern="1200" dirty="0" smtClean="0">
                          <a:solidFill>
                            <a:schemeClr val="dk1"/>
                          </a:solidFill>
                          <a:latin typeface="+mj-ea"/>
                          <a:ea typeface="+mn-ea"/>
                          <a:cs typeface="+mn-cs"/>
                        </a:rPr>
                        <a:t>２０１，９０７，１８０</a:t>
                      </a:r>
                      <a:endParaRPr kumimoji="1" lang="ja-JP" altLang="en-US" sz="2400" b="1" kern="1200" dirty="0">
                        <a:solidFill>
                          <a:schemeClr val="dk1"/>
                        </a:solidFill>
                        <a:latin typeface="+mj-ea"/>
                        <a:ea typeface="+mn-ea"/>
                        <a:cs typeface="+mn-cs"/>
                      </a:endParaRPr>
                    </a:p>
                  </a:txBody>
                  <a:tcPr/>
                </a:tc>
                <a:tc>
                  <a:txBody>
                    <a:bodyPr/>
                    <a:lstStyle/>
                    <a:p>
                      <a:pPr algn="ctr"/>
                      <a:r>
                        <a:rPr kumimoji="1" lang="ja-JP" altLang="en-US" sz="2800" b="1" dirty="0" smtClean="0">
                          <a:solidFill>
                            <a:schemeClr val="tx1"/>
                          </a:solidFill>
                          <a:latin typeface="+mj-ea"/>
                          <a:ea typeface="+mj-ea"/>
                        </a:rPr>
                        <a:t>８９，３２４</a:t>
                      </a:r>
                      <a:endParaRPr kumimoji="1" lang="ja-JP" altLang="en-US" sz="2800" b="1" dirty="0">
                        <a:solidFill>
                          <a:schemeClr val="tx1"/>
                        </a:solidFill>
                        <a:latin typeface="+mj-ea"/>
                        <a:ea typeface="+mj-ea"/>
                      </a:endParaRPr>
                    </a:p>
                  </a:txBody>
                  <a:tcPr/>
                </a:tc>
                <a:tc>
                  <a:txBody>
                    <a:bodyPr/>
                    <a:lstStyle/>
                    <a:p>
                      <a:pPr algn="ctr"/>
                      <a:r>
                        <a:rPr kumimoji="1" lang="ja-JP" altLang="en-US" sz="2400" b="1" dirty="0" smtClean="0">
                          <a:solidFill>
                            <a:schemeClr val="tx1"/>
                          </a:solidFill>
                          <a:latin typeface="+mj-ea"/>
                          <a:ea typeface="+mj-ea"/>
                        </a:rPr>
                        <a:t>２０１，９９６，５０４</a:t>
                      </a:r>
                      <a:endParaRPr kumimoji="1" lang="ja-JP" altLang="en-US" sz="2400" b="1" dirty="0">
                        <a:solidFill>
                          <a:schemeClr val="tx1"/>
                        </a:solidFill>
                        <a:latin typeface="+mj-ea"/>
                        <a:ea typeface="+mj-ea"/>
                      </a:endParaRPr>
                    </a:p>
                  </a:txBody>
                  <a:tcPr/>
                </a:tc>
                <a:extLst>
                  <a:ext uri="{0D108BD9-81ED-4DB2-BD59-A6C34878D82A}">
                    <a16:rowId xmlns:a16="http://schemas.microsoft.com/office/drawing/2014/main" val="3221453927"/>
                  </a:ext>
                </a:extLst>
              </a:tr>
            </a:tbl>
          </a:graphicData>
        </a:graphic>
      </p:graphicFrame>
      <p:sp>
        <p:nvSpPr>
          <p:cNvPr id="2" name="正方形/長方形 1"/>
          <p:cNvSpPr/>
          <p:nvPr/>
        </p:nvSpPr>
        <p:spPr>
          <a:xfrm>
            <a:off x="4511824" y="3564674"/>
            <a:ext cx="3096344" cy="1232478"/>
          </a:xfrm>
          <a:prstGeom prst="rect">
            <a:avLst/>
          </a:prstGeom>
          <a:noFill/>
          <a:ln w="127000" cmpd="tri">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 name="正方形/長方形 16"/>
          <p:cNvSpPr/>
          <p:nvPr/>
        </p:nvSpPr>
        <p:spPr>
          <a:xfrm>
            <a:off x="9048328" y="4767326"/>
            <a:ext cx="1607696"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（単位：千円）</a:t>
            </a:r>
          </a:p>
        </p:txBody>
      </p:sp>
      <p:sp>
        <p:nvSpPr>
          <p:cNvPr id="18"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令和</a:t>
            </a:r>
            <a:r>
              <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年</a:t>
            </a:r>
            <a:r>
              <a:rPr kumimoji="1" lang="en-US" altLang="ja-JP"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9</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月</a:t>
            </a:r>
            <a:r>
              <a:rPr kumimoji="1" lang="en-US" altLang="ja-JP"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13</a:t>
            </a: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日</a:t>
            </a:r>
            <a:endPar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23"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品川区長 定例記者会見資料</a:t>
            </a:r>
            <a:endParaRPr kumimoji="1" lang="en-US" altLang="ja-JP" sz="24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1329175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schemeClr val="bg1"/>
              </a:solidFill>
            </a:endParaRPr>
          </a:p>
        </p:txBody>
      </p:sp>
      <p:sp>
        <p:nvSpPr>
          <p:cNvPr id="20" name="タイトル 12"/>
          <p:cNvSpPr txBox="1">
            <a:spLocks/>
          </p:cNvSpPr>
          <p:nvPr/>
        </p:nvSpPr>
        <p:spPr>
          <a:xfrm>
            <a:off x="0" y="610479"/>
            <a:ext cx="12096000" cy="542326"/>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１ </a:t>
            </a:r>
            <a:r>
              <a:rPr lang="ja-JP" altLang="en-US" sz="3200" dirty="0" smtClean="0">
                <a:solidFill>
                  <a:prstClr val="white"/>
                </a:solidFill>
                <a:latin typeface="HGS創英角ｺﾞｼｯｸUB" panose="020B0900000000000000" pitchFamily="50" charset="-128"/>
                <a:ea typeface="HGS創英角ｺﾞｼｯｸUB" panose="020B0900000000000000" pitchFamily="50" charset="-128"/>
                <a:cs typeface="+mn-cs"/>
              </a:rPr>
              <a:t>区長</a:t>
            </a:r>
            <a:r>
              <a:rPr lang="ja-JP" altLang="en-US" sz="3200" dirty="0">
                <a:solidFill>
                  <a:prstClr val="white"/>
                </a:solidFill>
                <a:latin typeface="HGS創英角ｺﾞｼｯｸUB" panose="020B0900000000000000" pitchFamily="50" charset="-128"/>
                <a:ea typeface="HGS創英角ｺﾞｼｯｸUB" panose="020B0900000000000000" pitchFamily="50" charset="-128"/>
                <a:cs typeface="+mn-cs"/>
              </a:rPr>
              <a:t>部局によるいじめ相談体制の</a:t>
            </a:r>
            <a:r>
              <a:rPr lang="ja-JP" altLang="en-US" sz="3200" dirty="0" smtClean="0">
                <a:solidFill>
                  <a:prstClr val="white"/>
                </a:solidFill>
                <a:latin typeface="HGS創英角ｺﾞｼｯｸUB" panose="020B0900000000000000" pitchFamily="50" charset="-128"/>
                <a:ea typeface="HGS創英角ｺﾞｼｯｸUB" panose="020B0900000000000000" pitchFamily="50" charset="-128"/>
                <a:cs typeface="+mn-cs"/>
              </a:rPr>
              <a:t>整備</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a:t>
            </a:r>
            <a:r>
              <a:rPr lang="en-US" altLang="ja-JP" sz="3200" dirty="0" smtClean="0">
                <a:solidFill>
                  <a:schemeClr val="bg1"/>
                </a:solidFill>
                <a:latin typeface="HGS創英角ｺﾞｼｯｸUB" panose="020B0900000000000000" pitchFamily="50" charset="-128"/>
                <a:ea typeface="HGS創英角ｺﾞｼｯｸUB" panose="020B0900000000000000" pitchFamily="50" charset="-128"/>
              </a:rPr>
              <a:t>4,750</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千</a:t>
            </a:r>
            <a:r>
              <a:rPr lang="ja-JP" altLang="ja-JP" sz="3200" dirty="0" smtClean="0">
                <a:solidFill>
                  <a:schemeClr val="bg1"/>
                </a:solidFill>
                <a:latin typeface="HGS創英角ｺﾞｼｯｸUB" panose="020B0900000000000000" pitchFamily="50" charset="-128"/>
                <a:ea typeface="HGS創英角ｺﾞｼｯｸUB" panose="020B0900000000000000" pitchFamily="50" charset="-128"/>
              </a:rPr>
              <a:t>円</a:t>
            </a:r>
            <a:endParaRPr lang="ja-JP" altLang="en-US"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2" name="角丸四角形 40">
            <a:extLst>
              <a:ext uri="{FF2B5EF4-FFF2-40B4-BE49-F238E27FC236}">
                <a16:creationId xmlns:a16="http://schemas.microsoft.com/office/drawing/2014/main" id="{DF3A5206-B50A-E805-9091-5B04F995EF51}"/>
              </a:ext>
            </a:extLst>
          </p:cNvPr>
          <p:cNvSpPr/>
          <p:nvPr/>
        </p:nvSpPr>
        <p:spPr>
          <a:xfrm>
            <a:off x="212102" y="1286848"/>
            <a:ext cx="11838867" cy="1152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a:lnSpc>
                <a:spcPts val="2800"/>
              </a:lnSpc>
              <a:spcAft>
                <a:spcPts val="300"/>
              </a:spcAft>
            </a:pP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新たに</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区長部局</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に</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いじめ相談窓口を</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設置</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し、相談しやすい環境を</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整備する</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endParaRPr lang="en-US" altLang="ja-JP"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p>
            <a:pPr>
              <a:lnSpc>
                <a:spcPts val="2800"/>
              </a:lnSpc>
              <a:spcAft>
                <a:spcPts val="300"/>
              </a:spcAft>
            </a:pP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教育委員会</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等と連携</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し</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、いじめ</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の</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早期発見</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・早期解決</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に向けた機動的な対応</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を図る。</a:t>
            </a:r>
            <a:endParaRPr lang="en-US" altLang="ja-JP"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3265464156"/>
              </p:ext>
            </p:extLst>
          </p:nvPr>
        </p:nvGraphicFramePr>
        <p:xfrm>
          <a:off x="444648" y="2628000"/>
          <a:ext cx="11412000" cy="2635016"/>
        </p:xfrm>
        <a:graphic>
          <a:graphicData uri="http://schemas.openxmlformats.org/drawingml/2006/table">
            <a:tbl>
              <a:tblPr firstRow="1" bandRow="1">
                <a:tableStyleId>{5940675A-B579-460E-94D1-54222C63F5DA}</a:tableStyleId>
              </a:tblPr>
              <a:tblGrid>
                <a:gridCol w="1908000">
                  <a:extLst>
                    <a:ext uri="{9D8B030D-6E8A-4147-A177-3AD203B41FA5}">
                      <a16:colId xmlns:a16="http://schemas.microsoft.com/office/drawing/2014/main" val="2707623244"/>
                    </a:ext>
                  </a:extLst>
                </a:gridCol>
                <a:gridCol w="9504000">
                  <a:extLst>
                    <a:ext uri="{9D8B030D-6E8A-4147-A177-3AD203B41FA5}">
                      <a16:colId xmlns:a16="http://schemas.microsoft.com/office/drawing/2014/main" val="1201752258"/>
                    </a:ext>
                  </a:extLst>
                </a:gridCol>
              </a:tblGrid>
              <a:tr h="523887">
                <a:tc>
                  <a:txBody>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事業名</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いじめ対策事業</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008730"/>
                  </a:ext>
                </a:extLst>
              </a:tr>
              <a:tr h="1484655">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実施内容</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・ソーシャルワーカーの活用</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相談受付、関係機関との連絡調整</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・いじめ相談専門員の活用</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弁護士による第三者的視点からの助言</a:t>
                      </a:r>
                    </a:p>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・いじめポータルサイトの開設</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いじめ相談受付やいじめ防止啓発</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・いじめ情報収集促進チラシの配布</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積極的な情報収集で早期発見</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997182"/>
                  </a:ext>
                </a:extLst>
              </a:tr>
              <a:tr h="556649">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受付開始</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令和６年１月（予定）</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4758869"/>
                  </a:ext>
                </a:extLst>
              </a:tr>
            </a:tbl>
          </a:graphicData>
        </a:graphic>
      </p:graphicFrame>
      <p:sp>
        <p:nvSpPr>
          <p:cNvPr id="12"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smtClean="0">
                <a:solidFill>
                  <a:schemeClr val="bg1"/>
                </a:solidFill>
                <a:latin typeface="ＭＳ ゴシック" panose="020B0609070205080204" pitchFamily="49" charset="-128"/>
                <a:ea typeface="ＭＳ ゴシック" panose="020B0609070205080204" pitchFamily="49" charset="-128"/>
              </a:rPr>
              <a:t>品川区長 定例記者会見資料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4"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96387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schemeClr val="bg1"/>
              </a:solidFill>
            </a:endParaRPr>
          </a:p>
        </p:txBody>
      </p:sp>
      <p:sp>
        <p:nvSpPr>
          <p:cNvPr id="20" name="タイトル 12"/>
          <p:cNvSpPr txBox="1">
            <a:spLocks/>
          </p:cNvSpPr>
          <p:nvPr/>
        </p:nvSpPr>
        <p:spPr>
          <a:xfrm>
            <a:off x="0" y="610479"/>
            <a:ext cx="12096000" cy="542326"/>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２ Ｃｈａｔ ＧＰＴの活用による業務</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の</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効率化　　　  </a:t>
            </a:r>
            <a:r>
              <a:rPr lang="en-US" altLang="ja-JP" sz="3200" dirty="0" smtClean="0">
                <a:solidFill>
                  <a:schemeClr val="bg1"/>
                </a:solidFill>
                <a:latin typeface="HGS創英角ｺﾞｼｯｸUB" panose="020B0900000000000000" pitchFamily="50" charset="-128"/>
                <a:ea typeface="HGS創英角ｺﾞｼｯｸUB" panose="020B0900000000000000" pitchFamily="50" charset="-128"/>
              </a:rPr>
              <a:t>4,400</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千</a:t>
            </a:r>
            <a:r>
              <a:rPr lang="ja-JP" altLang="ja-JP" sz="3200" dirty="0" smtClean="0">
                <a:solidFill>
                  <a:schemeClr val="bg1"/>
                </a:solidFill>
                <a:latin typeface="HGS創英角ｺﾞｼｯｸUB" panose="020B0900000000000000" pitchFamily="50" charset="-128"/>
                <a:ea typeface="HGS創英角ｺﾞｼｯｸUB" panose="020B0900000000000000" pitchFamily="50" charset="-128"/>
              </a:rPr>
              <a:t>円</a:t>
            </a:r>
            <a:r>
              <a:rPr lang="en-US" altLang="ja-JP" sz="3200" dirty="0" smtClean="0">
                <a:solidFill>
                  <a:schemeClr val="bg1"/>
                </a:solidFill>
                <a:latin typeface="HGS創英角ｺﾞｼｯｸUB" panose="020B0900000000000000" pitchFamily="50" charset="-128"/>
                <a:ea typeface="HGS創英角ｺﾞｼｯｸUB" panose="020B0900000000000000" pitchFamily="50" charset="-128"/>
              </a:rPr>
              <a:t> </a:t>
            </a:r>
            <a:endParaRPr lang="ja-JP" altLang="en-US"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2" name="角丸四角形 40">
            <a:extLst>
              <a:ext uri="{FF2B5EF4-FFF2-40B4-BE49-F238E27FC236}">
                <a16:creationId xmlns:a16="http://schemas.microsoft.com/office/drawing/2014/main" id="{DF3A5206-B50A-E805-9091-5B04F995EF51}"/>
              </a:ext>
            </a:extLst>
          </p:cNvPr>
          <p:cNvSpPr/>
          <p:nvPr/>
        </p:nvSpPr>
        <p:spPr>
          <a:xfrm>
            <a:off x="212102" y="1286848"/>
            <a:ext cx="11838867" cy="864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a:lnSpc>
                <a:spcPts val="2800"/>
              </a:lnSpc>
              <a:spcAft>
                <a:spcPts val="300"/>
              </a:spcAft>
            </a:pP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Ｃｈａｔ ＧＰＴを導入</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し文書作成や文書要約に活用することで、職員の作業負担を軽減させ</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業務の効率化</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を</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図る。</a:t>
            </a:r>
            <a:endPar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2455587196"/>
              </p:ext>
            </p:extLst>
          </p:nvPr>
        </p:nvGraphicFramePr>
        <p:xfrm>
          <a:off x="444648" y="2340002"/>
          <a:ext cx="11412000" cy="2973036"/>
        </p:xfrm>
        <a:graphic>
          <a:graphicData uri="http://schemas.openxmlformats.org/drawingml/2006/table">
            <a:tbl>
              <a:tblPr firstRow="1" bandRow="1">
                <a:tableStyleId>{5940675A-B579-460E-94D1-54222C63F5DA}</a:tableStyleId>
              </a:tblPr>
              <a:tblGrid>
                <a:gridCol w="1908000">
                  <a:extLst>
                    <a:ext uri="{9D8B030D-6E8A-4147-A177-3AD203B41FA5}">
                      <a16:colId xmlns:a16="http://schemas.microsoft.com/office/drawing/2014/main" val="2707623244"/>
                    </a:ext>
                  </a:extLst>
                </a:gridCol>
                <a:gridCol w="9504000">
                  <a:extLst>
                    <a:ext uri="{9D8B030D-6E8A-4147-A177-3AD203B41FA5}">
                      <a16:colId xmlns:a16="http://schemas.microsoft.com/office/drawing/2014/main" val="1201752258"/>
                    </a:ext>
                  </a:extLst>
                </a:gridCol>
              </a:tblGrid>
              <a:tr h="584942">
                <a:tc>
                  <a:txBody>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事業名</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Ｃｈａｔ</a:t>
                      </a:r>
                      <a:r>
                        <a:rPr lang="ja-JP" altLang="en-US" sz="2400" baseline="0" dirty="0" smtClean="0">
                          <a:solidFill>
                            <a:schemeClr val="tx1"/>
                          </a:solidFill>
                          <a:latin typeface="HGS創英角ｺﾞｼｯｸUB" panose="020B0900000000000000" pitchFamily="50" charset="-128"/>
                          <a:ea typeface="HGS創英角ｺﾞｼｯｸUB" panose="020B0900000000000000" pitchFamily="50" charset="-128"/>
                        </a:rPr>
                        <a:t> </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ＧＰＴの導入</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008730"/>
                  </a:ext>
                </a:extLst>
              </a:tr>
              <a:tr h="593760">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対象</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latin typeface="HGS創英角ｺﾞｼｯｸUB" panose="020B0900000000000000" pitchFamily="50" charset="-128"/>
                          <a:ea typeface="HGS創英角ｺﾞｼｯｸUB" panose="020B0900000000000000" pitchFamily="50" charset="-128"/>
                        </a:rPr>
                        <a:t>全職員</a:t>
                      </a:r>
                      <a:endParaRPr lang="en-US" altLang="ja-JP" sz="2400" dirty="0" smtClean="0">
                        <a:solidFill>
                          <a:srgbClr val="0070C0"/>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997182"/>
                  </a:ext>
                </a:extLst>
              </a:tr>
              <a:tr h="1152756">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活用用途</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latin typeface="HGS創英角ｺﾞｼｯｸUB" panose="020B0900000000000000" pitchFamily="50" charset="-128"/>
                          <a:ea typeface="HGS創英角ｺﾞｼｯｸUB" panose="020B0900000000000000" pitchFamily="50" charset="-128"/>
                        </a:rPr>
                        <a:t>・文章作成時における原案の作成</a:t>
                      </a:r>
                      <a:endParaRPr lang="en-US" altLang="ja-JP" sz="2400" dirty="0" smtClean="0">
                        <a:latin typeface="HGS創英角ｺﾞｼｯｸUB" panose="020B0900000000000000" pitchFamily="50" charset="-128"/>
                        <a:ea typeface="HGS創英角ｺﾞｼｯｸUB" panose="020B0900000000000000" pitchFamily="50" charset="-128"/>
                      </a:endParaRPr>
                    </a:p>
                    <a:p>
                      <a:r>
                        <a:rPr lang="ja-JP" altLang="en-US" sz="2400" dirty="0" smtClean="0">
                          <a:latin typeface="HGS創英角ｺﾞｼｯｸUB" panose="020B0900000000000000" pitchFamily="50" charset="-128"/>
                          <a:ea typeface="HGS創英角ｺﾞｼｯｸUB" panose="020B0900000000000000" pitchFamily="50" charset="-128"/>
                        </a:rPr>
                        <a:t>・議事録等の文書要約</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・アイディア創出　など</a:t>
                      </a:r>
                      <a:endParaRPr lang="en-US" altLang="ja-JP" sz="2400" dirty="0" smtClean="0">
                        <a:solidFill>
                          <a:srgbClr val="0070C0"/>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7534425"/>
                  </a:ext>
                </a:extLst>
              </a:tr>
              <a:tr h="605614">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導入開始</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令和５年</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11</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月（予定）</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478366"/>
                  </a:ext>
                </a:extLst>
              </a:tr>
            </a:tbl>
          </a:graphicData>
        </a:graphic>
      </p:graphicFrame>
      <p:sp>
        <p:nvSpPr>
          <p:cNvPr id="12"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smtClean="0">
                <a:solidFill>
                  <a:schemeClr val="bg1"/>
                </a:solidFill>
                <a:latin typeface="ＭＳ ゴシック" panose="020B0609070205080204" pitchFamily="49" charset="-128"/>
                <a:ea typeface="ＭＳ ゴシック" panose="020B0609070205080204" pitchFamily="49" charset="-128"/>
              </a:rPr>
              <a:t>品川区長 定例記者会見資料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4"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1385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schemeClr val="bg1"/>
              </a:solidFill>
            </a:endParaRPr>
          </a:p>
        </p:txBody>
      </p:sp>
      <p:sp>
        <p:nvSpPr>
          <p:cNvPr id="20" name="タイトル 12"/>
          <p:cNvSpPr txBox="1">
            <a:spLocks/>
          </p:cNvSpPr>
          <p:nvPr/>
        </p:nvSpPr>
        <p:spPr>
          <a:xfrm>
            <a:off x="0" y="610479"/>
            <a:ext cx="12060000" cy="542326"/>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３ 粗大</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ごみの</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リサイクル</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　　　　</a:t>
            </a:r>
            <a:r>
              <a:rPr lang="en-US" altLang="ja-JP" sz="3200" dirty="0" smtClean="0">
                <a:solidFill>
                  <a:schemeClr val="bg1"/>
                </a:solidFill>
                <a:latin typeface="HGS創英角ｺﾞｼｯｸUB" panose="020B0900000000000000" pitchFamily="50" charset="-128"/>
                <a:ea typeface="HGS創英角ｺﾞｼｯｸUB" panose="020B0900000000000000" pitchFamily="50" charset="-128"/>
              </a:rPr>
              <a:t>5,240</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千円</a:t>
            </a:r>
            <a:endParaRPr lang="ja-JP" altLang="en-US"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3"/>
          <a:stretch>
            <a:fillRect/>
          </a:stretch>
        </p:blipFill>
        <p:spPr>
          <a:xfrm>
            <a:off x="252000" y="71284"/>
            <a:ext cx="1225402" cy="365792"/>
          </a:xfrm>
          <a:prstGeom prst="rect">
            <a:avLst/>
          </a:prstGeom>
        </p:spPr>
      </p:pic>
      <p:sp>
        <p:nvSpPr>
          <p:cNvPr id="2" name="角丸四角形 40">
            <a:extLst>
              <a:ext uri="{FF2B5EF4-FFF2-40B4-BE49-F238E27FC236}">
                <a16:creationId xmlns:a16="http://schemas.microsoft.com/office/drawing/2014/main" id="{DF3A5206-B50A-E805-9091-5B04F995EF51}"/>
              </a:ext>
            </a:extLst>
          </p:cNvPr>
          <p:cNvSpPr/>
          <p:nvPr/>
        </p:nvSpPr>
        <p:spPr>
          <a:xfrm>
            <a:off x="212102" y="1286848"/>
            <a:ext cx="11838867" cy="864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a:lnSpc>
                <a:spcPts val="2800"/>
              </a:lnSpc>
              <a:spcAft>
                <a:spcPts val="300"/>
              </a:spcAft>
            </a:pP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一部の粗大ごみの</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処理</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方法を変える</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ことにより、二酸化炭素排出量を減らし</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「ゼロカーボンシティ</a:t>
            </a:r>
            <a:r>
              <a:rPr lang="ja-JP" altLang="en-US" sz="2700" dirty="0" err="1"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しながわ</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」への推進</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を図る。</a:t>
            </a:r>
            <a:endParaRPr lang="en-US" altLang="ja-JP"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sp>
        <p:nvSpPr>
          <p:cNvPr id="17"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4"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smtClean="0">
                <a:solidFill>
                  <a:schemeClr val="bg1"/>
                </a:solidFill>
                <a:latin typeface="ＭＳ ゴシック" panose="020B0609070205080204" pitchFamily="49" charset="-128"/>
                <a:ea typeface="ＭＳ ゴシック" panose="020B0609070205080204" pitchFamily="49" charset="-128"/>
              </a:rPr>
              <a:t>品川区長 定例記者会見資料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pic>
        <p:nvPicPr>
          <p:cNvPr id="25" name="図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414400"/>
            <a:ext cx="12192000" cy="1443044"/>
          </a:xfrm>
          <a:prstGeom prst="rect">
            <a:avLst/>
          </a:prstGeom>
        </p:spPr>
      </p:pic>
      <p:sp>
        <p:nvSpPr>
          <p:cNvPr id="26"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366873901"/>
              </p:ext>
            </p:extLst>
          </p:nvPr>
        </p:nvGraphicFramePr>
        <p:xfrm>
          <a:off x="407368" y="2339995"/>
          <a:ext cx="11449272" cy="3337878"/>
        </p:xfrm>
        <a:graphic>
          <a:graphicData uri="http://schemas.openxmlformats.org/drawingml/2006/table">
            <a:tbl>
              <a:tblPr firstRow="1" bandRow="1">
                <a:tableStyleId>{5940675A-B579-460E-94D1-54222C63F5DA}</a:tableStyleId>
              </a:tblPr>
              <a:tblGrid>
                <a:gridCol w="1914231">
                  <a:extLst>
                    <a:ext uri="{9D8B030D-6E8A-4147-A177-3AD203B41FA5}">
                      <a16:colId xmlns:a16="http://schemas.microsoft.com/office/drawing/2014/main" val="2707623244"/>
                    </a:ext>
                  </a:extLst>
                </a:gridCol>
                <a:gridCol w="9535041">
                  <a:extLst>
                    <a:ext uri="{9D8B030D-6E8A-4147-A177-3AD203B41FA5}">
                      <a16:colId xmlns:a16="http://schemas.microsoft.com/office/drawing/2014/main" val="1201752258"/>
                    </a:ext>
                  </a:extLst>
                </a:gridCol>
              </a:tblGrid>
              <a:tr h="454519">
                <a:tc>
                  <a:txBody>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事業名</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粗大ごみのリサイクル</a:t>
                      </a:r>
                      <a:endParaRPr lang="zh-TW" altLang="en-US"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008730"/>
                  </a:ext>
                </a:extLst>
              </a:tr>
              <a:tr h="4545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対象物品</a:t>
                      </a:r>
                      <a:endParaRPr lang="en-US" altLang="ja-JP" sz="2400" dirty="0" smtClean="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プラスチック製衣装ケース・羽毛布団・自転車</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4118947"/>
                  </a:ext>
                </a:extLst>
              </a:tr>
              <a:tr h="17587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事業内容</a:t>
                      </a:r>
                      <a:endParaRPr lang="en-US" altLang="ja-JP" sz="2400" dirty="0" smtClean="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・製品プラスチック回収の対象外であるプラスチック製</a:t>
                      </a:r>
                      <a:r>
                        <a:rPr lang="ja-JP" altLang="en-US" sz="2400" smtClean="0">
                          <a:solidFill>
                            <a:schemeClr val="tx1"/>
                          </a:solidFill>
                          <a:latin typeface="HGS創英角ｺﾞｼｯｸUB" panose="020B0900000000000000" pitchFamily="50" charset="-128"/>
                          <a:ea typeface="HGS創英角ｺﾞｼｯｸUB" panose="020B0900000000000000" pitchFamily="50" charset="-128"/>
                        </a:rPr>
                        <a:t>衣装ケースを、</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多様な製品の原料となるペレットに加工しマテリアルリサイクルする</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・羽毛布団から羽毛を再利用、表地は固形燃料とする</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・自転車をリサイクル業者に売却する</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8639430"/>
                  </a:ext>
                </a:extLst>
              </a:tr>
              <a:tr h="503238">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事業開始</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令和５年</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12</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月（予定）</a:t>
                      </a:r>
                      <a:endParaRPr kumimoji="1" lang="ja-JP" altLang="en-US" sz="2400" dirty="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1762216"/>
                  </a:ext>
                </a:extLst>
              </a:tr>
            </a:tbl>
          </a:graphicData>
        </a:graphic>
      </p:graphicFrame>
    </p:spTree>
    <p:extLst>
      <p:ext uri="{BB962C8B-B14F-4D97-AF65-F5344CB8AC3E}">
        <p14:creationId xmlns:p14="http://schemas.microsoft.com/office/powerpoint/2010/main" val="2011929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schemeClr val="bg1"/>
              </a:solidFill>
            </a:endParaRPr>
          </a:p>
        </p:txBody>
      </p:sp>
      <p:sp>
        <p:nvSpPr>
          <p:cNvPr id="20" name="タイトル 12"/>
          <p:cNvSpPr txBox="1">
            <a:spLocks/>
          </p:cNvSpPr>
          <p:nvPr/>
        </p:nvSpPr>
        <p:spPr>
          <a:xfrm>
            <a:off x="0" y="610479"/>
            <a:ext cx="12096000" cy="542326"/>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４ おくやみコーナーの設置　　　　　</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a:t>
            </a:r>
            <a:r>
              <a:rPr lang="en-US" altLang="ja-JP" sz="3200" dirty="0" smtClean="0">
                <a:solidFill>
                  <a:schemeClr val="bg1"/>
                </a:solidFill>
                <a:latin typeface="HGS創英角ｺﾞｼｯｸUB" panose="020B0900000000000000" pitchFamily="50" charset="-128"/>
                <a:ea typeface="HGS創英角ｺﾞｼｯｸUB" panose="020B0900000000000000" pitchFamily="50" charset="-128"/>
              </a:rPr>
              <a:t>2,448</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千</a:t>
            </a:r>
            <a:r>
              <a:rPr lang="ja-JP" altLang="ja-JP" sz="3200" dirty="0" smtClean="0">
                <a:solidFill>
                  <a:schemeClr val="bg1"/>
                </a:solidFill>
                <a:latin typeface="HGS創英角ｺﾞｼｯｸUB" panose="020B0900000000000000" pitchFamily="50" charset="-128"/>
                <a:ea typeface="HGS創英角ｺﾞｼｯｸUB" panose="020B0900000000000000" pitchFamily="50" charset="-128"/>
              </a:rPr>
              <a:t>円</a:t>
            </a:r>
            <a:endParaRPr lang="ja-JP" altLang="en-US"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21"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品川</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区長 定例</a:t>
            </a:r>
            <a:r>
              <a:rPr lang="ja-JP" altLang="en-US" sz="2400" b="1" dirty="0">
                <a:solidFill>
                  <a:schemeClr val="bg1"/>
                </a:solidFill>
                <a:latin typeface="ＭＳ ゴシック" panose="020B0609070205080204" pitchFamily="49" charset="-128"/>
                <a:ea typeface="ＭＳ ゴシック" panose="020B0609070205080204" pitchFamily="49" charset="-128"/>
              </a:rPr>
              <a:t>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40">
            <a:extLst>
              <a:ext uri="{FF2B5EF4-FFF2-40B4-BE49-F238E27FC236}">
                <a16:creationId xmlns:a16="http://schemas.microsoft.com/office/drawing/2014/main" id="{DF3A5206-B50A-E805-9091-5B04F995EF51}"/>
              </a:ext>
            </a:extLst>
          </p:cNvPr>
          <p:cNvSpPr/>
          <p:nvPr/>
        </p:nvSpPr>
        <p:spPr>
          <a:xfrm>
            <a:off x="212102" y="1286848"/>
            <a:ext cx="11838867" cy="864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a:lnSpc>
                <a:spcPts val="2800"/>
              </a:lnSpc>
              <a:spcAft>
                <a:spcPts val="300"/>
              </a:spcAft>
            </a:pP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庁舎内を</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移動せず、一カ所</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ですべての</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手続きができる</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おくやみコーナーを設置し</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、遺族の負担軽減</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を図る。</a:t>
            </a:r>
            <a:endParaRPr lang="en-US" altLang="ja-JP"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2562812421"/>
              </p:ext>
            </p:extLst>
          </p:nvPr>
        </p:nvGraphicFramePr>
        <p:xfrm>
          <a:off x="444648" y="2340000"/>
          <a:ext cx="11412000" cy="2903339"/>
        </p:xfrm>
        <a:graphic>
          <a:graphicData uri="http://schemas.openxmlformats.org/drawingml/2006/table">
            <a:tbl>
              <a:tblPr firstRow="1" bandRow="1">
                <a:tableStyleId>{5940675A-B579-460E-94D1-54222C63F5DA}</a:tableStyleId>
              </a:tblPr>
              <a:tblGrid>
                <a:gridCol w="1908000">
                  <a:extLst>
                    <a:ext uri="{9D8B030D-6E8A-4147-A177-3AD203B41FA5}">
                      <a16:colId xmlns:a16="http://schemas.microsoft.com/office/drawing/2014/main" val="2707623244"/>
                    </a:ext>
                  </a:extLst>
                </a:gridCol>
                <a:gridCol w="9504000">
                  <a:extLst>
                    <a:ext uri="{9D8B030D-6E8A-4147-A177-3AD203B41FA5}">
                      <a16:colId xmlns:a16="http://schemas.microsoft.com/office/drawing/2014/main" val="1201752258"/>
                    </a:ext>
                  </a:extLst>
                </a:gridCol>
              </a:tblGrid>
              <a:tr h="525321">
                <a:tc>
                  <a:txBody>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事業名</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おくやみコーナー運営経費</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997182"/>
                  </a:ext>
                </a:extLst>
              </a:tr>
              <a:tr h="590985">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設置場所</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区役所第二庁舎３階ロビー</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1258818"/>
                  </a:ext>
                </a:extLst>
              </a:tr>
              <a:tr h="1165702">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実施内容</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・予約制（平日１日・最大４組、亡くなられた区民の遺族が対象）</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2400" u="none" strike="noStrike" dirty="0" smtClean="0">
                          <a:solidFill>
                            <a:schemeClr val="tx1"/>
                          </a:solidFill>
                          <a:latin typeface="HGS創英角ｺﾞｼｯｸUB" panose="020B0900000000000000" pitchFamily="50" charset="-128"/>
                          <a:ea typeface="HGS創英角ｺﾞｼｯｸUB" panose="020B0900000000000000" pitchFamily="50" charset="-128"/>
                        </a:rPr>
                        <a:t>・遺族の方の手続きを、プライバシーに配慮した形でサポート</a:t>
                      </a:r>
                      <a:endParaRPr lang="en-US" altLang="ja-JP" sz="2400" u="none" strike="noStrike" dirty="0" smtClean="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2400" u="none" strike="noStrike" dirty="0" smtClean="0">
                          <a:solidFill>
                            <a:schemeClr val="tx1"/>
                          </a:solidFill>
                          <a:latin typeface="HGS創英角ｺﾞｼｯｸUB" panose="020B0900000000000000" pitchFamily="50" charset="-128"/>
                          <a:ea typeface="HGS創英角ｺﾞｼｯｸUB" panose="020B0900000000000000" pitchFamily="50" charset="-128"/>
                        </a:rPr>
                        <a:t>・区役所外での手続きに関する相談にも対応</a:t>
                      </a:r>
                      <a:endParaRPr lang="ja-JP" altLang="en-US" sz="2200" u="none" strike="noStrike"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505021"/>
                  </a:ext>
                </a:extLst>
              </a:tr>
              <a:tr h="598313">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導入開始</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latin typeface="HGS創英角ｺﾞｼｯｸUB" panose="020B0900000000000000" pitchFamily="50" charset="-128"/>
                          <a:ea typeface="HGS創英角ｺﾞｼｯｸUB" panose="020B0900000000000000" pitchFamily="50" charset="-128"/>
                        </a:rPr>
                        <a:t>令和６年１月（予定）</a:t>
                      </a:r>
                      <a:endParaRPr kumimoji="1" lang="ja-JP" altLang="en-US" sz="2400" dirty="0">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250084"/>
                  </a:ext>
                </a:extLst>
              </a:tr>
            </a:tbl>
          </a:graphicData>
        </a:graphic>
      </p:graphicFrame>
      <p:sp>
        <p:nvSpPr>
          <p:cNvPr id="17"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29463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schemeClr val="bg1"/>
              </a:solidFill>
            </a:endParaRPr>
          </a:p>
        </p:txBody>
      </p:sp>
      <p:sp>
        <p:nvSpPr>
          <p:cNvPr id="20" name="タイトル 12"/>
          <p:cNvSpPr txBox="1">
            <a:spLocks/>
          </p:cNvSpPr>
          <p:nvPr/>
        </p:nvSpPr>
        <p:spPr>
          <a:xfrm>
            <a:off x="-1" y="610479"/>
            <a:ext cx="10554791" cy="542326"/>
          </a:xfrm>
          <a:prstGeom prst="rect">
            <a:avLst/>
          </a:prstGeom>
        </p:spPr>
        <p:txBody>
          <a:bodyPr vert="horz" lIns="91440" tIns="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教育</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委員会委員</a:t>
            </a:r>
            <a:r>
              <a:rPr lang="ja-JP" altLang="en-US" sz="3200" dirty="0" smtClean="0">
                <a:solidFill>
                  <a:srgbClr val="FFFFFF"/>
                </a:solidFill>
                <a:latin typeface="HGS創英角ｺﾞｼｯｸUB" panose="020B0900000000000000" pitchFamily="50" charset="-128"/>
                <a:ea typeface="HGS創英角ｺﾞｼｯｸUB" panose="020B0900000000000000" pitchFamily="50" charset="-128"/>
              </a:rPr>
              <a:t>候補者</a:t>
            </a:r>
            <a:r>
              <a:rPr lang="zh-TW" altLang="en-US" sz="3200" dirty="0">
                <a:solidFill>
                  <a:srgbClr val="FFFFFF"/>
                </a:solidFill>
                <a:latin typeface="HGS創英角ｺﾞｼｯｸUB" panose="020B0900000000000000" pitchFamily="50" charset="-128"/>
                <a:ea typeface="HGS創英角ｺﾞｼｯｸUB" panose="020B0900000000000000" pitchFamily="50" charset="-128"/>
              </a:rPr>
              <a:t>（保護者枠</a:t>
            </a:r>
            <a:r>
              <a:rPr lang="zh-TW" altLang="en-US" sz="3200" dirty="0" smtClean="0">
                <a:solidFill>
                  <a:srgbClr val="FFFFFF"/>
                </a:solidFill>
                <a:latin typeface="HGS創英角ｺﾞｼｯｸUB" panose="020B0900000000000000" pitchFamily="50" charset="-128"/>
                <a:ea typeface="HGS創英角ｺﾞｼｯｸUB" panose="020B0900000000000000" pitchFamily="50" charset="-128"/>
              </a:rPr>
              <a:t>）</a:t>
            </a:r>
            <a:r>
              <a:rPr lang="ja-JP" altLang="en-US" sz="3200" dirty="0" smtClean="0">
                <a:solidFill>
                  <a:srgbClr val="FFFFFF"/>
                </a:solidFill>
                <a:latin typeface="HGS創英角ｺﾞｼｯｸUB" panose="020B0900000000000000" pitchFamily="50" charset="-128"/>
                <a:ea typeface="HGS創英角ｺﾞｼｯｸUB" panose="020B0900000000000000" pitchFamily="50" charset="-128"/>
              </a:rPr>
              <a:t>の決定</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について</a:t>
            </a:r>
            <a:endParaRPr lang="ja-JP" altLang="en-US" sz="3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0"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21" name="日付プレースホルダー 1"/>
          <p:cNvSpPr txBox="1">
            <a:spLocks/>
          </p:cNvSpPr>
          <p:nvPr/>
        </p:nvSpPr>
        <p:spPr>
          <a:xfrm>
            <a:off x="8640000" y="64800"/>
            <a:ext cx="3600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品川区長 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40">
            <a:extLst>
              <a:ext uri="{FF2B5EF4-FFF2-40B4-BE49-F238E27FC236}">
                <a16:creationId xmlns:a16="http://schemas.microsoft.com/office/drawing/2014/main" id="{DF3A5206-B50A-E805-9091-5B04F995EF51}"/>
              </a:ext>
            </a:extLst>
          </p:cNvPr>
          <p:cNvSpPr/>
          <p:nvPr/>
        </p:nvSpPr>
        <p:spPr>
          <a:xfrm>
            <a:off x="212102" y="1288800"/>
            <a:ext cx="11838867" cy="864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lvl="0">
              <a:lnSpc>
                <a:spcPts val="2800"/>
              </a:lnSpc>
            </a:pP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rPr>
              <a:t>「子育て・教育</a:t>
            </a:r>
            <a:r>
              <a:rPr lang="ja-JP" altLang="en-US" sz="2700" dirty="0">
                <a:solidFill>
                  <a:srgbClr val="0070C0"/>
                </a:solidFill>
                <a:latin typeface="HGS創英角ｺﾞｼｯｸUB" panose="020B0900000000000000" pitchFamily="50" charset="-128"/>
                <a:ea typeface="HGS創英角ｺﾞｼｯｸUB" panose="020B0900000000000000" pitchFamily="50" charset="-128"/>
              </a:rPr>
              <a:t>で選ばれる しながわ」</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の実現に向け</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rPr>
              <a:t>、</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rPr>
              <a:t>公募</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rPr>
              <a:t>により応募があった</a:t>
            </a:r>
            <a:r>
              <a:rPr lang="en-US" altLang="ja-JP" sz="2700" dirty="0" smtClean="0">
                <a:solidFill>
                  <a:srgbClr val="0070C0"/>
                </a:solidFill>
                <a:latin typeface="HGS創英角ｺﾞｼｯｸUB" panose="020B0900000000000000" pitchFamily="50" charset="-128"/>
                <a:ea typeface="HGS創英角ｺﾞｼｯｸUB" panose="020B0900000000000000" pitchFamily="50" charset="-128"/>
              </a:rPr>
              <a:t>34</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rPr>
              <a:t>名</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rPr>
              <a:t>から選考</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rPr>
              <a:t>し、候補者１名を</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rPr>
              <a:t>決定</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rPr>
              <a:t>。</a:t>
            </a:r>
            <a:endParaRPr lang="en-US" altLang="ja-JP" sz="2700" dirty="0" smtClean="0">
              <a:solidFill>
                <a:schemeClr val="tx1"/>
              </a:solidFill>
              <a:latin typeface="HGS創英角ｺﾞｼｯｸUB" panose="020B0900000000000000" pitchFamily="50" charset="-128"/>
              <a:ea typeface="HGS創英角ｺﾞｼｯｸUB" panose="020B0900000000000000" pitchFamily="50"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525422461"/>
              </p:ext>
            </p:extLst>
          </p:nvPr>
        </p:nvGraphicFramePr>
        <p:xfrm>
          <a:off x="444648" y="2340000"/>
          <a:ext cx="11412000" cy="2726058"/>
        </p:xfrm>
        <a:graphic>
          <a:graphicData uri="http://schemas.openxmlformats.org/drawingml/2006/table">
            <a:tbl>
              <a:tblPr firstRow="1" bandRow="1">
                <a:tableStyleId>{5940675A-B579-460E-94D1-54222C63F5DA}</a:tableStyleId>
              </a:tblPr>
              <a:tblGrid>
                <a:gridCol w="1908000">
                  <a:extLst>
                    <a:ext uri="{9D8B030D-6E8A-4147-A177-3AD203B41FA5}">
                      <a16:colId xmlns:a16="http://schemas.microsoft.com/office/drawing/2014/main" val="2707623244"/>
                    </a:ext>
                  </a:extLst>
                </a:gridCol>
                <a:gridCol w="2879256">
                  <a:extLst>
                    <a:ext uri="{9D8B030D-6E8A-4147-A177-3AD203B41FA5}">
                      <a16:colId xmlns:a16="http://schemas.microsoft.com/office/drawing/2014/main" val="1201752258"/>
                    </a:ext>
                  </a:extLst>
                </a:gridCol>
                <a:gridCol w="6624744">
                  <a:extLst>
                    <a:ext uri="{9D8B030D-6E8A-4147-A177-3AD203B41FA5}">
                      <a16:colId xmlns:a16="http://schemas.microsoft.com/office/drawing/2014/main" val="405312138"/>
                    </a:ext>
                  </a:extLst>
                </a:gridCol>
              </a:tblGrid>
              <a:tr h="906473">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決定候補者</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solidFill>
                      <a:srgbClr val="0070C0"/>
                    </a:solidFill>
                  </a:tcPr>
                </a:tc>
                <a:tc gridSpan="2">
                  <a:txBody>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子育て支援の地域活動にも携わって</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きた、３人</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の</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児童･生徒</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の保護者</a:t>
                      </a:r>
                    </a:p>
                  </a:txBody>
                  <a:tcPr anchor="ctr"/>
                </a:tc>
                <a:tc hMerge="1">
                  <a:txBody>
                    <a:bodyPr/>
                    <a:lstStyle/>
                    <a:p>
                      <a:endParaRPr kumimoji="1" lang="ja-JP" altLang="en-US"/>
                    </a:p>
                  </a:txBody>
                  <a:tcPr/>
                </a:tc>
                <a:extLst>
                  <a:ext uri="{0D108BD9-81ED-4DB2-BD59-A6C34878D82A}">
                    <a16:rowId xmlns:a16="http://schemas.microsoft.com/office/drawing/2014/main" val="3146008730"/>
                  </a:ext>
                </a:extLst>
              </a:tr>
              <a:tr h="758591">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任期</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solidFill>
                      <a:srgbClr val="0070C0"/>
                    </a:solidFill>
                  </a:tcPr>
                </a:tc>
                <a:tc gridSpan="2">
                  <a:txBody>
                    <a:bodyPr/>
                    <a:lstStyle/>
                    <a:p>
                      <a:pPr lvl="0"/>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令和５年</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月</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11</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日～令和９年</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月</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日</a:t>
                      </a:r>
                      <a:endPar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759997182"/>
                  </a:ext>
                </a:extLst>
              </a:tr>
              <a:tr h="1060994">
                <a:tc>
                  <a:txBody>
                    <a:bodyPr/>
                    <a:lstStyle/>
                    <a:p>
                      <a:pPr algn="ctr"/>
                      <a:r>
                        <a:rPr kumimoji="1" lang="ja-JP" altLang="en-US" sz="2200" dirty="0" smtClean="0">
                          <a:solidFill>
                            <a:schemeClr val="bg1"/>
                          </a:solidFill>
                          <a:latin typeface="HGS創英角ｺﾞｼｯｸUB" panose="020B0900000000000000" pitchFamily="50" charset="-128"/>
                          <a:ea typeface="HGS創英角ｺﾞｼｯｸUB" panose="020B0900000000000000" pitchFamily="50" charset="-128"/>
                        </a:rPr>
                        <a:t>スケジュール</a:t>
                      </a:r>
                      <a:endParaRPr kumimoji="1" lang="ja-JP" altLang="en-US" sz="22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solidFill>
                      <a:srgbClr val="0070C0"/>
                    </a:solidFill>
                  </a:tcPr>
                </a:tc>
                <a:tc>
                  <a:txBody>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令和５年９月</a:t>
                      </a:r>
                      <a:endParaRPr lang="en-US" altLang="ja-JP" sz="2400" baseline="0" dirty="0" smtClean="0">
                        <a:solidFill>
                          <a:schemeClr val="tx1"/>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令和５年</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10</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月</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11</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日　</a:t>
                      </a:r>
                    </a:p>
                  </a:txBody>
                  <a:tcPr anchor="ctr">
                    <a:lnR w="12700" cap="flat" cmpd="sng" algn="ctr">
                      <a:noFill/>
                      <a:prstDash val="solid"/>
                      <a:round/>
                      <a:headEnd type="none" w="med" len="med"/>
                      <a:tailEnd type="none" w="med" len="med"/>
                    </a:lnR>
                  </a:tcPr>
                </a:tc>
                <a:tc>
                  <a:txBody>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区議会定例会本会議で任命同意の議案を提出</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就任予定</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1762216"/>
                  </a:ext>
                </a:extLst>
              </a:tr>
            </a:tbl>
          </a:graphicData>
        </a:graphic>
      </p:graphicFrame>
      <p:sp>
        <p:nvSpPr>
          <p:cNvPr id="17"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2929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14956"/>
            <a:ext cx="12192000" cy="1443044"/>
          </a:xfrm>
          <a:prstGeom prst="rect">
            <a:avLst/>
          </a:prstGeom>
        </p:spPr>
      </p:pic>
      <p:sp>
        <p:nvSpPr>
          <p:cNvPr id="19" name="正方形/長方形 18"/>
          <p:cNvSpPr/>
          <p:nvPr/>
        </p:nvSpPr>
        <p:spPr>
          <a:xfrm>
            <a:off x="0" y="610479"/>
            <a:ext cx="12204000" cy="5423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ja-JP" altLang="en-US" sz="2400">
              <a:solidFill>
                <a:schemeClr val="bg1"/>
              </a:solidFill>
            </a:endParaRPr>
          </a:p>
        </p:txBody>
      </p:sp>
      <p:sp>
        <p:nvSpPr>
          <p:cNvPr id="20" name="タイトル 12"/>
          <p:cNvSpPr txBox="1">
            <a:spLocks/>
          </p:cNvSpPr>
          <p:nvPr/>
        </p:nvSpPr>
        <p:spPr>
          <a:xfrm>
            <a:off x="0" y="654426"/>
            <a:ext cx="12192000" cy="542326"/>
          </a:xfrm>
          <a:prstGeom prst="rect">
            <a:avLst/>
          </a:prstGeom>
        </p:spPr>
        <p:txBody>
          <a:bodyPr vert="horz" lIns="91440" tIns="0" rIns="91440" bIns="45720" rtlCol="0" anchor="b"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　</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Ｉ・メッセージ（</a:t>
            </a:r>
            <a:r>
              <a:rPr lang="en-US" altLang="ja-JP" sz="3200" dirty="0">
                <a:solidFill>
                  <a:schemeClr val="bg1"/>
                </a:solidFill>
                <a:latin typeface="HGS創英角ｺﾞｼｯｸUB" panose="020B0900000000000000" pitchFamily="50" charset="-128"/>
                <a:ea typeface="HGS創英角ｺﾞｼｯｸUB" panose="020B0900000000000000" pitchFamily="50" charset="-128"/>
              </a:rPr>
              <a:t>360</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度評価</a:t>
            </a:r>
            <a:r>
              <a:rPr lang="ja-JP" altLang="en-US" sz="3200" dirty="0" smtClean="0">
                <a:solidFill>
                  <a:schemeClr val="bg1"/>
                </a:solidFill>
                <a:latin typeface="HGS創英角ｺﾞｼｯｸUB" panose="020B0900000000000000" pitchFamily="50" charset="-128"/>
                <a:ea typeface="HGS創英角ｺﾞｼｯｸUB" panose="020B0900000000000000" pitchFamily="50" charset="-128"/>
              </a:rPr>
              <a:t>）の試行実施</a:t>
            </a:r>
            <a:r>
              <a:rPr lang="ja-JP" altLang="en-US" sz="3200" dirty="0">
                <a:solidFill>
                  <a:schemeClr val="bg1"/>
                </a:solidFill>
                <a:latin typeface="HGS創英角ｺﾞｼｯｸUB" panose="020B0900000000000000" pitchFamily="50" charset="-128"/>
                <a:ea typeface="HGS創英角ｺﾞｼｯｸUB" panose="020B0900000000000000" pitchFamily="50" charset="-128"/>
              </a:rPr>
              <a:t>について　　　</a:t>
            </a:r>
          </a:p>
        </p:txBody>
      </p:sp>
      <p:sp>
        <p:nvSpPr>
          <p:cNvPr id="13" name="日付プレースホルダー 1"/>
          <p:cNvSpPr>
            <a:spLocks noGrp="1"/>
          </p:cNvSpPr>
          <p:nvPr>
            <p:ph type="dt" sz="half" idx="10"/>
          </p:nvPr>
        </p:nvSpPr>
        <p:spPr>
          <a:xfrm>
            <a:off x="6168008" y="61638"/>
            <a:ext cx="4386783" cy="365125"/>
          </a:xfrm>
        </p:spPr>
        <p:txBody>
          <a:bodyPr/>
          <a:lstStyle/>
          <a:p>
            <a:pPr algn="r"/>
            <a:r>
              <a:rPr lang="ja-JP" altLang="en-US" sz="2000" b="1" dirty="0">
                <a:solidFill>
                  <a:schemeClr val="bg1"/>
                </a:solidFill>
                <a:latin typeface="ＭＳ ゴシック" panose="020B0609070205080204" pitchFamily="49" charset="-128"/>
                <a:ea typeface="ＭＳ ゴシック" panose="020B0609070205080204" pitchFamily="49" charset="-128"/>
              </a:rPr>
              <a:t>令和</a:t>
            </a:r>
            <a:r>
              <a:rPr lang="en-US" altLang="ja-JP" sz="2000" b="1" dirty="0">
                <a:solidFill>
                  <a:schemeClr val="bg1"/>
                </a:solidFill>
                <a:latin typeface="ＭＳ ゴシック" panose="020B0609070205080204" pitchFamily="49" charset="-128"/>
                <a:ea typeface="ＭＳ ゴシック" panose="020B0609070205080204" pitchFamily="49" charset="-128"/>
              </a:rPr>
              <a:t>5</a:t>
            </a:r>
            <a:r>
              <a:rPr lang="ja-JP" altLang="en-US" sz="2000" b="1" dirty="0">
                <a:solidFill>
                  <a:schemeClr val="bg1"/>
                </a:solidFill>
                <a:latin typeface="ＭＳ ゴシック" panose="020B0609070205080204" pitchFamily="49" charset="-128"/>
                <a:ea typeface="ＭＳ ゴシック" panose="020B0609070205080204" pitchFamily="49" charset="-128"/>
              </a:rPr>
              <a:t>年度品川区 予算案プレス発表</a:t>
            </a:r>
            <a:endParaRPr lang="en-US" altLang="ja-JP" sz="2000" b="1" dirty="0">
              <a:solidFill>
                <a:schemeClr val="bg1"/>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29535" y="0"/>
            <a:ext cx="12204000" cy="492906"/>
          </a:xfrm>
          <a:prstGeom prst="rect">
            <a:avLst/>
          </a:prstGeom>
          <a:gradFill flip="none" rotWithShape="1">
            <a:gsLst>
              <a:gs pos="31000">
                <a:srgbClr val="0068B7"/>
              </a:gs>
              <a:gs pos="61000">
                <a:schemeClr val="accent1">
                  <a:lumMod val="45000"/>
                  <a:lumOff val="55000"/>
                </a:schemeClr>
              </a:gs>
              <a:gs pos="87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2" name="図 21"/>
          <p:cNvPicPr>
            <a:picLocks noChangeAspect="1"/>
          </p:cNvPicPr>
          <p:nvPr/>
        </p:nvPicPr>
        <p:blipFill>
          <a:blip r:embed="rId4"/>
          <a:stretch>
            <a:fillRect/>
          </a:stretch>
        </p:blipFill>
        <p:spPr>
          <a:xfrm>
            <a:off x="252000" y="71284"/>
            <a:ext cx="1225402" cy="365792"/>
          </a:xfrm>
          <a:prstGeom prst="rect">
            <a:avLst/>
          </a:prstGeom>
        </p:spPr>
      </p:pic>
      <p:sp>
        <p:nvSpPr>
          <p:cNvPr id="21" name="日付プレースホルダー 1"/>
          <p:cNvSpPr txBox="1">
            <a:spLocks/>
          </p:cNvSpPr>
          <p:nvPr/>
        </p:nvSpPr>
        <p:spPr>
          <a:xfrm>
            <a:off x="8100000" y="64800"/>
            <a:ext cx="4032000"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品川</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区長 定例</a:t>
            </a:r>
            <a:r>
              <a:rPr lang="ja-JP" altLang="en-US" sz="2400" b="1" dirty="0">
                <a:solidFill>
                  <a:schemeClr val="bg1"/>
                </a:solidFill>
                <a:latin typeface="ＭＳ ゴシック" panose="020B0609070205080204" pitchFamily="49" charset="-128"/>
                <a:ea typeface="ＭＳ ゴシック" panose="020B0609070205080204" pitchFamily="49" charset="-128"/>
              </a:rPr>
              <a:t>記者会見資料</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40">
            <a:extLst>
              <a:ext uri="{FF2B5EF4-FFF2-40B4-BE49-F238E27FC236}">
                <a16:creationId xmlns:a16="http://schemas.microsoft.com/office/drawing/2014/main" id="{DF3A5206-B50A-E805-9091-5B04F995EF51}"/>
              </a:ext>
            </a:extLst>
          </p:cNvPr>
          <p:cNvSpPr/>
          <p:nvPr/>
        </p:nvSpPr>
        <p:spPr>
          <a:xfrm>
            <a:off x="212102" y="1286848"/>
            <a:ext cx="11838867" cy="864000"/>
          </a:xfrm>
          <a:prstGeom prst="roundRect">
            <a:avLst>
              <a:gd name="adj" fmla="val 0"/>
            </a:avLst>
          </a:prstGeom>
          <a:solidFill>
            <a:schemeClr val="bg1"/>
          </a:solidFill>
          <a:ln w="12700">
            <a:solidFill>
              <a:schemeClr val="tx2">
                <a:lumMod val="75000"/>
              </a:schemeClr>
            </a:solidFill>
          </a:ln>
          <a:effectLst>
            <a:glow rad="63500">
              <a:srgbClr val="0000CC">
                <a:alpha val="40000"/>
              </a:srgb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vert="horz" tIns="0" bIns="0" rtlCol="0" anchor="ctr"/>
          <a:lstStyle/>
          <a:p>
            <a:pPr>
              <a:lnSpc>
                <a:spcPts val="2800"/>
              </a:lnSpc>
              <a:spcAft>
                <a:spcPts val="300"/>
              </a:spcAft>
            </a:pP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長所にフォーカスしたメッセージ</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の</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やり取りを通して、</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自ら成長</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でき、職員同士が</a:t>
            </a:r>
            <a:r>
              <a:rPr lang="ja-JP" altLang="en-US" sz="2700" dirty="0" smtClean="0">
                <a:solidFill>
                  <a:srgbClr val="0070C0"/>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お互いの頑張りを認め合う</a:t>
            </a:r>
            <a:r>
              <a:rPr lang="ja-JP" altLang="en-US" sz="2700" dirty="0" smtClean="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rPr>
              <a:t>ことができるようになることを目指す。</a:t>
            </a:r>
            <a:endParaRPr lang="ja-JP" altLang="en-US" sz="2700" dirty="0">
              <a:solidFill>
                <a:schemeClr val="tx1"/>
              </a:solidFill>
              <a:latin typeface="HGS創英角ｺﾞｼｯｸUB" panose="020B0900000000000000" pitchFamily="50" charset="-128"/>
              <a:ea typeface="HGS創英角ｺﾞｼｯｸUB" panose="020B0900000000000000" pitchFamily="50" charset="-128"/>
              <a:cs typeface="メイリオ" panose="020B0604030504040204" pitchFamily="50" charset="-128"/>
            </a:endParaRPr>
          </a:p>
        </p:txBody>
      </p:sp>
      <p:graphicFrame>
        <p:nvGraphicFramePr>
          <p:cNvPr id="3" name="表 3">
            <a:extLst>
              <a:ext uri="{FF2B5EF4-FFF2-40B4-BE49-F238E27FC236}">
                <a16:creationId xmlns:a16="http://schemas.microsoft.com/office/drawing/2014/main" id="{E1565081-D46C-C476-3DEF-0D0FFB961D49}"/>
              </a:ext>
            </a:extLst>
          </p:cNvPr>
          <p:cNvGraphicFramePr>
            <a:graphicFrameLocks noGrp="1"/>
          </p:cNvGraphicFramePr>
          <p:nvPr>
            <p:extLst>
              <p:ext uri="{D42A27DB-BD31-4B8C-83A1-F6EECF244321}">
                <p14:modId xmlns:p14="http://schemas.microsoft.com/office/powerpoint/2010/main" val="626599306"/>
              </p:ext>
            </p:extLst>
          </p:nvPr>
        </p:nvGraphicFramePr>
        <p:xfrm>
          <a:off x="444648" y="2276871"/>
          <a:ext cx="11412000" cy="3167919"/>
        </p:xfrm>
        <a:graphic>
          <a:graphicData uri="http://schemas.openxmlformats.org/drawingml/2006/table">
            <a:tbl>
              <a:tblPr firstRow="1" bandRow="1">
                <a:tableStyleId>{5940675A-B579-460E-94D1-54222C63F5DA}</a:tableStyleId>
              </a:tblPr>
              <a:tblGrid>
                <a:gridCol w="1908000">
                  <a:extLst>
                    <a:ext uri="{9D8B030D-6E8A-4147-A177-3AD203B41FA5}">
                      <a16:colId xmlns:a16="http://schemas.microsoft.com/office/drawing/2014/main" val="2707623244"/>
                    </a:ext>
                  </a:extLst>
                </a:gridCol>
                <a:gridCol w="9504000">
                  <a:extLst>
                    <a:ext uri="{9D8B030D-6E8A-4147-A177-3AD203B41FA5}">
                      <a16:colId xmlns:a16="http://schemas.microsoft.com/office/drawing/2014/main" val="1201752258"/>
                    </a:ext>
                  </a:extLst>
                </a:gridCol>
              </a:tblGrid>
              <a:tr h="1064799">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事業名称</a:t>
                      </a:r>
                      <a:endParaRPr kumimoji="1" lang="en-US" altLang="ja-JP" sz="24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由来</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9997182"/>
                  </a:ext>
                </a:extLst>
              </a:tr>
              <a:tr h="450714">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対象者</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全職員（令和５年度は区長および総務部の一部職員で実施）</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1258818"/>
                  </a:ext>
                </a:extLst>
              </a:tr>
              <a:tr h="1171857">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実施内容</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業務遂行に求められるスキル等の</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10</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項目について、部下や同僚からメッセージを受け取る。一般的な</a:t>
                      </a:r>
                      <a:r>
                        <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rPr>
                        <a:t>360</a:t>
                      </a:r>
                      <a:r>
                        <a:rPr lang="ja-JP" altLang="en-US" sz="2400" dirty="0" smtClean="0">
                          <a:solidFill>
                            <a:schemeClr val="tx1"/>
                          </a:solidFill>
                          <a:latin typeface="HGS創英角ｺﾞｼｯｸUB" panose="020B0900000000000000" pitchFamily="50" charset="-128"/>
                          <a:ea typeface="HGS創英角ｺﾞｼｯｸUB" panose="020B0900000000000000" pitchFamily="50" charset="-128"/>
                        </a:rPr>
                        <a:t>度評価とは異なり、短所ではなく長所に焦点を置いたフィードバックを行うことが特徴</a:t>
                      </a:r>
                      <a:endParaRPr lang="en-US" altLang="ja-JP" sz="2400" dirty="0" smtClean="0">
                        <a:solidFill>
                          <a:schemeClr val="tx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7505021"/>
                  </a:ext>
                </a:extLst>
              </a:tr>
              <a:tr h="450714">
                <a:tc>
                  <a:txBody>
                    <a:bodyPr/>
                    <a:lstStyle/>
                    <a:p>
                      <a:pPr algn="ctr"/>
                      <a:r>
                        <a:rPr kumimoji="1" lang="ja-JP" altLang="en-US" sz="2400" dirty="0" smtClean="0">
                          <a:solidFill>
                            <a:schemeClr val="bg1"/>
                          </a:solidFill>
                          <a:latin typeface="HGS創英角ｺﾞｼｯｸUB" panose="020B0900000000000000" pitchFamily="50" charset="-128"/>
                          <a:ea typeface="HGS創英角ｺﾞｼｯｸUB" panose="020B0900000000000000" pitchFamily="50" charset="-128"/>
                        </a:rPr>
                        <a:t>開始日</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ja-JP" altLang="en-US" sz="2400" dirty="0" smtClean="0">
                          <a:latin typeface="HGS創英角ｺﾞｼｯｸUB" panose="020B0900000000000000" pitchFamily="50" charset="-128"/>
                          <a:ea typeface="HGS創英角ｺﾞｼｯｸUB" panose="020B0900000000000000" pitchFamily="50" charset="-128"/>
                        </a:rPr>
                        <a:t>令和５年９月</a:t>
                      </a:r>
                      <a:r>
                        <a:rPr lang="en-US" altLang="ja-JP" sz="2400" dirty="0" smtClean="0">
                          <a:latin typeface="HGS創英角ｺﾞｼｯｸUB" panose="020B0900000000000000" pitchFamily="50" charset="-128"/>
                          <a:ea typeface="HGS創英角ｺﾞｼｯｸUB" panose="020B0900000000000000" pitchFamily="50" charset="-128"/>
                        </a:rPr>
                        <a:t>13</a:t>
                      </a:r>
                      <a:r>
                        <a:rPr lang="ja-JP" altLang="en-US" sz="2400" dirty="0" smtClean="0">
                          <a:latin typeface="HGS創英角ｺﾞｼｯｸUB" panose="020B0900000000000000" pitchFamily="50" charset="-128"/>
                          <a:ea typeface="HGS創英角ｺﾞｼｯｸUB" panose="020B0900000000000000" pitchFamily="50" charset="-128"/>
                        </a:rPr>
                        <a:t>日から</a:t>
                      </a:r>
                      <a:endParaRPr kumimoji="1" lang="ja-JP" altLang="en-US" sz="2400" dirty="0">
                        <a:latin typeface="HGS創英角ｺﾞｼｯｸUB" panose="020B0900000000000000" pitchFamily="50" charset="-128"/>
                        <a:ea typeface="HGS創英角ｺﾞｼｯｸUB" panose="020B0900000000000000"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8250084"/>
                  </a:ext>
                </a:extLst>
              </a:tr>
            </a:tbl>
          </a:graphicData>
        </a:graphic>
      </p:graphicFrame>
      <p:sp>
        <p:nvSpPr>
          <p:cNvPr id="17" name="日付プレースホルダー 1"/>
          <p:cNvSpPr txBox="1">
            <a:spLocks/>
          </p:cNvSpPr>
          <p:nvPr/>
        </p:nvSpPr>
        <p:spPr>
          <a:xfrm>
            <a:off x="9504000" y="6372000"/>
            <a:ext cx="2530928"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2400" b="1" dirty="0">
                <a:solidFill>
                  <a:schemeClr val="bg1"/>
                </a:solidFill>
                <a:latin typeface="ＭＳ ゴシック" panose="020B0609070205080204" pitchFamily="49" charset="-128"/>
                <a:ea typeface="ＭＳ ゴシック" panose="020B0609070205080204" pitchFamily="49" charset="-128"/>
              </a:rPr>
              <a:t>令和</a:t>
            </a:r>
            <a:r>
              <a:rPr lang="en-US" altLang="ja-JP" sz="2400" b="1" dirty="0">
                <a:solidFill>
                  <a:schemeClr val="bg1"/>
                </a:solidFill>
                <a:latin typeface="ＭＳ ゴシック" panose="020B0609070205080204" pitchFamily="49" charset="-128"/>
                <a:ea typeface="ＭＳ ゴシック" panose="020B0609070205080204" pitchFamily="49" charset="-128"/>
              </a:rPr>
              <a:t>5</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年</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9</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月</a:t>
            </a:r>
            <a:r>
              <a:rPr lang="en-US" altLang="ja-JP" sz="2400" b="1" dirty="0" smtClean="0">
                <a:solidFill>
                  <a:schemeClr val="bg1"/>
                </a:solidFill>
                <a:latin typeface="ＭＳ ゴシック" panose="020B0609070205080204" pitchFamily="49" charset="-128"/>
                <a:ea typeface="ＭＳ ゴシック" panose="020B0609070205080204" pitchFamily="49" charset="-128"/>
              </a:rPr>
              <a:t>13</a:t>
            </a:r>
            <a:r>
              <a:rPr lang="ja-JP" altLang="en-US" sz="2400" b="1" dirty="0" smtClean="0">
                <a:solidFill>
                  <a:schemeClr val="bg1"/>
                </a:solidFill>
                <a:latin typeface="ＭＳ ゴシック" panose="020B0609070205080204" pitchFamily="49" charset="-128"/>
                <a:ea typeface="ＭＳ ゴシック" panose="020B0609070205080204" pitchFamily="49" charset="-128"/>
              </a:rPr>
              <a:t>日</a:t>
            </a:r>
            <a:endParaRPr lang="en-US" altLang="ja-JP" sz="2400" b="1" dirty="0">
              <a:solidFill>
                <a:schemeClr val="bg1"/>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444648" y="567923"/>
            <a:ext cx="63553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bg1"/>
                </a:solidFill>
                <a:effectLst/>
                <a:uLnTx/>
                <a:uFillTx/>
                <a:latin typeface="HGS創英角ｺﾞｼｯｸUB" panose="020B0900000000000000" pitchFamily="50" charset="-128"/>
                <a:ea typeface="HGS創英角ｺﾞｼｯｸUB" panose="020B0900000000000000" pitchFamily="50" charset="-128"/>
                <a:cs typeface="+mn-cs"/>
              </a:rPr>
              <a:t>ア イ</a:t>
            </a:r>
            <a:endParaRPr kumimoji="1" lang="en-US" altLang="ja-JP" sz="1200" b="0" i="0" u="none" strike="noStrike" kern="1200" cap="none" spc="0" normalizeH="0" baseline="0" noProof="0" dirty="0" smtClean="0">
              <a:ln>
                <a:noFill/>
              </a:ln>
              <a:solidFill>
                <a:schemeClr val="bg1"/>
              </a:solidFill>
              <a:effectLst/>
              <a:uLnTx/>
              <a:uFillTx/>
              <a:latin typeface="HGS創英角ｺﾞｼｯｸUB" panose="020B0900000000000000" pitchFamily="50" charset="-128"/>
              <a:ea typeface="HGS創英角ｺﾞｼｯｸUB" panose="020B0900000000000000" pitchFamily="50" charset="-128"/>
              <a:cs typeface="+mn-cs"/>
            </a:endParaRPr>
          </a:p>
        </p:txBody>
      </p:sp>
      <p:pic>
        <p:nvPicPr>
          <p:cNvPr id="5" name="図 4"/>
          <p:cNvPicPr>
            <a:picLocks noChangeAspect="1"/>
          </p:cNvPicPr>
          <p:nvPr/>
        </p:nvPicPr>
        <p:blipFill>
          <a:blip r:embed="rId5"/>
          <a:stretch>
            <a:fillRect/>
          </a:stretch>
        </p:blipFill>
        <p:spPr>
          <a:xfrm>
            <a:off x="2532468" y="2067685"/>
            <a:ext cx="7078069" cy="1591194"/>
          </a:xfrm>
          <a:prstGeom prst="rect">
            <a:avLst/>
          </a:prstGeom>
        </p:spPr>
      </p:pic>
    </p:spTree>
    <p:extLst>
      <p:ext uri="{BB962C8B-B14F-4D97-AF65-F5344CB8AC3E}">
        <p14:creationId xmlns:p14="http://schemas.microsoft.com/office/powerpoint/2010/main" val="2753043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F7FE"/>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1037</Words>
  <Application>Microsoft Office PowerPoint</Application>
  <PresentationFormat>ワイド画面</PresentationFormat>
  <Paragraphs>130</Paragraphs>
  <Slides>9</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BIZ UDPゴシック</vt:lpstr>
      <vt:lpstr>HGP創英角ｺﾞｼｯｸUB</vt:lpstr>
      <vt:lpstr>HGS創英角ｺﾞｼｯｸUB</vt: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2015-12-18T11:07:55Z</dcterms:created>
  <dcterms:modified xsi:type="dcterms:W3CDTF">2023-09-12T06:55:51Z</dcterms:modified>
</cp:coreProperties>
</file>