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370" r:id="rId3"/>
    <p:sldId id="361" r:id="rId4"/>
    <p:sldId id="388" r:id="rId5"/>
    <p:sldId id="380" r:id="rId6"/>
    <p:sldId id="386" r:id="rId7"/>
    <p:sldId id="383" r:id="rId8"/>
    <p:sldId id="381" r:id="rId9"/>
  </p:sldIdLst>
  <p:sldSz cx="12192000" cy="6858000"/>
  <p:notesSz cx="6770688" cy="99028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7FE"/>
    <a:srgbClr val="3366FF"/>
    <a:srgbClr val="3399FF"/>
    <a:srgbClr val="FFFFFF"/>
    <a:srgbClr val="4F81BD"/>
    <a:srgbClr val="0066CC"/>
    <a:srgbClr val="0099FF"/>
    <a:srgbClr val="0000FF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67" autoAdjust="0"/>
  </p:normalViewPr>
  <p:slideViewPr>
    <p:cSldViewPr>
      <p:cViewPr varScale="1">
        <p:scale>
          <a:sx n="81" d="100"/>
          <a:sy n="81" d="100"/>
        </p:scale>
        <p:origin x="96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33754" cy="496644"/>
          </a:xfrm>
          <a:prstGeom prst="rect">
            <a:avLst/>
          </a:prstGeom>
        </p:spPr>
        <p:txBody>
          <a:bodyPr vert="horz" lIns="90969" tIns="45486" rIns="90969" bIns="454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35361" y="0"/>
            <a:ext cx="2933754" cy="496644"/>
          </a:xfrm>
          <a:prstGeom prst="rect">
            <a:avLst/>
          </a:prstGeom>
        </p:spPr>
        <p:txBody>
          <a:bodyPr vert="horz" lIns="90969" tIns="45486" rIns="90969" bIns="45486" rtlCol="0"/>
          <a:lstStyle>
            <a:lvl1pPr algn="r">
              <a:defRPr sz="1200"/>
            </a:lvl1pPr>
          </a:lstStyle>
          <a:p>
            <a:fld id="{648BC979-3C96-4271-9F7B-B58858AA0337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406187"/>
            <a:ext cx="2933754" cy="496644"/>
          </a:xfrm>
          <a:prstGeom prst="rect">
            <a:avLst/>
          </a:prstGeom>
        </p:spPr>
        <p:txBody>
          <a:bodyPr vert="horz" lIns="90969" tIns="45486" rIns="90969" bIns="454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35361" y="9406187"/>
            <a:ext cx="2933754" cy="496644"/>
          </a:xfrm>
          <a:prstGeom prst="rect">
            <a:avLst/>
          </a:prstGeom>
        </p:spPr>
        <p:txBody>
          <a:bodyPr vert="horz" lIns="90969" tIns="45486" rIns="90969" bIns="45486" rtlCol="0" anchor="b"/>
          <a:lstStyle>
            <a:lvl1pPr algn="r">
              <a:defRPr sz="1200"/>
            </a:lvl1pPr>
          </a:lstStyle>
          <a:p>
            <a:fld id="{101D15B3-453B-4777-8AD7-DDC11D1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4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33754" cy="496644"/>
          </a:xfrm>
          <a:prstGeom prst="rect">
            <a:avLst/>
          </a:prstGeom>
        </p:spPr>
        <p:txBody>
          <a:bodyPr vert="horz" lIns="90969" tIns="45486" rIns="90969" bIns="454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361" y="0"/>
            <a:ext cx="2933754" cy="496644"/>
          </a:xfrm>
          <a:prstGeom prst="rect">
            <a:avLst/>
          </a:prstGeom>
        </p:spPr>
        <p:txBody>
          <a:bodyPr vert="horz" lIns="90969" tIns="45486" rIns="90969" bIns="45486" rtlCol="0"/>
          <a:lstStyle>
            <a:lvl1pPr algn="r">
              <a:defRPr sz="1200"/>
            </a:lvl1pPr>
          </a:lstStyle>
          <a:p>
            <a:fld id="{6605511F-41A3-4452-89C9-9E5F6DAF8230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8250"/>
            <a:ext cx="5938838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9" tIns="45486" rIns="90969" bIns="454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393" y="4765567"/>
            <a:ext cx="5415919" cy="3898812"/>
          </a:xfrm>
          <a:prstGeom prst="rect">
            <a:avLst/>
          </a:prstGeom>
        </p:spPr>
        <p:txBody>
          <a:bodyPr vert="horz" lIns="90969" tIns="45486" rIns="90969" bIns="4548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06187"/>
            <a:ext cx="2933754" cy="496644"/>
          </a:xfrm>
          <a:prstGeom prst="rect">
            <a:avLst/>
          </a:prstGeom>
        </p:spPr>
        <p:txBody>
          <a:bodyPr vert="horz" lIns="90969" tIns="45486" rIns="90969" bIns="454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361" y="9406187"/>
            <a:ext cx="2933754" cy="496644"/>
          </a:xfrm>
          <a:prstGeom prst="rect">
            <a:avLst/>
          </a:prstGeom>
        </p:spPr>
        <p:txBody>
          <a:bodyPr vert="horz" lIns="90969" tIns="45486" rIns="90969" bIns="45486" rtlCol="0" anchor="b"/>
          <a:lstStyle>
            <a:lvl1pPr algn="r">
              <a:defRPr sz="1200"/>
            </a:lvl1pPr>
          </a:lstStyle>
          <a:p>
            <a:fld id="{D74AA7D0-7EC6-4F44-8868-6CC57E4E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0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5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0">
              <a:defRPr/>
            </a:pPr>
            <a:fld id="{D74AA7D0-7EC6-4F44-8868-6CC57E4E8AF7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4370">
                <a:defRPr/>
              </a:pPr>
              <a:t>2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69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7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18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37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25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15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71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100000" y="64800"/>
            <a:ext cx="4032000" cy="365125"/>
          </a:xfrm>
        </p:spPr>
        <p:txBody>
          <a:bodyPr/>
          <a:lstStyle/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定例記者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5520" y="2164564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</a:t>
            </a:r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５</a:t>
            </a:r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r"/>
            <a:r>
              <a:rPr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品川区長 </a:t>
            </a:r>
            <a:r>
              <a:rPr lang="ja-JP" altLang="en-US" sz="6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定例記者</a:t>
            </a:r>
            <a:r>
              <a:rPr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会見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2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224537" y="1380832"/>
            <a:ext cx="11987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〇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０歳児家庭への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「見守りおむつ定期便」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について</a:t>
            </a:r>
            <a:endParaRPr kumimoji="1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生</a:t>
            </a:r>
            <a:r>
              <a:rPr lang="ja-JP" altLang="en-US" sz="2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後１カ月からの定期的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な見守り訪問により育児の孤立化を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防止</a:t>
            </a:r>
            <a:endParaRPr lang="en-US" altLang="ja-JP" sz="24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lnSpc>
                <a:spcPts val="1600"/>
              </a:lnSpc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子育て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支援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情報に係る新アプリ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の導入に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ついて</a:t>
            </a:r>
            <a:endParaRPr lang="en-US" altLang="ja-JP" sz="28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新た</a:t>
            </a:r>
            <a:r>
              <a:rPr lang="ja-JP" altLang="en-US" sz="2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な機能を実装した新アプリへ移行し、子育て支援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情報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を充実</a:t>
            </a:r>
            <a:endParaRPr lang="ja-JP" altLang="en-US" sz="2400" dirty="0">
              <a:solidFill>
                <a:prstClr val="blac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lnSpc>
                <a:spcPts val="1600"/>
              </a:lnSpc>
              <a:defRPr/>
            </a:pPr>
            <a:endParaRPr lang="en-US" altLang="ja-JP" sz="24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区民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アンケートの回答状況について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（児童・生徒含む）</a:t>
            </a:r>
            <a:endParaRPr lang="en-US" altLang="zh-TW" sz="28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多様化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する区民の価値観やニーズなど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を的確に把握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し、今後の区政運営に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反映</a:t>
            </a:r>
            <a:endParaRPr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lnSpc>
                <a:spcPts val="1600"/>
              </a:lnSpc>
            </a:pPr>
            <a:endParaRPr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品川区行政評価の実施状況について</a:t>
            </a:r>
            <a:endParaRPr lang="en-US" altLang="ja-JP" sz="28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効率的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効果的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な区政運営のため、新たな行政評価の仕組みを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構築</a:t>
            </a:r>
            <a:endParaRPr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19336" y="610479"/>
            <a:ext cx="9181512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内容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j-cs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令和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年度品川区 予算案プレス発表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品川区長 定例記者会見資料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7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０歳児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家庭への「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見守りおむつ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定期便」</a:t>
            </a: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生後１カ月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からの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定期的な見守り訪問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より、育児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に伴う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孤立化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を防止</a:t>
            </a:r>
            <a:endParaRPr lang="en-US" altLang="ja-JP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育児用品の支給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による保護者の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経済的支援の充実</a:t>
            </a:r>
            <a:endParaRPr lang="en-US" altLang="ja-JP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42776"/>
              </p:ext>
            </p:extLst>
          </p:nvPr>
        </p:nvGraphicFramePr>
        <p:xfrm>
          <a:off x="444648" y="2297400"/>
          <a:ext cx="11484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038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63962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32767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０歳児見守り・</a:t>
                      </a:r>
                      <a:r>
                        <a:rPr lang="ja-JP" altLang="en-US" sz="240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子育てサポート事業「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見守りおむつ定期便」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3276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令和５年４月１日以降生まれの０歳児を養育する全家庭</a:t>
                      </a:r>
                      <a:endParaRPr lang="en-US" altLang="ja-JP" sz="20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286513"/>
                  </a:ext>
                </a:extLst>
              </a:tr>
              <a:tr h="11140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実施内容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・見守り支援員が生後１カ月から月１回程度、家庭に見守り訪問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・育児に関する不安や悩みについて聞き取り、各種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支援施策へ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繋ぐ</a:t>
                      </a:r>
                      <a:endParaRPr lang="ja-JP" altLang="en-US" sz="2400" dirty="0" smtClean="0">
                        <a:solidFill>
                          <a:srgbClr val="FF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・おむつ等育児用品の支給および区の子育て事業等の紹介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5898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スケジュール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令和５年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月中旬　対象者に順次事業案内を発送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　　　　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11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月　　　見守り訪問開始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758869"/>
                  </a:ext>
                </a:extLst>
              </a:tr>
            </a:tbl>
          </a:graphicData>
        </a:graphic>
      </p:graphicFrame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46696" y="2798517"/>
            <a:ext cx="2088232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所得制限なし</a:t>
            </a:r>
            <a:r>
              <a:rPr lang="en-US" altLang="ja-JP" sz="2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39638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4" y="764704"/>
            <a:ext cx="7274251" cy="49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89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子育て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支援情報に係る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新アプリの導入について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年齢や居住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地区等にあわせた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プッシュ配信機能などを実装した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新アプリ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導入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し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子育て支援情報の充実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を図る</a:t>
            </a:r>
            <a:endParaRPr lang="ja-JP" altLang="en-US" sz="2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79801"/>
              </p:ext>
            </p:extLst>
          </p:nvPr>
        </p:nvGraphicFramePr>
        <p:xfrm>
          <a:off x="444648" y="2268000"/>
          <a:ext cx="11412000" cy="2963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4161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新アプリ名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err="1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しながわ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こどもぽけっと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3437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保護者および小学生～高校生</a:t>
                      </a:r>
                      <a:endParaRPr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12401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主な機能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・パーソナライズされた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情報をプッシュ配信</a:t>
                      </a:r>
                      <a:endParaRPr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・対象（保護者、小学生、中高生）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にあわせた記事を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発信　</a:t>
                      </a:r>
                      <a:endParaRPr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・子育て講座やイベント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情報などを発信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・地図アプリとの連動や多言語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対応などの機能も付加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34425"/>
                  </a:ext>
                </a:extLst>
              </a:tr>
              <a:tr h="4948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導入開始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令和５年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21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日（土）（予定）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478366"/>
                  </a:ext>
                </a:extLst>
              </a:tr>
            </a:tbl>
          </a:graphicData>
        </a:graphic>
      </p:graphicFrame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雲形吹き出し 1"/>
          <p:cNvSpPr/>
          <p:nvPr/>
        </p:nvSpPr>
        <p:spPr>
          <a:xfrm>
            <a:off x="4114191" y="767940"/>
            <a:ext cx="9505056" cy="5271086"/>
          </a:xfrm>
          <a:prstGeom prst="cloudCallout">
            <a:avLst>
              <a:gd name="adj1" fmla="val -51589"/>
              <a:gd name="adj2" fmla="val 33325"/>
            </a:avLst>
          </a:prstGeom>
          <a:solidFill>
            <a:srgbClr val="DAF7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 err="1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こども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ぽけっと　　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アプリイメージ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40" y="579862"/>
            <a:ext cx="587112" cy="58711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73" y="1270378"/>
            <a:ext cx="2844444" cy="4444444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42" y="1562295"/>
            <a:ext cx="1371429" cy="111428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13" y="2713266"/>
            <a:ext cx="1371429" cy="107142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78" y="3236404"/>
            <a:ext cx="1371429" cy="107142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11" y="2861270"/>
            <a:ext cx="1371429" cy="109285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60" y="1432951"/>
            <a:ext cx="1371429" cy="107142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04" y="1465959"/>
            <a:ext cx="1371429" cy="107142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88" y="4172514"/>
            <a:ext cx="1371429" cy="109285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03" y="4208628"/>
            <a:ext cx="1371429" cy="109285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40" y="2747189"/>
            <a:ext cx="1371429" cy="1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0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区民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アンケート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の回答状況に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ついて（児童・生徒含む）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・「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区民とともに進める新時代の</a:t>
            </a:r>
            <a:r>
              <a:rPr lang="ja-JP" altLang="en-US" sz="2700" dirty="0" err="1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しながわ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」推進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ため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アンケート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実施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・多様化する区民の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価値観やニーズ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などを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把握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し、今後の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区政運営に反映</a:t>
            </a:r>
            <a:endParaRPr lang="ja-JP" altLang="en-US" sz="27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51274"/>
              </p:ext>
            </p:extLst>
          </p:nvPr>
        </p:nvGraphicFramePr>
        <p:xfrm>
          <a:off x="444648" y="2296800"/>
          <a:ext cx="114120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10534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対象および</a:t>
                      </a:r>
                      <a:endParaRPr kumimoji="1" lang="en-US" altLang="ja-JP" sz="2400" dirty="0" smtClean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調査期間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・中学生を除く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15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歳以上の全区民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(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約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36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万人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)</a:t>
                      </a:r>
                      <a:r>
                        <a:rPr lang="en-US" altLang="ja-JP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(8</a:t>
                      </a:r>
                      <a:r>
                        <a:rPr lang="ja-JP" altLang="en-US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lang="en-US" altLang="ja-JP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</a:t>
                      </a:r>
                      <a:r>
                        <a:rPr lang="ja-JP" altLang="en-US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日～</a:t>
                      </a:r>
                      <a:r>
                        <a:rPr lang="en-US" altLang="ja-JP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9</a:t>
                      </a:r>
                      <a:r>
                        <a:rPr lang="ja-JP" altLang="en-US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lang="en-US" altLang="ja-JP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20</a:t>
                      </a:r>
                      <a:r>
                        <a:rPr lang="ja-JP" altLang="en-US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</a:t>
                      </a:r>
                      <a:r>
                        <a:rPr lang="en-US" altLang="ja-JP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)</a:t>
                      </a: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令和５年４月１日現在、住民基本台帳登録者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・区立小中義務教育学校の児童生徒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(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約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万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千人</a:t>
                      </a:r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)</a:t>
                      </a:r>
                      <a:r>
                        <a:rPr lang="en-US" altLang="ja-JP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(9</a:t>
                      </a:r>
                      <a:r>
                        <a:rPr lang="ja-JP" altLang="en-US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lang="en-US" altLang="ja-JP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</a:t>
                      </a:r>
                      <a:r>
                        <a:rPr lang="ja-JP" altLang="en-US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日～</a:t>
                      </a:r>
                      <a:r>
                        <a:rPr lang="en-US" altLang="ja-JP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9</a:t>
                      </a:r>
                      <a:r>
                        <a:rPr lang="ja-JP" altLang="en-US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lang="en-US" altLang="ja-JP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19</a:t>
                      </a:r>
                      <a:r>
                        <a:rPr lang="ja-JP" altLang="en-US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</a:t>
                      </a:r>
                      <a:r>
                        <a:rPr lang="en-US" altLang="ja-JP" sz="21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7292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回答数と</a:t>
                      </a:r>
                      <a:endParaRPr kumimoji="1" lang="en-US" altLang="ja-JP" sz="2400" dirty="0" smtClean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回答率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・中学生を除く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15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歳以上の全区民  ：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86,537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　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24.2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％（速報値）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・区立小中義務教育学校の児童生徒：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12,649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　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55.2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％（確定値）</a:t>
                      </a:r>
                      <a:endParaRPr lang="ja-JP" altLang="en-US" sz="2200" u="none" strike="noStrike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258818"/>
                  </a:ext>
                </a:extLst>
              </a:tr>
              <a:tr h="10534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今後の予定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・年代や地域などによるクロス集計および自由記述欄の分析を実施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・結果を集計および分析した上で、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12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月を目途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に結果公表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・羽田新飛行ルートにかかる回答に関しては、結果をとりまとめた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/>
                      </a:r>
                      <a:b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</a:b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上で、具体的な解決策を検討するよう国へ働きかけを実施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50084"/>
                  </a:ext>
                </a:extLst>
              </a:tr>
            </a:tbl>
          </a:graphicData>
        </a:graphic>
      </p:graphicFrame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0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品川区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行政評価の実施状況に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ついて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54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効率的、効果的な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区政運営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のため、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新たな行政評価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の仕組みを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構築</a:t>
            </a:r>
            <a:endParaRPr lang="en-US" altLang="ja-JP" sz="270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80692"/>
              </p:ext>
            </p:extLst>
          </p:nvPr>
        </p:nvGraphicFramePr>
        <p:xfrm>
          <a:off x="444648" y="1972800"/>
          <a:ext cx="11412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24482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事業概要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＜事務事業評価＞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・新公会計制度基本方針に基づく財務諸表を活用した評価を実施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・令和４年度予算事務事業の全事業を対象（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665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＜政策評価＞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・区民や有識者等で構成する評価委員会を設置し、区民意見を</a:t>
                      </a:r>
                      <a:r>
                        <a:rPr lang="ja-JP" altLang="en-US" sz="2400" dirty="0" err="1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踏ま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えた評価を実施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・「防災・強靱化」、「環境（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SDGs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）」の二分野を対象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505021"/>
                  </a:ext>
                </a:extLst>
              </a:tr>
              <a:tr h="573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スケジュール</a:t>
                      </a:r>
                      <a:endParaRPr kumimoji="1" lang="ja-JP" altLang="en-US" sz="22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・品川区政策評価委員会を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日に開催予定（公開）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・各評価結果の公表は年度内に行う予定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250084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64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F7FE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ワイド画面</PresentationFormat>
  <Paragraphs>103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HGS創英角ｺﾞｼｯｸUB</vt:lpstr>
      <vt:lpstr>ＭＳ Ｐゴシック</vt:lpstr>
      <vt:lpstr>ＭＳ 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2015-12-18T11:07:55Z</dcterms:created>
  <dcterms:modified xsi:type="dcterms:W3CDTF">2023-10-02T11:03:17Z</dcterms:modified>
</cp:coreProperties>
</file>