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0" r:id="rId2"/>
    <p:sldId id="407" r:id="rId3"/>
    <p:sldId id="386" r:id="rId4"/>
    <p:sldId id="405" r:id="rId5"/>
    <p:sldId id="404" r:id="rId6"/>
    <p:sldId id="416" r:id="rId7"/>
    <p:sldId id="403" r:id="rId8"/>
    <p:sldId id="397" r:id="rId9"/>
    <p:sldId id="398" r:id="rId10"/>
    <p:sldId id="399" r:id="rId11"/>
    <p:sldId id="400" r:id="rId12"/>
    <p:sldId id="406" r:id="rId13"/>
    <p:sldId id="401" r:id="rId14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3366FF"/>
    <a:srgbClr val="3333FF"/>
    <a:srgbClr val="0066CC"/>
    <a:srgbClr val="FF66FF"/>
    <a:srgbClr val="0099FF"/>
    <a:srgbClr val="0000FF"/>
    <a:srgbClr val="3399FF"/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67" autoAdjust="0"/>
  </p:normalViewPr>
  <p:slideViewPr>
    <p:cSldViewPr>
      <p:cViewPr varScale="1">
        <p:scale>
          <a:sx n="115" d="100"/>
          <a:sy n="115" d="100"/>
        </p:scale>
        <p:origin x="396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44" y="0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/>
          <a:lstStyle>
            <a:lvl1pPr algn="r">
              <a:defRPr sz="1200"/>
            </a:lvl1pPr>
          </a:lstStyle>
          <a:p>
            <a:fld id="{648BC979-3C96-4271-9F7B-B58858AA0337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6" y="9440869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44" y="9440869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 anchor="b"/>
          <a:lstStyle>
            <a:lvl1pPr algn="r">
              <a:defRPr sz="1200"/>
            </a:lvl1pPr>
          </a:lstStyle>
          <a:p>
            <a:fld id="{101D15B3-453B-4777-8AD7-DDC11D161E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41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44" y="0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/>
          <a:lstStyle>
            <a:lvl1pPr algn="r">
              <a:defRPr sz="1200"/>
            </a:lvl1pPr>
          </a:lstStyle>
          <a:p>
            <a:fld id="{6605511F-41A3-4452-89C9-9E5F6DAF8230}" type="datetimeFigureOut">
              <a:rPr kumimoji="1" lang="ja-JP" altLang="en-US" smtClean="0"/>
              <a:t>2023/11/14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62" tIns="45684" rIns="91362" bIns="4568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45" y="4783138"/>
            <a:ext cx="5445125" cy="3913187"/>
          </a:xfrm>
          <a:prstGeom prst="rect">
            <a:avLst/>
          </a:prstGeom>
        </p:spPr>
        <p:txBody>
          <a:bodyPr vert="horz" lIns="91362" tIns="45684" rIns="91362" bIns="4568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440869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44" y="9440869"/>
            <a:ext cx="2949575" cy="498475"/>
          </a:xfrm>
          <a:prstGeom prst="rect">
            <a:avLst/>
          </a:prstGeom>
        </p:spPr>
        <p:txBody>
          <a:bodyPr vert="horz" lIns="91362" tIns="45684" rIns="91362" bIns="45684" rtlCol="0" anchor="b"/>
          <a:lstStyle>
            <a:lvl1pPr algn="r">
              <a:defRPr sz="1200"/>
            </a:lvl1pPr>
          </a:lstStyle>
          <a:p>
            <a:fld id="{D74AA7D0-7EC6-4F44-8868-6CC57E4E8A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063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955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523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36563" y="1252538"/>
            <a:ext cx="6007100" cy="33797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3753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2004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802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332">
              <a:defRPr/>
            </a:pPr>
            <a:fld id="{D74AA7D0-7EC6-4F44-8868-6CC57E4E8AF7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18332">
                <a:defRPr/>
              </a:pPr>
              <a:t>2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671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332">
              <a:defRPr/>
            </a:pPr>
            <a:fld id="{D74AA7D0-7EC6-4F44-8868-6CC57E4E8AF7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18332">
                <a:defRPr/>
              </a:pPr>
              <a:t>3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02445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8332">
              <a:defRPr/>
            </a:pPr>
            <a:fld id="{D74AA7D0-7EC6-4F44-8868-6CC57E4E8AF7}" type="slidenum">
              <a:rPr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918332">
                <a:defRPr/>
              </a:pPr>
              <a:t>4</a:t>
            </a:fld>
            <a:endParaRPr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403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505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9113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2520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643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28625" y="1247775"/>
            <a:ext cx="5986463" cy="33670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AA7D0-7EC6-4F44-8868-6CC57E4E8AF7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222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令和</a:t>
            </a:r>
            <a:r>
              <a:rPr kumimoji="1" lang="en-US" altLang="ja-JP"/>
              <a:t>4</a:t>
            </a:r>
            <a:r>
              <a:rPr kumimoji="1" lang="ja-JP" altLang="en-US"/>
              <a:t>年</a:t>
            </a:r>
            <a:r>
              <a:rPr kumimoji="1" lang="en-US" altLang="ja-JP"/>
              <a:t>12</a:t>
            </a:r>
            <a:r>
              <a:rPr kumimoji="1" lang="ja-JP" altLang="en-US"/>
              <a:t>月</a:t>
            </a:r>
            <a:r>
              <a:rPr kumimoji="1" lang="en-US" altLang="ja-JP"/>
              <a:t>28</a:t>
            </a:r>
            <a:r>
              <a:rPr kumimoji="1" lang="ja-JP" altLang="en-US"/>
              <a:t>日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8100000" y="64800"/>
            <a:ext cx="4032000" cy="365125"/>
          </a:xfrm>
        </p:spPr>
        <p:txBody>
          <a:bodyPr/>
          <a:lstStyle/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定例記者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75520" y="2164564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令和</a:t>
            </a:r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５</a:t>
            </a:r>
            <a:r>
              <a:rPr kumimoji="1"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</a:t>
            </a:r>
            <a:r>
              <a:rPr kumimoji="1" lang="en-US" altLang="ja-JP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11</a:t>
            </a:r>
            <a:r>
              <a:rPr kumimoji="1"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endParaRPr lang="en-US" altLang="ja-JP" sz="4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algn="r"/>
            <a:r>
              <a:rPr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品川区長 </a:t>
            </a:r>
            <a:r>
              <a:rPr lang="ja-JP" altLang="en-US" sz="6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定例記者</a:t>
            </a:r>
            <a:r>
              <a:rPr lang="ja-JP" altLang="en-US" sz="60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会見</a:t>
            </a:r>
            <a:endParaRPr kumimoji="1" lang="ja-JP" altLang="en-US" sz="6000" dirty="0"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323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119336" y="578388"/>
            <a:ext cx="9198344" cy="542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6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【</a:t>
            </a:r>
            <a:r>
              <a:rPr lang="ja-JP" altLang="en-US" sz="26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目黒川みんなのイルミネーション「</a:t>
            </a:r>
            <a:r>
              <a:rPr lang="ja-JP" altLang="en-US" sz="2600" dirty="0">
                <a:solidFill>
                  <a:srgbClr val="FF66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冬の桜</a:t>
            </a:r>
            <a:r>
              <a:rPr lang="en-US" altLang="ja-JP" sz="2600" dirty="0" smtClean="0">
                <a:solidFill>
                  <a:srgbClr val="FF66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®</a:t>
            </a:r>
            <a:r>
              <a:rPr lang="ja-JP" altLang="en-US" sz="26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」</a:t>
            </a:r>
            <a:r>
              <a:rPr lang="en-US" altLang="ja-JP" sz="26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】</a:t>
            </a:r>
            <a:endParaRPr lang="ja-JP" altLang="en-US" sz="26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1" y="1208299"/>
            <a:ext cx="4879852" cy="325486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1208299"/>
            <a:ext cx="4879852" cy="3254860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127448" y="4567219"/>
            <a:ext cx="11233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＜点灯期間＞令和５年</a:t>
            </a:r>
            <a:r>
              <a:rPr lang="en-US" altLang="ja-JP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11</a:t>
            </a:r>
            <a:r>
              <a:rPr lang="ja-JP" altLang="en-US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月</a:t>
            </a:r>
            <a:r>
              <a:rPr lang="en-US" altLang="ja-JP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</a:t>
            </a:r>
            <a:r>
              <a:rPr lang="ja-JP" altLang="en-US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日～令和</a:t>
            </a:r>
            <a:r>
              <a:rPr lang="ja-JP" altLang="en-US" sz="2400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６</a:t>
            </a:r>
            <a:r>
              <a:rPr lang="ja-JP" altLang="en-US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年１月８日</a:t>
            </a:r>
            <a:endParaRPr lang="en-US" altLang="ja-JP" sz="2400" dirty="0" smtClean="0">
              <a:solidFill>
                <a:prstClr val="black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5400" y="4891736"/>
            <a:ext cx="11233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8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</a:t>
            </a:r>
            <a:r>
              <a:rPr lang="en-US" altLang="ja-JP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※</a:t>
            </a:r>
            <a:r>
              <a:rPr lang="ja-JP" altLang="en-US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電力は使用済み食用油を活用し、</a:t>
            </a:r>
            <a:r>
              <a:rPr lang="en-US" altLang="ja-JP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100</a:t>
            </a:r>
            <a:r>
              <a:rPr lang="ja-JP" altLang="en-US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％自家発電</a:t>
            </a:r>
            <a:endParaRPr lang="en-US" altLang="ja-JP" sz="2400" dirty="0" smtClean="0">
              <a:solidFill>
                <a:prstClr val="black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0346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60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200" dirty="0" err="1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しながわ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区民公園 こども野球場リニューアルオープン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区長 定例記者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400" y="1288800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開園から</a:t>
            </a:r>
            <a:r>
              <a:rPr lang="en-US" altLang="ja-JP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30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年以上経過し、老朽化していたこども野球場をリニューアルし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子どもが継続的にスポーツに親しめる環境の充実を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図る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。</a:t>
            </a:r>
            <a:endParaRPr lang="en-US" altLang="ja-JP" sz="27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487718"/>
              </p:ext>
            </p:extLst>
          </p:nvPr>
        </p:nvGraphicFramePr>
        <p:xfrm>
          <a:off x="446400" y="2340001"/>
          <a:ext cx="11410240" cy="28171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7705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2535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687615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面積・仕様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約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10,000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㎡（こども野球場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面）、天然芝（照明設備なし）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137012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貸出対象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小学生以下で構成された区内・区外チーム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※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予約は区内チームが優先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※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予約に空きがある場合は大人の利用も可能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7594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オープン日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令和５年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12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16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日（土）</a:t>
                      </a:r>
                      <a:endParaRPr lang="zh-TW" altLang="en-US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762216"/>
                  </a:ext>
                </a:extLst>
              </a:tr>
            </a:tbl>
          </a:graphicData>
        </a:graphic>
      </p:graphicFrame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64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区長 定例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139249"/>
            <a:ext cx="7776864" cy="4374486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>
          <a:xfrm>
            <a:off x="119336" y="578388"/>
            <a:ext cx="9198344" cy="542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6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【</a:t>
            </a:r>
            <a:r>
              <a:rPr lang="ja-JP" altLang="en-US" sz="2600" dirty="0" err="1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しながわ</a:t>
            </a:r>
            <a:r>
              <a:rPr lang="ja-JP" altLang="en-US" sz="26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区民公園 こども野球場</a:t>
            </a:r>
            <a:r>
              <a:rPr lang="en-US" altLang="ja-JP" sz="26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】</a:t>
            </a:r>
            <a:endParaRPr lang="ja-JP" altLang="en-US" sz="26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16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96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公式ホッケータウンの認定　　　　　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　　　　　  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1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区長 定例</a:t>
            </a:r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日本ホッケー協会創立</a:t>
            </a:r>
            <a:r>
              <a:rPr lang="en-US" altLang="ja-JP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100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周年記念事業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「公式ホッケータウン」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に認定。ホッケー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を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通じて、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地域の賑わいづくりを図っていく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。</a:t>
            </a:r>
            <a:endParaRPr lang="en-US" altLang="ja-JP" sz="270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034850"/>
              </p:ext>
            </p:extLst>
          </p:nvPr>
        </p:nvGraphicFramePr>
        <p:xfrm>
          <a:off x="444643" y="2340000"/>
          <a:ext cx="11411997" cy="29884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6941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5056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7289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認定基準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u="none" strike="noStrike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ホッケー競技の普及振興に実績がある、もしくは今後、先駆的な取り組みが期待される自治体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681184"/>
                  </a:ext>
                </a:extLst>
              </a:tr>
              <a:tr h="15252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これまでの</a:t>
                      </a:r>
                      <a:endParaRPr kumimoji="1" lang="en-US" altLang="ja-JP" sz="2400" dirty="0" smtClean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取り組み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・東京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2020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大会区内開催競技として、機運醸成事業を実施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u="none" strike="noStrike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・大会後も大井ホッケー競技場を活用したイベント等を開催</a:t>
                      </a:r>
                      <a:endParaRPr lang="en-US" altLang="ja-JP" sz="2400" u="none" strike="noStrike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u="none" strike="noStrike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・商店街や地域、企業と連携した継続的な競技の周知啓発事業を実施</a:t>
                      </a:r>
                      <a:endParaRPr lang="en-US" altLang="ja-JP" sz="2400" u="none" strike="noStrike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7505021"/>
                  </a:ext>
                </a:extLst>
              </a:tr>
              <a:tr h="61101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認定日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 令和５年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11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</a:t>
                      </a:r>
                      <a:r>
                        <a:rPr lang="en-US" altLang="ja-JP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50084"/>
                  </a:ext>
                </a:extLst>
              </a:tr>
            </a:tbl>
          </a:graphicData>
        </a:graphic>
      </p:graphicFrame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734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/>
          <p:cNvSpPr txBox="1"/>
          <p:nvPr/>
        </p:nvSpPr>
        <p:spPr>
          <a:xfrm>
            <a:off x="224537" y="1252785"/>
            <a:ext cx="11987600" cy="3947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〇 </a:t>
            </a:r>
            <a:r>
              <a:rPr kumimoji="1" lang="ja-JP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補正予算案（一般会計第５号）について</a:t>
            </a:r>
            <a:endParaRPr kumimoji="1" lang="en-US" altLang="zh-TW" sz="28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  <a:p>
            <a:pPr lvl="0"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</a:t>
            </a:r>
            <a:r>
              <a:rPr lang="ja-JP" altLang="en-US" sz="24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国立・私立</a:t>
            </a:r>
            <a:r>
              <a:rPr lang="ja-JP" altLang="en-US" sz="24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特別支援学校</a:t>
            </a:r>
            <a:r>
              <a:rPr lang="ja-JP" altLang="en-US" sz="2400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に在籍する</a:t>
            </a:r>
            <a:r>
              <a:rPr lang="ja-JP" altLang="en-US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児童・生徒</a:t>
            </a:r>
            <a:r>
              <a:rPr lang="ja-JP" altLang="en-US" sz="2400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の給食費相当分を支給　</a:t>
            </a:r>
            <a:r>
              <a:rPr lang="en-US" altLang="ja-JP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/>
            </a:r>
            <a:br>
              <a:rPr lang="en-US" altLang="ja-JP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</a:b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　</a:t>
            </a:r>
            <a:r>
              <a:rPr lang="ja-JP" altLang="en-US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♦ </a:t>
            </a:r>
            <a:r>
              <a:rPr lang="ja-JP" altLang="en-US" sz="24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物価</a:t>
            </a:r>
            <a:r>
              <a:rPr lang="ja-JP" altLang="en-US" sz="24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高騰の影響</a:t>
            </a:r>
            <a:r>
              <a:rPr lang="ja-JP" altLang="en-US" sz="2400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を受けている</a:t>
            </a:r>
            <a:r>
              <a:rPr lang="ja-JP" altLang="en-US" sz="24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事業者を支援</a:t>
            </a:r>
            <a:r>
              <a:rPr lang="ja-JP" altLang="en-US" sz="2400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</a:t>
            </a:r>
            <a:r>
              <a:rPr lang="ja-JP" altLang="en-US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、経営の安定化を図る</a:t>
            </a:r>
            <a:endParaRPr lang="en-US" altLang="ja-JP" sz="2400" dirty="0" smtClean="0">
              <a:solidFill>
                <a:prstClr val="black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>
              <a:defRPr/>
            </a:pPr>
            <a:r>
              <a:rPr lang="ja-JP" altLang="en-US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♦ </a:t>
            </a:r>
            <a:r>
              <a:rPr lang="ja-JP" altLang="en-US" sz="2400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区内</a:t>
            </a:r>
            <a:r>
              <a:rPr lang="en-US" altLang="ja-JP" sz="24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</a:t>
            </a:r>
            <a:r>
              <a:rPr lang="ja-JP" altLang="en-US" sz="24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カ所目</a:t>
            </a:r>
            <a:r>
              <a:rPr lang="ja-JP" altLang="en-US" sz="2400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となる</a:t>
            </a:r>
            <a:r>
              <a:rPr lang="ja-JP" altLang="en-US" sz="24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適応指導教室を整備</a:t>
            </a:r>
            <a:r>
              <a:rPr lang="ja-JP" altLang="en-US" sz="2400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し、不登校児童・生徒への</a:t>
            </a:r>
            <a:r>
              <a:rPr lang="ja-JP" altLang="en-US" sz="24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支援を</a:t>
            </a:r>
            <a:r>
              <a:rPr lang="ja-JP" altLang="en-US" sz="24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強化</a:t>
            </a:r>
            <a:endParaRPr lang="en-US" altLang="ja-JP" sz="24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 algn="r">
              <a:defRPr/>
            </a:pPr>
            <a:r>
              <a:rPr lang="ja-JP" altLang="en-US" sz="2400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など</a:t>
            </a:r>
            <a:endParaRPr lang="en-US" altLang="ja-JP" sz="2400" dirty="0" smtClean="0">
              <a:solidFill>
                <a:prstClr val="black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>
              <a:lnSpc>
                <a:spcPts val="900"/>
              </a:lnSpc>
              <a:defRPr/>
            </a:pPr>
            <a:r>
              <a:rPr lang="ja-JP" altLang="en-US" sz="2000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800" dirty="0">
              <a:solidFill>
                <a:srgbClr val="00B05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>
              <a:defRPr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 </a:t>
            </a:r>
            <a:r>
              <a:rPr lang="ja-JP" altLang="en-US" sz="2800" dirty="0" err="1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しながわ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クルーズの</a:t>
            </a:r>
            <a:r>
              <a:rPr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開催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について</a:t>
            </a:r>
            <a:endParaRPr lang="en-US" altLang="ja-JP" sz="28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>
              <a:lnSpc>
                <a:spcPts val="2000"/>
              </a:lnSpc>
              <a:defRPr/>
            </a:pPr>
            <a:r>
              <a:rPr lang="ja-JP" altLang="en-US" sz="2400" dirty="0">
                <a:solidFill>
                  <a:srgbClr val="00B05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endParaRPr lang="en-US" altLang="ja-JP" sz="2400" dirty="0">
              <a:solidFill>
                <a:prstClr val="black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 </a:t>
            </a:r>
            <a:r>
              <a:rPr lang="ja-JP" altLang="en-US" sz="2800" dirty="0" err="1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しながわ</a:t>
            </a:r>
            <a:r>
              <a:rPr lang="ja-JP" altLang="en-US" sz="28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区民公園 こども野球場リニューアルオープンについて</a:t>
            </a:r>
          </a:p>
          <a:p>
            <a:pPr>
              <a:lnSpc>
                <a:spcPts val="2000"/>
              </a:lnSpc>
              <a:defRPr/>
            </a:pPr>
            <a:endParaRPr lang="en-US" altLang="ja-JP" sz="24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28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〇 </a:t>
            </a:r>
            <a:r>
              <a:rPr lang="ja-JP" altLang="en-US" sz="28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「公式ホッケータウン」の認定について</a:t>
            </a:r>
            <a:endParaRPr lang="en-US" altLang="ja-JP" sz="2400" dirty="0" smtClean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119336" y="610479"/>
            <a:ext cx="9181512" cy="535033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j-cs"/>
              </a:rPr>
              <a:t>内容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j-cs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令和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5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年度品川区 予算案プレス発表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1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令和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5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年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11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月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15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日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4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品川区長 定例記者会見資料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181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119336" y="610479"/>
            <a:ext cx="11737304" cy="535033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j-cs"/>
              </a:rPr>
              <a:t>補正予算案（一般会計第５号）について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j-cs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令和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5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年度品川区 予算案プレス発表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149664" y="1499387"/>
            <a:ext cx="11676648" cy="29751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令和５年度一般会計補正予算案（第５号）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1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zh-TW" altLang="en-US" sz="32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物価高騰対策支援</a:t>
            </a:r>
            <a:r>
              <a:rPr lang="ja-JP" altLang="en-US" sz="32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経費、</a:t>
            </a:r>
            <a:r>
              <a:rPr lang="ja-JP" altLang="en-US" sz="32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学校給食費補助</a:t>
            </a:r>
            <a:r>
              <a:rPr lang="ja-JP" altLang="en-US" sz="32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事業拡大</a:t>
            </a:r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など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  <a:p>
            <a:pPr lvl="0" algn="ctr">
              <a:defRPr/>
            </a:pPr>
            <a:r>
              <a:rPr lang="ja-JP" altLang="en-US" sz="14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Ｄ</a:t>
            </a:r>
            <a:endParaRPr lang="en-US" altLang="ja-JP" sz="3200" dirty="0" smtClean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 algn="ctr">
              <a:defRPr/>
            </a:pPr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事業予算　</a:t>
            </a:r>
            <a:r>
              <a:rPr lang="en-US" altLang="ja-JP" sz="5400" b="1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r>
              <a:rPr lang="ja-JP" altLang="en-US" sz="5400" b="1" dirty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億</a:t>
            </a:r>
            <a:r>
              <a:rPr lang="en-US" altLang="ja-JP" sz="5400" b="1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9,564</a:t>
            </a:r>
            <a:r>
              <a:rPr lang="ja-JP" altLang="en-US" sz="5400" b="1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万</a:t>
            </a:r>
            <a:r>
              <a:rPr lang="en-US" altLang="ja-JP" sz="5400" b="1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</a:t>
            </a:r>
            <a:r>
              <a:rPr lang="ja-JP" altLang="en-US" sz="5400" b="1" dirty="0" smtClean="0">
                <a:solidFill>
                  <a:prstClr val="black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千円</a:t>
            </a:r>
            <a:r>
              <a:rPr lang="ja-JP" altLang="en-US" sz="40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を計上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8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令和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5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年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11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月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15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日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3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品川区長 定例記者会見資料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359696" y="3356992"/>
            <a:ext cx="5904656" cy="1296144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34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119336" y="610479"/>
            <a:ext cx="11737304" cy="535033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j-cs"/>
              </a:rPr>
              <a:t>補正予算案（一般会計第５号）について</a:t>
            </a: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j-cs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令和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5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年度品川区 予算案プレス発表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479376" y="1340768"/>
            <a:ext cx="1123324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rPr>
              <a:t>令和５年度一般会計補正予算案（第５号）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  <a:p>
            <a:pPr lvl="0">
              <a:defRPr/>
            </a:pPr>
            <a:r>
              <a:rPr lang="zh-TW" altLang="en-US" sz="32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物価高騰対策支援</a:t>
            </a:r>
            <a:r>
              <a:rPr lang="ja-JP" altLang="en-US" sz="32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経費、学校給食費補助事業</a:t>
            </a:r>
            <a:r>
              <a:rPr lang="ja-JP" altLang="en-US" sz="32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拡大等</a:t>
            </a:r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および</a:t>
            </a:r>
            <a:endParaRPr kumimoji="1" lang="en-US" altLang="ja-JP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  <a:p>
            <a:pPr>
              <a:defRPr/>
            </a:pPr>
            <a:r>
              <a:rPr lang="ja-JP" altLang="en-US" sz="3200" dirty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第二戸越幹線整備工事工期延伸にともなう</a:t>
            </a:r>
            <a:r>
              <a:rPr lang="en-US" altLang="ja-JP" sz="32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16</a:t>
            </a:r>
            <a:r>
              <a:rPr lang="ja-JP" altLang="en-US" sz="32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億円</a:t>
            </a:r>
            <a:r>
              <a:rPr lang="ja-JP" altLang="en-US" sz="32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の減額</a:t>
            </a:r>
            <a:endParaRPr lang="en-US" altLang="ja-JP" sz="3200" dirty="0">
              <a:solidFill>
                <a:srgbClr val="0070C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 lvl="0" algn="ctr">
              <a:defRPr/>
            </a:pPr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+mn-cs"/>
            </a:endParaRPr>
          </a:p>
        </p:txBody>
      </p:sp>
      <p:graphicFrame>
        <p:nvGraphicFramePr>
          <p:cNvPr id="15" name="表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218179"/>
              </p:ext>
            </p:extLst>
          </p:nvPr>
        </p:nvGraphicFramePr>
        <p:xfrm>
          <a:off x="1631504" y="3523664"/>
          <a:ext cx="8705145" cy="139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1715">
                  <a:extLst>
                    <a:ext uri="{9D8B030D-6E8A-4147-A177-3AD203B41FA5}">
                      <a16:colId xmlns:a16="http://schemas.microsoft.com/office/drawing/2014/main" val="4245825892"/>
                    </a:ext>
                  </a:extLst>
                </a:gridCol>
                <a:gridCol w="3211143">
                  <a:extLst>
                    <a:ext uri="{9D8B030D-6E8A-4147-A177-3AD203B41FA5}">
                      <a16:colId xmlns:a16="http://schemas.microsoft.com/office/drawing/2014/main" val="2388762327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val="3508251864"/>
                    </a:ext>
                  </a:extLst>
                </a:gridCol>
              </a:tblGrid>
              <a:tr h="45610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補正前の額</a:t>
                      </a:r>
                      <a:endParaRPr kumimoji="1" lang="ja-JP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dirty="0" smtClean="0"/>
                        <a:t>補正額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/>
                        <a:t>計</a:t>
                      </a:r>
                      <a:endParaRPr kumimoji="1" lang="ja-JP" alt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977437"/>
                  </a:ext>
                </a:extLst>
              </a:tr>
              <a:tr h="828699">
                <a:tc>
                  <a:txBody>
                    <a:bodyPr/>
                    <a:lstStyle/>
                    <a:p>
                      <a:pPr algn="ctr">
                        <a:lnSpc>
                          <a:spcPts val="5300"/>
                        </a:lnSpc>
                      </a:pPr>
                      <a:r>
                        <a:rPr kumimoji="1" lang="ja-JP" altLang="en-US" sz="2400" b="1" kern="1200" dirty="0" smtClean="0">
                          <a:solidFill>
                            <a:schemeClr val="dk1"/>
                          </a:solidFill>
                          <a:latin typeface="+mj-ea"/>
                          <a:ea typeface="+mn-ea"/>
                          <a:cs typeface="+mn-cs"/>
                        </a:rPr>
                        <a:t>２０１，９９６，５０４</a:t>
                      </a:r>
                      <a:endParaRPr kumimoji="1" lang="ja-JP" altLang="en-US" sz="2400" b="1" kern="1200" dirty="0">
                        <a:solidFill>
                          <a:schemeClr val="dk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100"/>
                        </a:lnSpc>
                      </a:pPr>
                      <a:r>
                        <a:rPr kumimoji="1" lang="ja-JP" altLang="en-US" sz="2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１９５，６４１</a:t>
                      </a:r>
                      <a:endParaRPr kumimoji="1" lang="en-US" altLang="ja-JP" sz="2800" b="1" dirty="0" smtClean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>
                        <a:lnSpc>
                          <a:spcPts val="3100"/>
                        </a:lnSpc>
                      </a:pPr>
                      <a:r>
                        <a:rPr kumimoji="1" lang="ja-JP" altLang="en-US" sz="2800" b="1" dirty="0" smtClean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△１，６００，０００</a:t>
                      </a:r>
                      <a:endParaRPr kumimoji="1" lang="ja-JP" altLang="en-US" sz="2800" b="1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5300"/>
                        </a:lnSpc>
                      </a:pPr>
                      <a:r>
                        <a:rPr kumimoji="1" lang="ja-JP" altLang="en-US" sz="2400" b="1" kern="1200" dirty="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２００，５９２，１４５</a:t>
                      </a:r>
                      <a:endParaRPr kumimoji="1" lang="ja-JP" altLang="en-US" sz="2400" b="1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453927"/>
                  </a:ext>
                </a:extLst>
              </a:tr>
            </a:tbl>
          </a:graphicData>
        </a:graphic>
      </p:graphicFrame>
      <p:sp>
        <p:nvSpPr>
          <p:cNvPr id="2" name="正方形/長方形 1"/>
          <p:cNvSpPr/>
          <p:nvPr/>
        </p:nvSpPr>
        <p:spPr>
          <a:xfrm>
            <a:off x="4511823" y="3429000"/>
            <a:ext cx="3308458" cy="1573787"/>
          </a:xfrm>
          <a:prstGeom prst="rect">
            <a:avLst/>
          </a:prstGeom>
          <a:noFill/>
          <a:ln w="127000" cmpd="tri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961672" y="4937472"/>
            <a:ext cx="1607696" cy="363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（単位：千円）</a:t>
            </a:r>
          </a:p>
        </p:txBody>
      </p:sp>
      <p:sp>
        <p:nvSpPr>
          <p:cNvPr id="18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令和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5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年</a:t>
            </a:r>
            <a:r>
              <a:rPr lang="en-US" altLang="ja-JP" sz="24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2400" b="1" dirty="0" smtClean="0">
                <a:solidFill>
                  <a:prstClr val="white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kumimoji="1" lang="en-US" altLang="ja-JP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15</a:t>
            </a: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日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  <p:sp>
        <p:nvSpPr>
          <p:cNvPr id="23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ゴシック" panose="020B0609070205080204" pitchFamily="49" charset="-128"/>
                <a:ea typeface="ＭＳ ゴシック" panose="020B0609070205080204" pitchFamily="49" charset="-128"/>
                <a:cs typeface="+mn-cs"/>
              </a:rPr>
              <a:t>品川区長 定例記者会見資料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ゴシック" panose="020B0609070205080204" pitchFamily="49" charset="-128"/>
              <a:ea typeface="ＭＳ ゴシック" panose="020B0609070205080204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60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１ </a:t>
            </a:r>
            <a:r>
              <a:rPr lang="zh-TW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学校給</a:t>
            </a:r>
            <a:r>
              <a:rPr lang="zh-TW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食費補助</a:t>
            </a:r>
            <a:r>
              <a:rPr lang="zh-TW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事業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の対象拡大</a:t>
            </a:r>
            <a:r>
              <a:rPr lang="en-US" altLang="ja-JP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		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 　　　</a:t>
            </a:r>
            <a:r>
              <a:rPr lang="ja-JP" altLang="en-US" sz="3200" dirty="0" smtClean="0"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  </a:t>
            </a:r>
            <a:r>
              <a:rPr lang="en-US" altLang="ja-JP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1,470</a:t>
            </a:r>
            <a:r>
              <a:rPr lang="ja-JP" altLang="ja-JP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千円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区立学校・都立特別支援学校の在籍者と同様に、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国立</a:t>
            </a:r>
            <a:r>
              <a:rPr lang="ja-JP" altLang="en-US" sz="26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私立特別支援学校の在籍者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給食費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相当分を支給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。</a:t>
            </a:r>
            <a:endParaRPr lang="en-US" altLang="ja-JP" sz="27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790744"/>
              </p:ext>
            </p:extLst>
          </p:nvPr>
        </p:nvGraphicFramePr>
        <p:xfrm>
          <a:off x="444648" y="2339992"/>
          <a:ext cx="11412000" cy="256392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65695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国立・私立特別支援学校給食費補助事業</a:t>
                      </a:r>
                      <a:endParaRPr lang="zh-TW" altLang="en-US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64807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対象者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品川区在住かつ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国立・私立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特別支援学校在籍者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受付開始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令和６年１月～（予定）</a:t>
                      </a:r>
                      <a:endParaRPr lang="en-US" altLang="ja-JP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1762216"/>
                  </a:ext>
                </a:extLst>
              </a:tr>
              <a:tr h="6108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支給内容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令和５年度の給食費相当分（４月分より遡及支給）</a:t>
                      </a:r>
                      <a:endParaRPr kumimoji="1" lang="ja-JP" altLang="en-US" sz="2400" dirty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577969375"/>
                  </a:ext>
                </a:extLst>
              </a:tr>
            </a:tbl>
          </a:graphicData>
        </a:graphic>
      </p:graphicFrame>
      <p:sp>
        <p:nvSpPr>
          <p:cNvPr id="17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5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32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1268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96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２ 事業者への物価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高騰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対策</a:t>
            </a:r>
            <a:r>
              <a:rPr lang="zh-TW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支援</a:t>
            </a:r>
            <a:r>
              <a:rPr lang="en-US" altLang="zh-TW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	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 　　　　　　</a:t>
            </a:r>
            <a:r>
              <a:rPr lang="en-US" altLang="ja-JP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178,259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千</a:t>
            </a:r>
            <a:r>
              <a:rPr lang="ja-JP" altLang="ja-JP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円</a:t>
            </a:r>
            <a:r>
              <a:rPr lang="en-US" altLang="ja-JP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エネルギー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価格や燃料費など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物価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高騰の影響を受けている事業者を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支援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し、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経営の</a:t>
            </a:r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安定化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を図る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。</a:t>
            </a:r>
            <a:endParaRPr lang="ja-JP" altLang="en-US" sz="27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339291"/>
              </p:ext>
            </p:extLst>
          </p:nvPr>
        </p:nvGraphicFramePr>
        <p:xfrm>
          <a:off x="444648" y="2340003"/>
          <a:ext cx="11412000" cy="2834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404209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①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公衆浴場物価高騰対策支援金</a:t>
                      </a:r>
                      <a:endParaRPr lang="en-US" altLang="zh-TW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②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省エネルギー対策設備更新助成金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P創英角ｺﾞｼｯｸUB" panose="020B0900000000000000" pitchFamily="50" charset="-128"/>
                        <a:ea typeface="HGP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③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運送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HGP創英角ｺﾞｼｯｸUB" panose="020B0900000000000000" pitchFamily="50" charset="-128"/>
                          <a:ea typeface="HGP創英角ｺﾞｼｯｸUB" panose="020B0900000000000000" pitchFamily="50" charset="-128"/>
                        </a:rPr>
                        <a:t>事業者等燃料費高騰対策支援金</a:t>
                      </a:r>
                      <a:endParaRPr lang="ja-JP" altLang="en-US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105094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支援内容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①区内公衆浴場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22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事業者が対象　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100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千円／月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②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助成率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: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４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/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５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　助成限度額</a:t>
                      </a:r>
                      <a:r>
                        <a:rPr lang="en-US" altLang="zh-TW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: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１事業者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800</a:t>
                      </a:r>
                      <a:r>
                        <a:rPr lang="zh-TW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千円</a:t>
                      </a: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③年間売上高に応じた支援金を支給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534425"/>
                  </a:ext>
                </a:extLst>
              </a:tr>
              <a:tr h="4184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受付時期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①～令和６年２月　　②～令和６年１月　　③～令和６年３月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2478366"/>
                  </a:ext>
                </a:extLst>
              </a:tr>
            </a:tbl>
          </a:graphicData>
        </a:graphic>
      </p:graphicFrame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391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96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３ 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（仮称）マイスクール西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大井開設準備　　　  　　</a:t>
            </a:r>
            <a:r>
              <a:rPr lang="en-US" altLang="ja-JP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4,912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千</a:t>
            </a:r>
            <a:r>
              <a:rPr lang="ja-JP" altLang="ja-JP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円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区内</a:t>
            </a:r>
            <a:r>
              <a:rPr lang="en-US" altLang="ja-JP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4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カ所目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となる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適応指導教室</a:t>
            </a:r>
            <a:r>
              <a:rPr lang="ja-JP" altLang="en-US" sz="2700" dirty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「 （仮称）マイスクール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西大井」を整備。</a:t>
            </a:r>
            <a:endParaRPr lang="en-US" altLang="ja-JP" sz="270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在籍校等と協力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しながら、児童・生徒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一人ひとりにあわせた</a:t>
            </a:r>
            <a:r>
              <a:rPr lang="ja-JP" altLang="en-US" sz="2700" dirty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支援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を実施。</a:t>
            </a:r>
            <a:endParaRPr lang="en-US" altLang="ja-JP" sz="270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765739"/>
              </p:ext>
            </p:extLst>
          </p:nvPr>
        </p:nvGraphicFramePr>
        <p:xfrm>
          <a:off x="444648" y="2340000"/>
          <a:ext cx="11412000" cy="25708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584944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2400" dirty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事業名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（仮称）マイスクール西大井開設準備経費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85314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施設概要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住所：西大井４－１－８　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※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大井第三地域センター跡地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定員：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30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名（登録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60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名）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対象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３～９年生の児童・生徒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2145434"/>
                  </a:ext>
                </a:extLst>
              </a:tr>
              <a:tr h="5566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通室開始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  <a:cs typeface="メイリオ" panose="020B0604030504040204" pitchFamily="50" charset="-128"/>
                        </a:rPr>
                        <a:t>令和６年５月（予定）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  <a:cs typeface="メイリオ" panose="020B0604030504040204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758869"/>
                  </a:ext>
                </a:extLst>
              </a:tr>
            </a:tbl>
          </a:graphicData>
        </a:graphic>
      </p:graphicFrame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87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9181512" cy="535033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その他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の主な補正</a:t>
            </a:r>
            <a:r>
              <a:rPr lang="ja-JP" altLang="en-US" sz="3200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予算案の内容</a:t>
            </a: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6800" y="1440000"/>
            <a:ext cx="120973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700" dirty="0" smtClean="0">
                <a:solidFill>
                  <a:srgbClr val="00B05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4</a:t>
            </a:r>
            <a:r>
              <a:rPr lang="ja-JP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住宅確保要配慮者への入居促進事業</a:t>
            </a:r>
            <a:r>
              <a:rPr lang="en-US" altLang="ja-JP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				11,000</a:t>
            </a:r>
            <a:r>
              <a:rPr lang="ja-JP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千円</a:t>
            </a:r>
            <a:endParaRPr lang="en-US" altLang="ja-JP" sz="27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　　　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民間賃貸住宅に円滑に入居できるよう支援する「入居促進事業」を強化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。</a:t>
            </a:r>
            <a:endParaRPr lang="en-US" altLang="ja-JP" sz="24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en-US" altLang="ja-JP" sz="27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</a:t>
            </a:r>
            <a:r>
              <a:rPr lang="en-US" altLang="ja-JP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</a:t>
            </a:r>
            <a:r>
              <a:rPr lang="ja-JP" altLang="en-US" sz="27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第二戸越幹線整備工事工期延伸に</a:t>
            </a:r>
            <a:r>
              <a:rPr lang="ja-JP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伴う減額</a:t>
            </a:r>
            <a:r>
              <a:rPr lang="en-US" altLang="ja-JP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	</a:t>
            </a:r>
            <a:r>
              <a:rPr lang="ja-JP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  </a:t>
            </a:r>
            <a:r>
              <a:rPr lang="en-US" altLang="ja-JP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	</a:t>
            </a:r>
            <a:r>
              <a:rPr lang="en-US" altLang="ja-JP" sz="1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△</a:t>
            </a:r>
            <a:r>
              <a:rPr lang="en-US" altLang="ja-JP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1,600,000</a:t>
            </a:r>
            <a:r>
              <a:rPr lang="zh-TW" altLang="en-US" sz="27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千円</a:t>
            </a:r>
            <a:endParaRPr lang="en-US" altLang="zh-TW" sz="2700" dirty="0" smtClean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r>
              <a:rPr lang="ja-JP" altLang="en-US" sz="2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　　　</a:t>
            </a:r>
            <a:r>
              <a:rPr lang="ja-JP" altLang="en-US" sz="28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シールド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工事の遅れ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により、工期</a:t>
            </a:r>
            <a:r>
              <a: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が令和６年度へ延伸</a:t>
            </a:r>
            <a:r>
              <a:rPr lang="ja-JP" altLang="en-US" sz="24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となった。</a:t>
            </a:r>
            <a:endParaRPr lang="en-US" altLang="ja-JP" sz="2700" dirty="0">
              <a:solidFill>
                <a:srgbClr val="00B05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endParaRPr lang="ja-JP" altLang="en-US" sz="2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4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163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図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14956"/>
            <a:ext cx="12192000" cy="1443044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12680" y="610479"/>
            <a:ext cx="12204000" cy="5423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400">
              <a:solidFill>
                <a:schemeClr val="bg1"/>
              </a:solidFill>
            </a:endParaRPr>
          </a:p>
        </p:txBody>
      </p:sp>
      <p:sp>
        <p:nvSpPr>
          <p:cNvPr id="20" name="タイトル 12"/>
          <p:cNvSpPr txBox="1">
            <a:spLocks/>
          </p:cNvSpPr>
          <p:nvPr/>
        </p:nvSpPr>
        <p:spPr>
          <a:xfrm>
            <a:off x="0" y="610479"/>
            <a:ext cx="12096000" cy="54232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　</a:t>
            </a:r>
            <a:r>
              <a:rPr lang="ja-JP" altLang="en-US" sz="3200" dirty="0" err="1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しながわ</a:t>
            </a:r>
            <a:r>
              <a:rPr lang="ja-JP" altLang="en-US" sz="3200" dirty="0" smtClean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クルーズの開催</a:t>
            </a:r>
            <a:endParaRPr lang="ja-JP" altLang="en-US" sz="3200" dirty="0">
              <a:solidFill>
                <a:schemeClr val="bg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13" name="日付プレースホルダー 1"/>
          <p:cNvSpPr>
            <a:spLocks noGrp="1"/>
          </p:cNvSpPr>
          <p:nvPr>
            <p:ph type="dt" sz="half" idx="10"/>
          </p:nvPr>
        </p:nvSpPr>
        <p:spPr>
          <a:xfrm>
            <a:off x="6168008" y="61638"/>
            <a:ext cx="4386783" cy="365125"/>
          </a:xfrm>
        </p:spPr>
        <p:txBody>
          <a:bodyPr/>
          <a:lstStyle/>
          <a:p>
            <a:pPr algn="r"/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0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年度品川区 予算案プレス発表</a:t>
            </a:r>
            <a:endParaRPr lang="en-US" altLang="ja-JP" sz="20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0" y="0"/>
            <a:ext cx="12204000" cy="492906"/>
          </a:xfrm>
          <a:prstGeom prst="rect">
            <a:avLst/>
          </a:prstGeom>
          <a:gradFill flip="none" rotWithShape="1">
            <a:gsLst>
              <a:gs pos="31000">
                <a:srgbClr val="0068B7"/>
              </a:gs>
              <a:gs pos="61000">
                <a:schemeClr val="accent1">
                  <a:lumMod val="45000"/>
                  <a:lumOff val="55000"/>
                </a:schemeClr>
              </a:gs>
              <a:gs pos="87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00" y="71284"/>
            <a:ext cx="1225402" cy="365792"/>
          </a:xfrm>
          <a:prstGeom prst="rect">
            <a:avLst/>
          </a:prstGeom>
        </p:spPr>
      </p:pic>
      <p:sp>
        <p:nvSpPr>
          <p:cNvPr id="2" name="角丸四角形 40">
            <a:extLst>
              <a:ext uri="{FF2B5EF4-FFF2-40B4-BE49-F238E27FC236}">
                <a16:creationId xmlns:a16="http://schemas.microsoft.com/office/drawing/2014/main" id="{DF3A5206-B50A-E805-9091-5B04F995EF51}"/>
              </a:ext>
            </a:extLst>
          </p:cNvPr>
          <p:cNvSpPr/>
          <p:nvPr/>
        </p:nvSpPr>
        <p:spPr>
          <a:xfrm>
            <a:off x="212102" y="1286848"/>
            <a:ext cx="11838867" cy="8640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solidFill>
              <a:schemeClr val="tx2">
                <a:lumMod val="75000"/>
              </a:schemeClr>
            </a:solidFill>
          </a:ln>
          <a:effectLst>
            <a:glow rad="63500">
              <a:srgbClr val="0000CC">
                <a:alpha val="40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tIns="0" bIns="0" rtlCol="0" anchor="ctr"/>
          <a:lstStyle/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屋形船と観光船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で区内の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水辺を回遊する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し</a:t>
            </a:r>
            <a:r>
              <a:rPr lang="ja-JP" altLang="en-US" sz="2700" dirty="0" err="1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ながわ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クルーズを実施。</a:t>
            </a:r>
            <a:endParaRPr lang="en-US" altLang="ja-JP" sz="2700" dirty="0" smtClean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2800"/>
              </a:lnSpc>
              <a:spcAft>
                <a:spcPts val="300"/>
              </a:spcAft>
            </a:pP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目黒川みんなのイルミネーション「</a:t>
            </a:r>
            <a:r>
              <a:rPr lang="ja-JP" altLang="en-US" sz="2700" dirty="0" smtClean="0">
                <a:solidFill>
                  <a:srgbClr val="FF66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冬の桜</a:t>
            </a:r>
            <a:r>
              <a:rPr lang="en-US" altLang="ja-JP" sz="2700" dirty="0" smtClean="0">
                <a:solidFill>
                  <a:srgbClr val="FF66FF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®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」との</a:t>
            </a:r>
            <a:r>
              <a:rPr lang="ja-JP" altLang="en-US" sz="2700" dirty="0" smtClean="0">
                <a:solidFill>
                  <a:srgbClr val="0070C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連携コース</a:t>
            </a:r>
            <a:r>
              <a:rPr lang="ja-JP" altLang="en-US" sz="2700" dirty="0" smtClean="0">
                <a:solidFill>
                  <a:schemeClr val="tx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メイリオ" panose="020B0604030504040204" pitchFamily="50" charset="-128"/>
              </a:rPr>
              <a:t>も。</a:t>
            </a:r>
            <a:endParaRPr lang="ja-JP" altLang="en-US" sz="2700" dirty="0">
              <a:solidFill>
                <a:schemeClr val="tx1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  <a:cs typeface="メイリオ" panose="020B0604030504040204" pitchFamily="50" charset="-128"/>
            </a:endParaRPr>
          </a:p>
        </p:txBody>
      </p:sp>
      <p:graphicFrame>
        <p:nvGraphicFramePr>
          <p:cNvPr id="3" name="表 3">
            <a:extLst>
              <a:ext uri="{FF2B5EF4-FFF2-40B4-BE49-F238E27FC236}">
                <a16:creationId xmlns:a16="http://schemas.microsoft.com/office/drawing/2014/main" id="{E1565081-D46C-C476-3DEF-0D0FFB961D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4648" y="2340002"/>
          <a:ext cx="11412000" cy="2673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8000">
                  <a:extLst>
                    <a:ext uri="{9D8B030D-6E8A-4147-A177-3AD203B41FA5}">
                      <a16:colId xmlns:a16="http://schemas.microsoft.com/office/drawing/2014/main" val="2707623244"/>
                    </a:ext>
                  </a:extLst>
                </a:gridCol>
                <a:gridCol w="9504000">
                  <a:extLst>
                    <a:ext uri="{9D8B030D-6E8A-4147-A177-3AD203B41FA5}">
                      <a16:colId xmlns:a16="http://schemas.microsoft.com/office/drawing/2014/main" val="1201752258"/>
                    </a:ext>
                  </a:extLst>
                </a:gridCol>
              </a:tblGrid>
              <a:tr h="58494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日時</a:t>
                      </a:r>
                      <a:endParaRPr kumimoji="1" lang="ja-JP" altLang="en-US" sz="20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令和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5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年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12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月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24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日までの土・日・祝日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（コースにより運航日程は異なる）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6008730"/>
                  </a:ext>
                </a:extLst>
              </a:tr>
              <a:tr h="5937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コース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①</a:t>
                      </a:r>
                      <a:r>
                        <a:rPr lang="ja-JP" altLang="en-US" sz="2400" dirty="0" err="1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しながわ</a:t>
                      </a: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水族館・屋形船遊覧クルーズ</a:t>
                      </a:r>
                      <a:endParaRPr lang="en-US" altLang="ja-JP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②目黒川イルミネーション・橋のライトアップクルーズ</a:t>
                      </a:r>
                      <a:endParaRPr lang="en-US" altLang="ja-JP" sz="2400" dirty="0" smtClean="0"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2400" dirty="0" smtClean="0"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③レインボーブリッジ＆天王洲夜景・屋形船遊覧クルーズ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997182"/>
                  </a:ext>
                </a:extLst>
              </a:tr>
              <a:tr h="66149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 smtClean="0">
                          <a:solidFill>
                            <a:schemeClr val="bg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料金</a:t>
                      </a:r>
                      <a:endParaRPr kumimoji="1" lang="ja-JP" altLang="en-US" sz="2400" dirty="0">
                        <a:solidFill>
                          <a:schemeClr val="bg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1,000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円（小学生</a:t>
                      </a:r>
                      <a:r>
                        <a:rPr lang="en-US" altLang="ja-JP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…500</a:t>
                      </a:r>
                      <a:r>
                        <a:rPr lang="ja-JP" altLang="en-US" sz="2400" dirty="0" smtClean="0">
                          <a:solidFill>
                            <a:schemeClr val="tx1"/>
                          </a:solidFill>
                          <a:latin typeface="HGS創英角ｺﾞｼｯｸUB" panose="020B0900000000000000" pitchFamily="50" charset="-128"/>
                          <a:ea typeface="HGS創英角ｺﾞｼｯｸUB" panose="020B0900000000000000" pitchFamily="50" charset="-128"/>
                        </a:rPr>
                        <a:t>円）</a:t>
                      </a:r>
                      <a:endParaRPr lang="en-US" altLang="ja-JP" sz="2400" dirty="0" smtClean="0">
                        <a:solidFill>
                          <a:schemeClr val="tx1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534425"/>
                  </a:ext>
                </a:extLst>
              </a:tr>
            </a:tbl>
          </a:graphicData>
        </a:graphic>
      </p:graphicFrame>
      <p:sp>
        <p:nvSpPr>
          <p:cNvPr id="12" name="日付プレースホルダー 1"/>
          <p:cNvSpPr txBox="1">
            <a:spLocks/>
          </p:cNvSpPr>
          <p:nvPr/>
        </p:nvSpPr>
        <p:spPr>
          <a:xfrm>
            <a:off x="8100000" y="64800"/>
            <a:ext cx="4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品川区長 定例記者会見資料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日付プレースホルダー 1"/>
          <p:cNvSpPr txBox="1">
            <a:spLocks/>
          </p:cNvSpPr>
          <p:nvPr/>
        </p:nvSpPr>
        <p:spPr>
          <a:xfrm>
            <a:off x="9504000" y="6372000"/>
            <a:ext cx="25309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ja-JP" altLang="en-US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令和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lang="en-US" altLang="ja-JP" sz="2400" b="1" dirty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月</a:t>
            </a:r>
            <a:r>
              <a:rPr lang="en-US" altLang="ja-JP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15</a:t>
            </a:r>
            <a:r>
              <a:rPr lang="ja-JP" altLang="en-US" sz="2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日</a:t>
            </a:r>
            <a:endParaRPr lang="en-US" altLang="ja-JP" sz="2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4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F7FE"/>
        </a:solidFill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1266</Words>
  <Application>Microsoft Office PowerPoint</Application>
  <PresentationFormat>ワイド画面</PresentationFormat>
  <Paragraphs>161</Paragraphs>
  <Slides>13</Slides>
  <Notes>13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22" baseType="lpstr">
      <vt:lpstr>HGP創英角ｺﾞｼｯｸUB</vt:lpstr>
      <vt:lpstr>HGS創英角ｺﾞｼｯｸUB</vt:lpstr>
      <vt:lpstr>ＭＳ Ｐゴシック</vt:lpstr>
      <vt:lpstr>ＭＳ ゴシック</vt:lpstr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2015-12-18T11:07:55Z</dcterms:created>
  <dcterms:modified xsi:type="dcterms:W3CDTF">2023-11-14T10:00:10Z</dcterms:modified>
</cp:coreProperties>
</file>