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443" r:id="rId3"/>
    <p:sldId id="436" r:id="rId4"/>
    <p:sldId id="417" r:id="rId5"/>
    <p:sldId id="431" r:id="rId6"/>
    <p:sldId id="432" r:id="rId7"/>
    <p:sldId id="418" r:id="rId8"/>
    <p:sldId id="424" r:id="rId9"/>
    <p:sldId id="437" r:id="rId10"/>
    <p:sldId id="444" r:id="rId11"/>
    <p:sldId id="438" r:id="rId12"/>
    <p:sldId id="440" r:id="rId1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66FF"/>
    <a:srgbClr val="FF66CC"/>
    <a:srgbClr val="3366FF"/>
    <a:srgbClr val="3333FF"/>
    <a:srgbClr val="0066CC"/>
    <a:srgbClr val="0099FF"/>
    <a:srgbClr val="0000FF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67" autoAdjust="0"/>
  </p:normalViewPr>
  <p:slideViewPr>
    <p:cSldViewPr>
      <p:cViewPr varScale="1">
        <p:scale>
          <a:sx n="77" d="100"/>
          <a:sy n="77" d="100"/>
        </p:scale>
        <p:origin x="24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4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r">
              <a:defRPr sz="1200"/>
            </a:lvl1pPr>
          </a:lstStyle>
          <a:p>
            <a:fld id="{648BC979-3C96-4271-9F7B-B58858AA0337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4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r">
              <a:defRPr sz="1200"/>
            </a:lvl1pPr>
          </a:lstStyle>
          <a:p>
            <a:fld id="{101D15B3-453B-4777-8AD7-DDC11D161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4" y="0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/>
          <a:lstStyle>
            <a:lvl1pPr algn="r">
              <a:defRPr sz="1200"/>
            </a:lvl1pPr>
          </a:lstStyle>
          <a:p>
            <a:fld id="{6605511F-41A3-4452-89C9-9E5F6DAF8230}" type="datetimeFigureOut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2" tIns="45684" rIns="91362" bIns="456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83138"/>
            <a:ext cx="5445125" cy="3913187"/>
          </a:xfrm>
          <a:prstGeom prst="rect">
            <a:avLst/>
          </a:prstGeom>
        </p:spPr>
        <p:txBody>
          <a:bodyPr vert="horz" lIns="91362" tIns="45684" rIns="91362" bIns="456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4" y="9440869"/>
            <a:ext cx="2949575" cy="498475"/>
          </a:xfrm>
          <a:prstGeom prst="rect">
            <a:avLst/>
          </a:prstGeom>
        </p:spPr>
        <p:txBody>
          <a:bodyPr vert="horz" lIns="91362" tIns="45684" rIns="91362" bIns="45684" rtlCol="0" anchor="b"/>
          <a:lstStyle>
            <a:lvl1pPr algn="r">
              <a:defRPr sz="1200"/>
            </a:lvl1pPr>
          </a:lstStyle>
          <a:p>
            <a:fld id="{D74AA7D0-7EC6-4F44-8868-6CC57E4E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55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487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593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332">
              <a:defRPr/>
            </a:pPr>
            <a:fld id="{D74AA7D0-7EC6-4F44-8868-6CC57E4E8AF7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8332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3593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8250"/>
            <a:ext cx="5938838" cy="3341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4AA7D0-7EC6-4F44-8868-6CC57E4E8AF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4904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71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60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2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57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7775"/>
            <a:ext cx="5986463" cy="3367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957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AA7D0-7EC6-4F44-8868-6CC57E4E8AF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0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令和</a:t>
            </a:r>
            <a:r>
              <a:rPr kumimoji="1" lang="en-US" altLang="ja-JP"/>
              <a:t>4</a:t>
            </a:r>
            <a:r>
              <a:rPr kumimoji="1" lang="ja-JP" altLang="en-US"/>
              <a:t>年</a:t>
            </a:r>
            <a:r>
              <a:rPr kumimoji="1" lang="en-US" altLang="ja-JP"/>
              <a:t>12</a:t>
            </a:r>
            <a:r>
              <a:rPr kumimoji="1" lang="ja-JP" altLang="en-US"/>
              <a:t>月</a:t>
            </a:r>
            <a:r>
              <a:rPr kumimoji="1" lang="en-US" altLang="ja-JP"/>
              <a:t>28</a:t>
            </a:r>
            <a:r>
              <a:rPr kumimoji="1" lang="ja-JP" altLang="en-US"/>
              <a:t>日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100000" y="64800"/>
            <a:ext cx="4032000" cy="365125"/>
          </a:xfrm>
        </p:spPr>
        <p:txBody>
          <a:bodyPr/>
          <a:lstStyle/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定例記者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75520" y="2164564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</a:t>
            </a:r>
            <a:r>
              <a:rPr kumimoji="1"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kumimoji="1" lang="en-US" altLang="ja-JP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kumimoji="1" lang="ja-JP" altLang="en-US" sz="4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endParaRPr lang="en-US" altLang="ja-JP" sz="4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r"/>
            <a:r>
              <a:rPr lang="ja-JP" altLang="en-US" sz="6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品川区長 </a:t>
            </a:r>
            <a:r>
              <a:rPr lang="ja-JP" altLang="en-US" sz="6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定例記者</a:t>
            </a:r>
            <a:r>
              <a:rPr lang="ja-JP" altLang="en-US" sz="6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会見</a:t>
            </a:r>
            <a:endParaRPr kumimoji="1" lang="ja-JP" altLang="en-US" sz="6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2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96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32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区長</a:t>
            </a:r>
            <a:r>
              <a:rPr lang="ja-JP" altLang="en-US" sz="32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部局によるいじめ</a:t>
            </a:r>
            <a:r>
              <a:rPr lang="ja-JP" altLang="en-US" sz="32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相談体制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58444"/>
            <a:ext cx="11838867" cy="11624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いじめの相談を広く受け付けるとともに、弁護士など専門的人材も活用しながら、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区長部局が第三者的視点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をもって教育委員会や学校へ対応を促すなど、いじめの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早期発見・早期解決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向けた機動的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な対応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を図る。</a:t>
            </a:r>
            <a:endParaRPr lang="en-US" altLang="ja-JP" sz="2700" dirty="0" smtClean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915557"/>
              </p:ext>
            </p:extLst>
          </p:nvPr>
        </p:nvGraphicFramePr>
        <p:xfrm>
          <a:off x="444648" y="2492897"/>
          <a:ext cx="11412000" cy="27571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いじめ防止対策推進事業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実施内容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・学校に相談しにくい案件含め気軽に相談しやすい環境を整備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・相談機能を含む、いじめ防止啓発総合ポータルサイトの開設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・社会福祉士や経験豊富な相談員による適切な対応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kern="12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・教育委員会とは異なる弁護士による、</a:t>
                      </a:r>
                      <a:r>
                        <a:rPr kumimoji="1" lang="ja-JP" altLang="en-US" sz="2400" kern="1200" spc="-100" baseline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客観的かつ法的な対応</a:t>
                      </a:r>
                      <a:endParaRPr kumimoji="1" lang="en-US" altLang="ja-JP" sz="2400" kern="1200" spc="-100" baseline="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524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受付開始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メイリオ" panose="020B0604030504040204" pitchFamily="50" charset="-128"/>
                        </a:rPr>
                        <a:t>令和６年１月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４日（木）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758869"/>
                  </a:ext>
                </a:extLst>
              </a:tr>
            </a:tbl>
          </a:graphicData>
        </a:graphic>
      </p:graphicFrame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770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8283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96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おくやみコーナーの設置　　　　　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区長 定例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庁舎内を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移動せず、ワンストップ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ですべての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手続きができる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おくやみコーナーを設置し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、遺族の負担軽減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を図る。</a:t>
            </a:r>
            <a:endParaRPr lang="en-US" altLang="ja-JP" sz="2700" dirty="0" smtClean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298644"/>
              </p:ext>
            </p:extLst>
          </p:nvPr>
        </p:nvGraphicFramePr>
        <p:xfrm>
          <a:off x="444648" y="2340000"/>
          <a:ext cx="11412000" cy="2671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43756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おくやみコーナー運営経費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設置場所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区役所第二庁舎３階ロビー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258818"/>
                  </a:ext>
                </a:extLst>
              </a:tr>
              <a:tr h="11376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実施内容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・予約制（平日１日・最大４組、亡くなられた区民の遺族が対象）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・手続きは一つの窓口でワンストップで行う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u="none" strike="noStrike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・遺族の方の手続きを、プライバシーに配慮した形でサポート</a:t>
                      </a:r>
                      <a:endParaRPr lang="ja-JP" altLang="en-US" sz="2200" u="none" strike="noStrike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505021"/>
                  </a:ext>
                </a:extLst>
              </a:tr>
              <a:tr h="5590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導入開始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令和６年１月４日（木）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250084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59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96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職員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の意見を取り入れた職場環境の整備に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ついて　　　　　　　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1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区長 定例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88800"/>
            <a:ext cx="11838867" cy="1296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・「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ゼロカーボンの実現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」と「職員の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働きやすい環境の創出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」を目的とし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て、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通年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での服装軽装化を開始</a:t>
            </a:r>
            <a:endParaRPr lang="en-US" altLang="ja-JP" sz="2700" dirty="0" smtClean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・「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職員のプライバシー保護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」のため、氏名札を簡略化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8258"/>
              </p:ext>
            </p:extLst>
          </p:nvPr>
        </p:nvGraphicFramePr>
        <p:xfrm>
          <a:off x="446400" y="2772000"/>
          <a:ext cx="11412000" cy="2220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1521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実施内容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・ノージャケット、ノーネクタイなど、執務環境やＴＰＯにあわせ、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>
                        <a:lnSpc>
                          <a:spcPts val="2900"/>
                        </a:lnSpc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服装を軽装化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・職員証に代わる苗字のみの氏名札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(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紙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)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を着用することにより、職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員のプライバシーを保護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433945"/>
                  </a:ext>
                </a:extLst>
              </a:tr>
              <a:tr h="656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実施開始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u="none" strike="noStrike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令和６年１月４日（木）</a:t>
                      </a:r>
                      <a:r>
                        <a:rPr lang="ja-JP" altLang="en-US" sz="2400" u="none" strike="noStrike" baseline="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（試行実施）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258818"/>
                  </a:ext>
                </a:extLst>
              </a:tr>
            </a:tbl>
          </a:graphicData>
        </a:graphic>
      </p:graphicFrame>
      <p:sp>
        <p:nvSpPr>
          <p:cNvPr id="12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350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252000" y="1263085"/>
            <a:ext cx="11987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ja-JP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補正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予算案（一般会計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第６号および７号）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ついて</a:t>
            </a:r>
            <a:endParaRPr lang="en-US" altLang="ja-JP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en-US" altLang="ja-JP" sz="25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en-US" altLang="ja-JP" sz="25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&lt;</a:t>
            </a:r>
            <a:r>
              <a:rPr lang="ja-JP" altLang="en-US" sz="25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主なポイント</a:t>
            </a:r>
            <a:r>
              <a:rPr lang="en-US" altLang="ja-JP" sz="25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&gt;</a:t>
            </a:r>
          </a:p>
          <a:p>
            <a:pPr>
              <a:defRPr/>
            </a:pPr>
            <a:r>
              <a:rPr lang="ja-JP" altLang="en-US" sz="2300" dirty="0" smtClean="0">
                <a:solidFill>
                  <a:srgbClr val="00B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♦ 国の低所得子育て世帯への給付金の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対象外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のひとり親世帯に対し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区独自の給付</a:t>
            </a:r>
            <a:endParaRPr lang="en-US" altLang="ja-JP" sz="23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♦ </a:t>
            </a:r>
            <a:r>
              <a:rPr lang="ja-JP" altLang="en-US" sz="2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</a:t>
            </a:r>
            <a:r>
              <a:rPr lang="ja-JP" altLang="en-US" sz="2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をまたいだ</a:t>
            </a:r>
            <a:r>
              <a:rPr lang="ja-JP" altLang="en-US" sz="23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切れ目のない経済対策支援</a:t>
            </a:r>
            <a:endParaRPr lang="en-US" altLang="ja-JP" sz="2300" dirty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en-US" altLang="ja-JP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   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①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プレミアム率</a:t>
            </a:r>
            <a:r>
              <a:rPr lang="en-US" altLang="ja-JP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％</a:t>
            </a:r>
            <a:r>
              <a:rPr lang="ja-JP" altLang="en-US" sz="2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区内共通商品券を発行</a:t>
            </a:r>
            <a:endParaRPr lang="en-US" altLang="ja-JP" sz="2300" dirty="0" smtClean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ja-JP" altLang="en-US" sz="23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②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還元率</a:t>
            </a:r>
            <a:r>
              <a:rPr lang="en-US" altLang="ja-JP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％</a:t>
            </a:r>
            <a:r>
              <a:rPr lang="ja-JP" altLang="en-US" sz="2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のキャッシュレス決済還元事業の実施</a:t>
            </a:r>
            <a:endParaRPr lang="en-US" altLang="ja-JP" sz="23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ja-JP" altLang="en-US" sz="2300" dirty="0" smtClean="0">
                <a:solidFill>
                  <a:srgbClr val="92D05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♦ 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子ども食堂</a:t>
            </a:r>
            <a:r>
              <a:rPr lang="ja-JP" altLang="en-US" sz="2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で実施している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フードパントリー活動</a:t>
            </a:r>
            <a:r>
              <a:rPr lang="ja-JP" altLang="en-US" sz="2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ja-JP" altLang="en-US" sz="23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利用者増に対応</a:t>
            </a:r>
            <a:r>
              <a:rPr lang="ja-JP" altLang="en-US" sz="23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など</a:t>
            </a:r>
            <a:endParaRPr lang="en-US" altLang="ja-JP" sz="2300" dirty="0" smtClean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800"/>
              </a:lnSpc>
              <a:defRPr/>
            </a:pPr>
            <a:endParaRPr lang="en-US" altLang="ja-JP" sz="23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ja-JP" altLang="en-US" sz="27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区長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部局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による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いじめ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相談体制について</a:t>
            </a:r>
            <a:endParaRPr lang="en-US" altLang="ja-JP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800"/>
              </a:lnSpc>
              <a:defRPr/>
            </a:pPr>
            <a:endParaRPr lang="en-US" altLang="ja-JP" sz="28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ja-JP" altLang="en-US" sz="27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おくやみコーナー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の設置について</a:t>
            </a:r>
            <a:endParaRPr lang="en-US" altLang="ja-JP" sz="2700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800"/>
              </a:lnSpc>
              <a:defRPr/>
            </a:pPr>
            <a:endParaRPr lang="en-US" altLang="ja-JP" sz="28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lang="ja-JP" altLang="en-US" sz="27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 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職員の意見を取り入れた職場環境の整備について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047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内容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j-cs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年度品川区 予算案プレス発表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月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品川区長 定例記者会見資料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119336" y="610479"/>
            <a:ext cx="11737304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j-cs"/>
              </a:rPr>
              <a:t>補正予算案（一般会計第６号および７号）について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j-cs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5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年度品川区 予算案プレス発表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450506" y="1252150"/>
            <a:ext cx="90749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令和５年度一般会計補正予算案</a:t>
            </a: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>
              <a:defRPr/>
            </a:pPr>
            <a:r>
              <a:rPr lang="ja-JP" altLang="en-US" sz="2600" dirty="0" smtClean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（第６号）住民税非課税世帯物価高騰対策追加給付金</a:t>
            </a:r>
            <a:endParaRPr lang="en-US" altLang="ja-JP" sz="2600" dirty="0" smtClean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defRPr/>
            </a:pP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（第７号）</a:t>
            </a:r>
            <a:r>
              <a:rPr lang="ja-JP" altLang="en-US" sz="2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ひとり親世帯臨時特別給付金　など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244399"/>
              </p:ext>
            </p:extLst>
          </p:nvPr>
        </p:nvGraphicFramePr>
        <p:xfrm>
          <a:off x="1422260" y="2723079"/>
          <a:ext cx="9138236" cy="1220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5">
                  <a:extLst>
                    <a:ext uri="{9D8B030D-6E8A-4147-A177-3AD203B41FA5}">
                      <a16:colId xmlns:a16="http://schemas.microsoft.com/office/drawing/2014/main" val="4245825892"/>
                    </a:ext>
                  </a:extLst>
                </a:gridCol>
                <a:gridCol w="3101970">
                  <a:extLst>
                    <a:ext uri="{9D8B030D-6E8A-4147-A177-3AD203B41FA5}">
                      <a16:colId xmlns:a16="http://schemas.microsoft.com/office/drawing/2014/main" val="2388762327"/>
                    </a:ext>
                  </a:extLst>
                </a:gridCol>
                <a:gridCol w="3011931">
                  <a:extLst>
                    <a:ext uri="{9D8B030D-6E8A-4147-A177-3AD203B41FA5}">
                      <a16:colId xmlns:a16="http://schemas.microsoft.com/office/drawing/2014/main" val="3508251864"/>
                    </a:ext>
                  </a:extLst>
                </a:gridCol>
              </a:tblGrid>
              <a:tr h="608273">
                <a:tc>
                  <a:txBody>
                    <a:bodyPr/>
                    <a:lstStyle/>
                    <a:p>
                      <a:pPr algn="ctr">
                        <a:lnSpc>
                          <a:spcPts val="3900"/>
                        </a:lnSpc>
                      </a:pPr>
                      <a:r>
                        <a:rPr kumimoji="1" lang="ja-JP" altLang="en-US" sz="2400" dirty="0" smtClean="0"/>
                        <a:t>補正前の額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900"/>
                        </a:lnSpc>
                      </a:pPr>
                      <a:r>
                        <a:rPr kumimoji="1" lang="ja-JP" altLang="en-US" sz="2800" dirty="0" smtClean="0"/>
                        <a:t>補正額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900"/>
                        </a:lnSpc>
                      </a:pPr>
                      <a:r>
                        <a:rPr kumimoji="1" lang="ja-JP" altLang="en-US" sz="2400" dirty="0" smtClean="0"/>
                        <a:t>計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977437"/>
                  </a:ext>
                </a:extLst>
              </a:tr>
              <a:tr h="601704"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kumimoji="1" lang="ja-JP" altLang="en-US" sz="2400" b="1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２００，５９２，１４５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３，８７９，６９７</a:t>
                      </a:r>
                      <a:endParaRPr kumimoji="1" lang="ja-JP" altLang="en-US" sz="28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00"/>
                        </a:lnSpc>
                      </a:pPr>
                      <a:r>
                        <a:rPr kumimoji="1" lang="ja-JP" altLang="en-US" sz="240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２０４，４７１，８４２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453927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4439815" y="2723079"/>
            <a:ext cx="3096344" cy="1194310"/>
          </a:xfrm>
          <a:prstGeom prst="rect">
            <a:avLst/>
          </a:prstGeom>
          <a:noFill/>
          <a:ln w="127000" cmpd="tri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076267" y="3917444"/>
            <a:ext cx="18294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（単位：千円）</a:t>
            </a:r>
          </a:p>
        </p:txBody>
      </p:sp>
      <p:sp>
        <p:nvSpPr>
          <p:cNvPr id="18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令和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月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22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日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3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品川区長 定例記者会見資料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1070281" y="4350133"/>
            <a:ext cx="9835411" cy="972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3000"/>
              </a:lnSpc>
              <a:spcAft>
                <a:spcPts val="300"/>
              </a:spcAft>
            </a:pP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〇 ひとり親に対する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所得制限なしの独自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支援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000"/>
              </a:lnSpc>
              <a:spcAft>
                <a:spcPts val="300"/>
              </a:spcAft>
            </a:pP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〇 単年度主義にとらわれない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切れ目のない経済対策を実施</a:t>
            </a:r>
          </a:p>
        </p:txBody>
      </p:sp>
      <p:sp>
        <p:nvSpPr>
          <p:cNvPr id="25" name="四角形: 角を丸くする 3">
            <a:extLst>
              <a:ext uri="{FF2B5EF4-FFF2-40B4-BE49-F238E27FC236}">
                <a16:creationId xmlns:a16="http://schemas.microsoft.com/office/drawing/2014/main" id="{4C64131E-4C68-B217-5B21-6D0CE9CFA4F4}"/>
              </a:ext>
            </a:extLst>
          </p:cNvPr>
          <p:cNvSpPr/>
          <p:nvPr/>
        </p:nvSpPr>
        <p:spPr>
          <a:xfrm>
            <a:off x="8256240" y="4418107"/>
            <a:ext cx="1656184" cy="396000"/>
          </a:xfrm>
          <a:prstGeom prst="round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99000">
                <a:srgbClr val="C00000"/>
              </a:gs>
              <a:gs pos="100000">
                <a:srgbClr val="C00000"/>
              </a:gs>
              <a:gs pos="100000">
                <a:schemeClr val="bg1"/>
              </a:gs>
            </a:gsLst>
            <a:lin ang="3000000" scaled="0"/>
          </a:gra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600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400"/>
              </a:lnSpc>
            </a:pPr>
            <a:r>
              <a:rPr lang="en-US" altLang="ja-JP" sz="2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23</a:t>
            </a:r>
            <a:r>
              <a:rPr lang="ja-JP" altLang="en-US" sz="2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区初！</a:t>
            </a:r>
            <a:endParaRPr lang="ja-JP" altLang="en-US" sz="25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45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ひとり親世帯に対する区独自給付　　　　  　</a:t>
            </a:r>
            <a:r>
              <a:rPr lang="en-US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  135,283</a:t>
            </a:r>
            <a:r>
              <a:rPr lang="ja-JP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国の低所得の子育て世帯生活支援特別給付金の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対象とならない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、ひとり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親世帯について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所得制限なし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区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独自給付金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を支給する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65759"/>
              </p:ext>
            </p:extLst>
          </p:nvPr>
        </p:nvGraphicFramePr>
        <p:xfrm>
          <a:off x="444648" y="2339992"/>
          <a:ext cx="11412000" cy="263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6569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ひとり親世帯臨時特別給付金</a:t>
                      </a:r>
                      <a:endParaRPr lang="zh-TW" altLang="en-US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64807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令和６年１月１日時点で品川区に住民登録のあるひとり親世帯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約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1,800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世帯　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※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所得制限なし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545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給付額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児童１人あたり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50,000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円</a:t>
                      </a:r>
                      <a:endParaRPr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  <a:tr h="6108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支給開始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令和６年２月末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77969375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四角形: 角を丸くする 3">
            <a:extLst>
              <a:ext uri="{FF2B5EF4-FFF2-40B4-BE49-F238E27FC236}">
                <a16:creationId xmlns:a16="http://schemas.microsoft.com/office/drawing/2014/main" id="{4C64131E-4C68-B217-5B21-6D0CE9CFA4F4}"/>
              </a:ext>
            </a:extLst>
          </p:cNvPr>
          <p:cNvSpPr/>
          <p:nvPr/>
        </p:nvSpPr>
        <p:spPr>
          <a:xfrm>
            <a:off x="6771395" y="647754"/>
            <a:ext cx="1844885" cy="468000"/>
          </a:xfrm>
          <a:prstGeom prst="round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99000">
                <a:srgbClr val="C00000"/>
              </a:gs>
              <a:gs pos="100000">
                <a:srgbClr val="C00000"/>
              </a:gs>
              <a:gs pos="100000">
                <a:schemeClr val="bg1"/>
              </a:gs>
            </a:gsLst>
            <a:lin ang="3000000" scaled="0"/>
          </a:gra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6000" rIns="6858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800"/>
              </a:lnSpc>
            </a:pPr>
            <a:r>
              <a:rPr lang="en-US" altLang="ja-JP" sz="3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23</a:t>
            </a:r>
            <a:r>
              <a:rPr lang="ja-JP" altLang="en-US" sz="3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区初！</a:t>
            </a:r>
            <a:endParaRPr lang="ja-JP" altLang="en-US" sz="3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16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 プレミアム付区内共通商品券</a:t>
            </a:r>
            <a:r>
              <a:rPr lang="en-US" altLang="ja-JP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	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 </a:t>
            </a:r>
            <a:r>
              <a:rPr lang="en-US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240,838</a:t>
            </a:r>
            <a:r>
              <a:rPr lang="ja-JP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物価高騰が継続している状況を踏まえ、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プレミアム率</a:t>
            </a:r>
            <a:r>
              <a:rPr lang="en-US" altLang="ja-JP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の区内共通商品券を前倒しで発行</a:t>
            </a:r>
            <a:r>
              <a:rPr lang="ja-JP" altLang="en-US" sz="28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年度をまたいだ切れ目のない経済対策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を図る。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63433"/>
              </p:ext>
            </p:extLst>
          </p:nvPr>
        </p:nvGraphicFramePr>
        <p:xfrm>
          <a:off x="444648" y="2340000"/>
          <a:ext cx="11412000" cy="2324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656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春季プレミアム付区内商品券前倒し実施＆プレミアム率･発行増額</a:t>
                      </a:r>
                      <a:endParaRPr lang="zh-TW" altLang="en-US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608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発行額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発行総額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12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億円（プレミアム率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20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％）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1059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スケジュール</a:t>
                      </a:r>
                      <a:endParaRPr kumimoji="1" lang="ja-JP" altLang="en-US" sz="22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申込受付：令和６年３月下旬～４月上旬</a:t>
                      </a:r>
                      <a:endParaRPr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販売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期間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：令和６年５月上旬～中旬</a:t>
                      </a:r>
                      <a:endParaRPr lang="en-US" altLang="ja-JP" sz="2400" dirty="0" smtClean="0">
                        <a:solidFill>
                          <a:srgbClr val="FF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87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 品川区キャッシュレス決済ポイント還元事業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88800"/>
            <a:ext cx="11838867" cy="1296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9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物価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高騰が継続している状況を踏まえ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還元率</a:t>
            </a:r>
            <a:r>
              <a:rPr lang="en-US" altLang="ja-JP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のキャッシュレス決済ポイント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還元事業の早期実施に向けた準備を開始。</a:t>
            </a:r>
            <a:r>
              <a:rPr lang="ja-JP" altLang="en-US" sz="28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28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をまたいだ切れ目のない経済対策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図る。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41170"/>
              </p:ext>
            </p:extLst>
          </p:nvPr>
        </p:nvGraphicFramePr>
        <p:xfrm>
          <a:off x="446400" y="2772000"/>
          <a:ext cx="11412000" cy="2161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6176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キャッシュレス決済を活用したポイント還元事業の実施</a:t>
                      </a:r>
                      <a:endParaRPr lang="zh-TW" altLang="en-US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903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実施内容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対象決済サービス・店舗でキャッシュレス決済を利用した場合、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最大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20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％のポイントを還元する。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640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実施時期</a:t>
                      </a:r>
                      <a:endParaRPr kumimoji="1" lang="ja-JP" altLang="en-US" sz="22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令和６年６月頃～</a:t>
                      </a:r>
                      <a:endParaRPr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2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060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 子ども食堂におけるフードパントリー活動支援　　</a:t>
            </a:r>
            <a:r>
              <a:rPr lang="en-US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4,800</a:t>
            </a:r>
            <a:r>
              <a:rPr lang="ja-JP" altLang="ja-JP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  <a:endParaRPr lang="ja-JP" altLang="en-US" sz="3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102" y="1286848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物価高騰の影響により、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フードパントリー活動の利用者が増えている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ため、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子ども食堂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における食品購入費として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区内共通商品券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配付する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956861"/>
              </p:ext>
            </p:extLst>
          </p:nvPr>
        </p:nvGraphicFramePr>
        <p:xfrm>
          <a:off x="444648" y="2339992"/>
          <a:ext cx="11412000" cy="2776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5849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子どもの未来応援事業（子ども食堂支援）</a:t>
                      </a:r>
                      <a:endParaRPr lang="zh-TW" altLang="en-US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75501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区内子ども食堂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(40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カ所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)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のうち、フードパントリー活動を実施している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30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カ所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545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配付額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１カ所あたり</a:t>
                      </a:r>
                      <a:r>
                        <a:rPr lang="ja-JP" altLang="en-US" sz="2400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 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平均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144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千円（利用者数に応じて調整）</a:t>
                      </a:r>
                      <a:endParaRPr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  <a:tr h="7550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スケジュール</a:t>
                      </a:r>
                      <a:endParaRPr kumimoji="1" lang="ja-JP" altLang="en-US" sz="22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令和６年１月上旬　各子ども食堂への利用希望調査</a:t>
                      </a:r>
                      <a:endParaRPr kumimoji="1"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　　１月下旬　各子ども食堂へ配付開始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77969375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13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12204000" cy="542326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 </a:t>
            </a:r>
            <a:r>
              <a:rPr lang="ja-JP" altLang="en-US" sz="3200" spc="-12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福祉タクシー利用券等</a:t>
            </a:r>
            <a:r>
              <a:rPr lang="ja-JP" altLang="en-US" sz="3200" spc="-12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交付対象者へ</a:t>
            </a:r>
            <a:r>
              <a:rPr lang="ja-JP" altLang="en-US" sz="3200" spc="-12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の物価高騰支援　</a:t>
            </a:r>
            <a:r>
              <a:rPr lang="en-US" altLang="ja-JP" sz="3200" spc="-12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31,140</a:t>
            </a:r>
            <a:r>
              <a:rPr lang="ja-JP" altLang="en-US" sz="3200" spc="-12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千円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2" name="角丸四角形 40">
            <a:extLst>
              <a:ext uri="{FF2B5EF4-FFF2-40B4-BE49-F238E27FC236}">
                <a16:creationId xmlns:a16="http://schemas.microsoft.com/office/drawing/2014/main" id="{DF3A5206-B50A-E805-9091-5B04F995EF51}"/>
              </a:ext>
            </a:extLst>
          </p:cNvPr>
          <p:cNvSpPr/>
          <p:nvPr/>
        </p:nvSpPr>
        <p:spPr>
          <a:xfrm>
            <a:off x="212400" y="1288800"/>
            <a:ext cx="11838867" cy="864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glow rad="63500">
              <a:srgbClr val="0000CC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0" bIns="0" rtlCol="0" anchor="ctr"/>
          <a:lstStyle/>
          <a:p>
            <a:pPr>
              <a:lnSpc>
                <a:spcPts val="2800"/>
              </a:lnSpc>
              <a:spcAft>
                <a:spcPts val="300"/>
              </a:spcAft>
            </a:pPr>
            <a:r>
              <a:rPr lang="ja-JP" altLang="en-US" sz="2700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エネルギー価格高騰等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を踏まえ、福祉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タクシー利用券または自動車燃料費助成券の交付を受けて</a:t>
            </a:r>
            <a:r>
              <a:rPr lang="ja-JP" altLang="en-US" sz="27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いる障害者に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対し、</a:t>
            </a:r>
            <a:r>
              <a:rPr lang="ja-JP" altLang="en-US" sz="27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区内共通商品券を支給</a:t>
            </a:r>
            <a:r>
              <a:rPr lang="ja-JP" altLang="en-US" sz="27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27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1565081-D46C-C476-3DEF-0D0FFB96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21948"/>
              </p:ext>
            </p:extLst>
          </p:nvPr>
        </p:nvGraphicFramePr>
        <p:xfrm>
          <a:off x="444648" y="2339994"/>
          <a:ext cx="11412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000">
                  <a:extLst>
                    <a:ext uri="{9D8B030D-6E8A-4147-A177-3AD203B41FA5}">
                      <a16:colId xmlns:a16="http://schemas.microsoft.com/office/drawing/2014/main" val="2707623244"/>
                    </a:ext>
                  </a:extLst>
                </a:gridCol>
                <a:gridCol w="9504000">
                  <a:extLst>
                    <a:ext uri="{9D8B030D-6E8A-4147-A177-3AD203B41FA5}">
                      <a16:colId xmlns:a16="http://schemas.microsoft.com/office/drawing/2014/main" val="1201752258"/>
                    </a:ext>
                  </a:extLst>
                </a:gridCol>
              </a:tblGrid>
              <a:tr h="440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spc="-120" baseline="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福祉タクシー利用券・自動車燃料費助成券交付対象者への物価高騰支援</a:t>
                      </a:r>
                      <a:endParaRPr lang="zh-TW" altLang="en-US" sz="2400" spc="-120" baseline="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008730"/>
                  </a:ext>
                </a:extLst>
              </a:tr>
              <a:tr h="135188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対象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令和６年１月１日時点の福祉タクシー利用券・自動車燃料費助成券交付対象者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①下肢・体幹機能障害１～３級　②視覚障害１･２級</a:t>
                      </a:r>
                    </a:p>
                    <a:p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　③内部障害１級　　　　　　　　④愛の手帳１･２度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997182"/>
                  </a:ext>
                </a:extLst>
              </a:tr>
              <a:tr h="3410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給付額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１人　</a:t>
                      </a:r>
                      <a:r>
                        <a:rPr lang="en-US" altLang="ja-JP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6,000</a:t>
                      </a:r>
                      <a:r>
                        <a:rPr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円分</a:t>
                      </a:r>
                      <a:endParaRPr lang="en-US" altLang="ja-JP" sz="2400" dirty="0" smtClean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762216"/>
                  </a:ext>
                </a:extLst>
              </a:tr>
              <a:tr h="3458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solidFill>
                            <a:schemeClr val="bg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スケジュール</a:t>
                      </a:r>
                      <a:endParaRPr kumimoji="1" lang="ja-JP" altLang="en-US" sz="2200" dirty="0">
                        <a:solidFill>
                          <a:schemeClr val="bg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令和６年２月　送付予定</a:t>
                      </a:r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77969375"/>
                  </a:ext>
                </a:extLst>
              </a:tr>
            </a:tbl>
          </a:graphicData>
        </a:graphic>
      </p:graphicFrame>
      <p:sp>
        <p:nvSpPr>
          <p:cNvPr id="17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9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4956"/>
            <a:ext cx="12192000" cy="144304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0" y="610479"/>
            <a:ext cx="12204000" cy="5423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" name="タイトル 12"/>
          <p:cNvSpPr txBox="1">
            <a:spLocks/>
          </p:cNvSpPr>
          <p:nvPr/>
        </p:nvSpPr>
        <p:spPr>
          <a:xfrm>
            <a:off x="0" y="610479"/>
            <a:ext cx="9181512" cy="535033"/>
          </a:xfrm>
          <a:prstGeom prst="rect">
            <a:avLst/>
          </a:prstGeom>
        </p:spPr>
        <p:txBody>
          <a:bodyPr vert="horz" lIns="91440" tIns="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その他</a:t>
            </a:r>
            <a:r>
              <a:rPr lang="ja-JP" altLang="en-US" sz="3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の補正</a:t>
            </a:r>
            <a:r>
              <a:rPr lang="ja-JP" altLang="en-US" sz="3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予算案の内容</a:t>
            </a:r>
          </a:p>
        </p:txBody>
      </p:sp>
      <p:sp>
        <p:nvSpPr>
          <p:cNvPr id="13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168008" y="61638"/>
            <a:ext cx="4386783" cy="365125"/>
          </a:xfrm>
        </p:spPr>
        <p:txBody>
          <a:bodyPr/>
          <a:lstStyle/>
          <a:p>
            <a:pPr algn="r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年度品川区 予算案プレス発表</a:t>
            </a:r>
            <a:endParaRPr lang="en-US" altLang="ja-JP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12204000" cy="492906"/>
          </a:xfrm>
          <a:prstGeom prst="rect">
            <a:avLst/>
          </a:prstGeom>
          <a:gradFill flip="none" rotWithShape="1">
            <a:gsLst>
              <a:gs pos="31000">
                <a:srgbClr val="0068B7"/>
              </a:gs>
              <a:gs pos="61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00" y="71284"/>
            <a:ext cx="1225402" cy="365792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9724" y="1449950"/>
            <a:ext cx="12097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 smtClean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子育て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世帯生活支援特別給付事業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en-US" altLang="ja-JP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268,758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endParaRPr lang="en-US" altLang="ja-JP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物価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高騰の影響を特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に受けて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いる低所得の子育て世帯に対し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、給付金を支給。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zh-TW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住民税非課税世帯物価高騰対策追加給付</a:t>
            </a:r>
            <a:r>
              <a:rPr lang="zh-TW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</a:t>
            </a:r>
            <a:r>
              <a:rPr lang="en-US" altLang="zh-TW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		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2,884,462</a:t>
            </a:r>
            <a:r>
              <a:rPr lang="zh-TW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千円</a:t>
            </a:r>
            <a:endParaRPr lang="en-US" altLang="zh-TW" sz="27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　　　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物価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高騰の影響を強く受けている住民税非課税世帯に対し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、給付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金を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支給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2400" dirty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2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住民税均等割のみ課税世帯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物価高騰対策追加給付金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en-US" altLang="ja-JP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314,416</a:t>
            </a:r>
            <a:r>
              <a:rPr lang="zh-TW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千円</a:t>
            </a:r>
            <a:endParaRPr lang="en-US" altLang="zh-TW" sz="27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 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物価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高騰の影響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を受けて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いる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住民税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均等割のみ課税世帯に対し、給付金を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支給。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日付プレースホルダー 1"/>
          <p:cNvSpPr txBox="1">
            <a:spLocks/>
          </p:cNvSpPr>
          <p:nvPr/>
        </p:nvSpPr>
        <p:spPr>
          <a:xfrm>
            <a:off x="8100000" y="64800"/>
            <a:ext cx="4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品川区長 定例記者会見資料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日付プレースホルダー 1"/>
          <p:cNvSpPr txBox="1">
            <a:spLocks/>
          </p:cNvSpPr>
          <p:nvPr/>
        </p:nvSpPr>
        <p:spPr>
          <a:xfrm>
            <a:off x="9504000" y="6372000"/>
            <a:ext cx="2530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50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2">
              <a:lumMod val="75000"/>
            </a:schemeClr>
          </a:solidFill>
        </a:ln>
        <a:effectLst>
          <a:glow rad="63500">
            <a:srgbClr val="0000CC">
              <a:alpha val="40000"/>
            </a:srgbClr>
          </a:glow>
          <a:outerShdw blurRad="40000" dist="20000" dir="5400000" rotWithShape="0">
            <a:srgbClr val="000000">
              <a:alpha val="38000"/>
            </a:srgbClr>
          </a:outerShdw>
        </a:effectLst>
      </a:spPr>
      <a:bodyPr vert="horz" tIns="0" bIns="0" rtlCol="0" anchor="ctr"/>
      <a:lstStyle>
        <a:defPPr>
          <a:lnSpc>
            <a:spcPts val="2800"/>
          </a:lnSpc>
          <a:spcAft>
            <a:spcPts val="300"/>
          </a:spcAft>
          <a:defRPr sz="2700" dirty="0" smtClean="0">
            <a:solidFill>
              <a:srgbClr val="0070C0"/>
            </a:solidFill>
            <a:latin typeface="HGS創英角ｺﾞｼｯｸUB" panose="020B0900000000000000" pitchFamily="50" charset="-128"/>
            <a:ea typeface="HGS創英角ｺﾞｼｯｸUB" panose="020B0900000000000000" pitchFamily="50" charset="-128"/>
            <a:cs typeface="メイリオ" panose="020B0604030504040204" pitchFamily="50" charset="-128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1479</Words>
  <Application>Microsoft Office PowerPoint</Application>
  <PresentationFormat>ワイド画面</PresentationFormat>
  <Paragraphs>173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HGP創英角ｺﾞｼｯｸUB</vt:lpstr>
      <vt:lpstr>HGS創英角ｺﾞｼｯｸUB</vt:lpstr>
      <vt:lpstr>ＭＳ Ｐゴシック</vt:lpstr>
      <vt:lpstr>ＭＳ 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2015-12-18T11:07:55Z</dcterms:created>
  <dcterms:modified xsi:type="dcterms:W3CDTF">2023-12-21T11:41:44Z</dcterms:modified>
</cp:coreProperties>
</file>