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451" r:id="rId3"/>
    <p:sldId id="456" r:id="rId4"/>
    <p:sldId id="468" r:id="rId5"/>
    <p:sldId id="461" r:id="rId6"/>
    <p:sldId id="458" r:id="rId7"/>
    <p:sldId id="469" r:id="rId8"/>
    <p:sldId id="470" r:id="rId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FF"/>
    <a:srgbClr val="FF66CC"/>
    <a:srgbClr val="3366FF"/>
    <a:srgbClr val="3333FF"/>
    <a:srgbClr val="0066CC"/>
    <a:srgbClr val="0099FF"/>
    <a:srgbClr val="0000FF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67" autoAdjust="0"/>
  </p:normalViewPr>
  <p:slideViewPr>
    <p:cSldViewPr>
      <p:cViewPr varScale="1">
        <p:scale>
          <a:sx n="63" d="100"/>
          <a:sy n="63" d="100"/>
        </p:scale>
        <p:origin x="96" y="6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4" y="0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/>
          <a:lstStyle>
            <a:lvl1pPr algn="r">
              <a:defRPr sz="1200"/>
            </a:lvl1pPr>
          </a:lstStyle>
          <a:p>
            <a:fld id="{648BC979-3C96-4271-9F7B-B58858AA0337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440869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4" y="9440869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 anchor="b"/>
          <a:lstStyle>
            <a:lvl1pPr algn="r">
              <a:defRPr sz="1200"/>
            </a:lvl1pPr>
          </a:lstStyle>
          <a:p>
            <a:fld id="{101D15B3-453B-4777-8AD7-DDC11D1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41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4" y="0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/>
          <a:lstStyle>
            <a:lvl1pPr algn="r">
              <a:defRPr sz="1200"/>
            </a:lvl1pPr>
          </a:lstStyle>
          <a:p>
            <a:fld id="{6605511F-41A3-4452-89C9-9E5F6DAF8230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2" tIns="45684" rIns="91362" bIns="4568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5" y="4783138"/>
            <a:ext cx="5445125" cy="3913187"/>
          </a:xfrm>
          <a:prstGeom prst="rect">
            <a:avLst/>
          </a:prstGeom>
        </p:spPr>
        <p:txBody>
          <a:bodyPr vert="horz" lIns="91362" tIns="45684" rIns="91362" bIns="4568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440869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4" y="9440869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 anchor="b"/>
          <a:lstStyle>
            <a:lvl1pPr algn="r">
              <a:defRPr sz="1200"/>
            </a:lvl1pPr>
          </a:lstStyle>
          <a:p>
            <a:fld id="{D74AA7D0-7EC6-4F44-8868-6CC57E4E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06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5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84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69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42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56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182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362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76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28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8100000" y="64800"/>
            <a:ext cx="4032000" cy="365125"/>
          </a:xfrm>
        </p:spPr>
        <p:txBody>
          <a:bodyPr/>
          <a:lstStyle/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定例記者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75520" y="2164564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令和</a:t>
            </a:r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</a:t>
            </a:r>
            <a:r>
              <a:rPr kumimoji="1"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年３月</a:t>
            </a:r>
            <a:endParaRPr lang="en-US" altLang="ja-JP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r"/>
            <a:r>
              <a:rPr lang="ja-JP" altLang="en-US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品川区長 </a:t>
            </a:r>
            <a:r>
              <a:rPr lang="ja-JP" altLang="en-US" sz="6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定例記者</a:t>
            </a:r>
            <a:r>
              <a:rPr lang="ja-JP" altLang="en-US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会見</a:t>
            </a:r>
            <a:endParaRPr kumimoji="1" lang="ja-JP" altLang="en-US" sz="6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2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224537" y="1337484"/>
            <a:ext cx="11987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 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ジェンダー</a:t>
            </a:r>
            <a:r>
              <a:rPr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平等や性の多様性の尊重を推進するため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の条例について</a:t>
            </a:r>
            <a:endParaRPr lang="en-US" altLang="zh-TW" sz="28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>
              <a:lnSpc>
                <a:spcPts val="1600"/>
              </a:lnSpc>
            </a:pPr>
            <a:endParaRPr lang="ja-JP" altLang="en-US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/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 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高齢者</a:t>
            </a:r>
            <a:r>
              <a:rPr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補聴器購入助成制度</a:t>
            </a:r>
            <a:r>
              <a:rPr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の所得制限撤廃に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ついて</a:t>
            </a:r>
            <a:endParaRPr lang="en-US" altLang="ja-JP" sz="28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♦ 対象者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拡大により、高齢者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のさらなる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社会参加活動を支援する。</a:t>
            </a:r>
            <a:endParaRPr lang="en-US" altLang="ja-JP" sz="24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24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 </a:t>
            </a:r>
            <a:r>
              <a:rPr lang="en-US" altLang="ja-JP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HPV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ワクチン 予防接種助成の拡充について</a:t>
            </a:r>
            <a:endParaRPr lang="en-US" altLang="ja-JP" sz="28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♦ 男性への新規助成開始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。女性への接種勧奨を実施し子宮頸がん予防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をさらに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促進。</a:t>
            </a:r>
            <a:endParaRPr lang="en-US" altLang="ja-JP" sz="24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24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/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</a:t>
            </a:r>
            <a:r>
              <a:rPr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品川歴史館リニューアルオープンについて</a:t>
            </a:r>
            <a:endParaRPr lang="en-US" altLang="ja-JP" sz="28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♦ 品川の歴史や伝統・文化についてさらに楽しく学べる施設としてリニューアル。</a:t>
            </a:r>
            <a:endParaRPr lang="en-US" altLang="ja-JP" sz="24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4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>
              <a:spcAft>
                <a:spcPts val="600"/>
              </a:spcAft>
            </a:pPr>
            <a:r>
              <a:rPr lang="ja-JP" altLang="en-US" sz="2400" dirty="0" smtClean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endParaRPr lang="ja-JP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119336" y="610479"/>
            <a:ext cx="9181512" cy="535033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内容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区長 定例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28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60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ja-JP" altLang="en-US" sz="29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「ジェンダー平等や性の多様性の尊重を推進</a:t>
            </a:r>
            <a:r>
              <a:rPr lang="ja-JP" altLang="en-US" sz="29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するための条例」の制定</a:t>
            </a:r>
            <a:endParaRPr lang="ja-JP" altLang="en-US" sz="29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ジェンダー平等を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実現するための指針となる新たな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条例を整備することで、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誰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もが自分らしく生きられる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社会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を目指す。</a:t>
            </a:r>
            <a:endParaRPr lang="en-US" altLang="ja-JP" sz="27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28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12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109042"/>
              </p:ext>
            </p:extLst>
          </p:nvPr>
        </p:nvGraphicFramePr>
        <p:xfrm>
          <a:off x="444648" y="2340004"/>
          <a:ext cx="11412000" cy="3036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6962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条例名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品川区ジェンダー平等と性の多様性を尊重し合う社会を実現するための条例</a:t>
                      </a:r>
                      <a:endParaRPr lang="zh-TW" altLang="en-US" sz="235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marT="18000" marB="18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16451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特徴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・「</a:t>
                      </a:r>
                      <a:r>
                        <a:rPr lang="ja-JP" altLang="en-US" sz="235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ジェンダー平等</a:t>
                      </a:r>
                      <a:r>
                        <a:rPr lang="ja-JP" altLang="en-US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」が条例名に入るのは</a:t>
                      </a:r>
                      <a:r>
                        <a:rPr lang="ja-JP" altLang="en-US" sz="235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都内初</a:t>
                      </a:r>
                      <a:r>
                        <a:rPr lang="ja-JP" altLang="en-US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（全国で</a:t>
                      </a:r>
                      <a:r>
                        <a:rPr lang="en-US" altLang="ja-JP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</a:t>
                      </a:r>
                      <a:r>
                        <a:rPr lang="ja-JP" altLang="en-US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例目）</a:t>
                      </a:r>
                      <a:endParaRPr lang="en-US" altLang="ja-JP" sz="235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・ジェンダーギャップの現状を受け、「</a:t>
                      </a:r>
                      <a:r>
                        <a:rPr lang="ja-JP" altLang="en-US" sz="235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女性のエンパワーメント</a:t>
                      </a:r>
                      <a:r>
                        <a:rPr lang="ja-JP" altLang="en-US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」を</a:t>
                      </a:r>
                      <a:endParaRPr lang="en-US" altLang="ja-JP" sz="235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　盛り込む（</a:t>
                      </a:r>
                      <a:r>
                        <a:rPr lang="ja-JP" altLang="en-US" sz="235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全国で</a:t>
                      </a:r>
                      <a:r>
                        <a:rPr lang="en-US" altLang="ja-JP" sz="235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</a:t>
                      </a:r>
                      <a:r>
                        <a:rPr lang="ja-JP" altLang="en-US" sz="235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例目</a:t>
                      </a:r>
                      <a:r>
                        <a:rPr lang="ja-JP" altLang="en-US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）</a:t>
                      </a:r>
                      <a:endParaRPr lang="en-US" altLang="ja-JP" sz="235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・「性的指向及びジェンダーアイデンティティの多様性に関する国民</a:t>
                      </a:r>
                      <a:endParaRPr lang="en-US" altLang="ja-JP" sz="235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　の理解の増進に関する法律」の施行に伴い、区民等の理解を増進</a:t>
                      </a:r>
                      <a:endParaRPr lang="en-US" altLang="ja-JP" sz="235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marT="18000" marB="18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762216"/>
                  </a:ext>
                </a:extLst>
              </a:tr>
              <a:tr h="4038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施行日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</a:t>
                      </a:r>
                      <a:r>
                        <a:rPr lang="en-US" altLang="ja-JP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6</a:t>
                      </a:r>
                      <a:r>
                        <a:rPr lang="ja-JP" altLang="en-US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年</a:t>
                      </a:r>
                      <a:r>
                        <a:rPr lang="en-US" altLang="ja-JP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4</a:t>
                      </a:r>
                      <a:r>
                        <a:rPr lang="ja-JP" altLang="en-US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</a:t>
                      </a:r>
                      <a:r>
                        <a:rPr lang="en-US" altLang="ja-JP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</a:t>
                      </a:r>
                      <a:r>
                        <a:rPr lang="ja-JP" altLang="en-US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日（一部規定については、令和</a:t>
                      </a:r>
                      <a:r>
                        <a:rPr lang="en-US" altLang="ja-JP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6</a:t>
                      </a:r>
                      <a:r>
                        <a:rPr lang="ja-JP" altLang="en-US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年</a:t>
                      </a:r>
                      <a:r>
                        <a:rPr lang="en-US" altLang="ja-JP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7</a:t>
                      </a:r>
                      <a:r>
                        <a:rPr lang="ja-JP" altLang="en-US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</a:t>
                      </a:r>
                      <a:r>
                        <a:rPr lang="en-US" altLang="ja-JP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</a:t>
                      </a:r>
                      <a:r>
                        <a:rPr lang="ja-JP" altLang="en-US" sz="235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日）</a:t>
                      </a:r>
                      <a:endParaRPr lang="en-US" altLang="ja-JP" sz="235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marT="18000" marB="18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557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2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60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高齢者の補聴器購入助成制度の所得制限撤廃　　    　　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400" y="1288799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900"/>
              </a:lnSpc>
              <a:spcAft>
                <a:spcPts val="300"/>
              </a:spcAft>
            </a:pP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補聴器購入費助成事業の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所得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制限を撤廃し、対象者を拡大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。講話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相談会の実施により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、高齢者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社会参加活動を支援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する 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。</a:t>
            </a:r>
            <a:endParaRPr lang="en-US" altLang="ja-JP" sz="270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125703"/>
              </p:ext>
            </p:extLst>
          </p:nvPr>
        </p:nvGraphicFramePr>
        <p:xfrm>
          <a:off x="446400" y="2348880"/>
          <a:ext cx="11412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4109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事業名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u="none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高齢者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補聴器購入費助成事業</a:t>
                      </a:r>
                      <a:endParaRPr lang="zh-TW" altLang="en-US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9829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助成対象者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区内在住の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65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歳以上の方で医師から</a:t>
                      </a:r>
                      <a:r>
                        <a:rPr lang="ja-JP" altLang="en-US" sz="2400" baseline="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 　</a:t>
                      </a:r>
                      <a:r>
                        <a:rPr lang="ja-JP" altLang="en-US" sz="2400" baseline="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 </a:t>
                      </a:r>
                      <a:r>
                        <a:rPr lang="ja-JP" altLang="en-US" sz="1100" baseline="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 </a:t>
                      </a:r>
                      <a:r>
                        <a:rPr lang="en-US" altLang="ja-JP" sz="22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※</a:t>
                      </a:r>
                      <a:r>
                        <a:rPr lang="ja-JP" altLang="en-US" sz="22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</a:t>
                      </a:r>
                      <a:r>
                        <a:rPr lang="en-US" altLang="ja-JP" sz="22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6</a:t>
                      </a:r>
                      <a:r>
                        <a:rPr lang="ja-JP" altLang="en-US" sz="22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年度より所得制限撤廃</a:t>
                      </a:r>
                      <a:endParaRPr lang="en-US" altLang="ja-JP" sz="22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・中等度難聴と診断された方</a:t>
                      </a:r>
                      <a:endParaRPr lang="en-US" altLang="ja-JP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・助成対象者として補聴器装用の必要性があると認められた方</a:t>
                      </a:r>
                      <a:endParaRPr lang="en-US" altLang="ja-JP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021879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助成額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上限　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35,000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円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/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6708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スケジュール</a:t>
                      </a:r>
                      <a:endParaRPr kumimoji="1" lang="ja-JP" altLang="en-US" sz="22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助成事業　通年　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※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6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年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4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月～所得制限の撤廃</a:t>
                      </a:r>
                      <a:endParaRPr lang="en-US" altLang="ja-JP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普及啓発　通年　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※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耳のきこえに関する講話・相談会の実施</a:t>
                      </a:r>
                      <a:endParaRPr lang="en-US" altLang="ja-JP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11762216"/>
                  </a:ext>
                </a:extLst>
              </a:tr>
            </a:tbl>
          </a:graphicData>
        </a:graphic>
      </p:graphicFrame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28</a:t>
            </a:r>
            <a:r>
              <a:rPr lang="ja-JP" altLang="en-US" sz="2400" b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8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60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HPV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ワクチン 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予防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接種助成の拡充　　　　　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新たに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男性への任意予防接種費用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の全額助成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開始するとともに、女性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へ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接種勧奨を実施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。</a:t>
            </a:r>
            <a:r>
              <a:rPr lang="en-US" altLang="ja-JP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HPV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を原因とする子宮頸がん、肛門がん等の予防促進。</a:t>
            </a:r>
            <a:endParaRPr lang="en-US" altLang="ja-JP" sz="27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54974"/>
              </p:ext>
            </p:extLst>
          </p:nvPr>
        </p:nvGraphicFramePr>
        <p:xfrm>
          <a:off x="444648" y="2339992"/>
          <a:ext cx="11412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3773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事業名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HPV(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ヒトパピローマウイルス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)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ワクチン 予防接種促進事業</a:t>
                      </a:r>
                      <a:endParaRPr lang="zh-TW" altLang="en-US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679237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事業内容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①男性への任意予防接種・女性への定期予防接種 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②キャッチアップ接種対象者への</a:t>
                      </a:r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勧奨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6792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対象者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①品川区在住の小学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6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年生～高校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年生相当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②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3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回の接種が済んでいない</a:t>
                      </a:r>
                      <a:r>
                        <a:rPr lang="ja-JP" altLang="en-US" sz="2400" baseline="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 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平成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9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年度～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19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年度の生まれの女性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949269"/>
                  </a:ext>
                </a:extLst>
              </a:tr>
              <a:tr h="6792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スケジュール</a:t>
                      </a:r>
                      <a:endParaRPr kumimoji="1" lang="ja-JP" altLang="en-US" sz="22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</a:t>
                      </a:r>
                      <a:r>
                        <a:rPr kumimoji="1"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6</a:t>
                      </a:r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年</a:t>
                      </a:r>
                      <a:r>
                        <a:rPr kumimoji="1"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4</a:t>
                      </a:r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月～　男性への任意予防接種事業開始</a:t>
                      </a:r>
                      <a:endParaRPr kumimoji="1" lang="en-US" altLang="ja-JP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　　　</a:t>
                      </a:r>
                      <a:r>
                        <a:rPr kumimoji="1" lang="ja-JP" altLang="en-US" sz="2400" baseline="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  </a:t>
                      </a:r>
                      <a:r>
                        <a:rPr kumimoji="1"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7</a:t>
                      </a:r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月～　キャッチアップ接種対象者に勧奨案内送付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77969375"/>
                  </a:ext>
                </a:extLst>
              </a:tr>
            </a:tbl>
          </a:graphicData>
        </a:graphic>
      </p:graphicFrame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28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51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204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品川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歴史館リニューアルオープン</a:t>
            </a:r>
            <a:r>
              <a:rPr lang="ja-JP" altLang="en-US" sz="3200" spc="-12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　　　　</a:t>
            </a:r>
            <a:endParaRPr lang="ja-JP" altLang="en-US" sz="3200" spc="-12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400" y="1288800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老朽化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に伴い大規模改修工事および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展示の全面リニューアル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を実施。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歴史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を伝え、新たな文化観光・交流の拠点となることを目指す。</a:t>
            </a:r>
            <a:endParaRPr lang="en-US" altLang="ja-JP" sz="27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17983"/>
              </p:ext>
            </p:extLst>
          </p:nvPr>
        </p:nvGraphicFramePr>
        <p:xfrm>
          <a:off x="444648" y="2339994"/>
          <a:ext cx="11412000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4409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事業名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spc="-120" baseline="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品川歴史館リニューアル事業</a:t>
                      </a:r>
                      <a:endParaRPr lang="zh-TW" altLang="en-US" sz="2400" spc="-120" baseline="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1351886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事業概要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・迫力ある大型模型と映像を活用した常設展示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・区内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5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地区の歴史を身近に感じて学ぶコーナー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・大森貝塚を発見したモース博士の業績などの紹介コーナー</a:t>
                      </a:r>
                      <a:endParaRPr lang="en-US" altLang="ja-JP" sz="240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茶室「松滴庵」を改修、貸出の再開や一般公開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(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入室可能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)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を実施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3458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リニューアルオープン</a:t>
                      </a:r>
                      <a:endParaRPr kumimoji="1" lang="ja-JP" altLang="en-US" sz="22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</a:t>
                      </a:r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6</a:t>
                      </a: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年</a:t>
                      </a:r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4</a:t>
                      </a: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</a:t>
                      </a:r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21</a:t>
                      </a: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日（日） 午前</a:t>
                      </a:r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11</a:t>
                      </a: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時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77969375"/>
                  </a:ext>
                </a:extLst>
              </a:tr>
            </a:tbl>
          </a:graphicData>
        </a:graphic>
      </p:graphicFrame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28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0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204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品川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歴史館リニューアルオープン</a:t>
            </a:r>
            <a:r>
              <a:rPr lang="ja-JP" altLang="en-US" sz="3200" spc="-12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　　　　</a:t>
            </a:r>
            <a:endParaRPr lang="ja-JP" altLang="en-US" sz="3200" spc="-12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28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00" y="1260000"/>
            <a:ext cx="5837064" cy="408043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264000" y="1404000"/>
            <a:ext cx="1475084" cy="40011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bg1"/>
                </a:solidFill>
              </a:rPr>
              <a:t>常設展示室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260000"/>
            <a:ext cx="5835600" cy="408240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252000" y="1405176"/>
            <a:ext cx="1217000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bg1"/>
                </a:solidFill>
              </a:rPr>
              <a:t>外観西側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204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品川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歴史館リニューアルオープン</a:t>
            </a:r>
            <a:r>
              <a:rPr lang="ja-JP" altLang="en-US" sz="3200" spc="-12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　　　　</a:t>
            </a:r>
            <a:endParaRPr lang="ja-JP" altLang="en-US" sz="3200" spc="-12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28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259999"/>
            <a:ext cx="5835600" cy="40824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52000" y="1404000"/>
            <a:ext cx="1835759" cy="40011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bg1"/>
                </a:solidFill>
              </a:rPr>
              <a:t>モースコーナー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r="12545"/>
          <a:stretch/>
        </p:blipFill>
        <p:spPr>
          <a:xfrm>
            <a:off x="6192000" y="1260000"/>
            <a:ext cx="5835600" cy="40824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264000" y="1404000"/>
            <a:ext cx="958917" cy="40011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bg1"/>
                </a:solidFill>
              </a:rPr>
              <a:t>松滴庵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2">
              <a:lumMod val="75000"/>
            </a:schemeClr>
          </a:solidFill>
        </a:ln>
        <a:effectLst>
          <a:glow rad="63500">
            <a:srgbClr val="0000CC">
              <a:alpha val="40000"/>
            </a:srgbClr>
          </a:glow>
          <a:outerShdw blurRad="40000" dist="20000" dir="5400000" rotWithShape="0">
            <a:srgbClr val="000000">
              <a:alpha val="38000"/>
            </a:srgbClr>
          </a:outerShdw>
        </a:effectLst>
      </a:spPr>
      <a:bodyPr vert="horz" tIns="0" bIns="0" rtlCol="0" anchor="ctr"/>
      <a:lstStyle>
        <a:defPPr>
          <a:lnSpc>
            <a:spcPts val="2800"/>
          </a:lnSpc>
          <a:spcAft>
            <a:spcPts val="300"/>
          </a:spcAft>
          <a:defRPr sz="2700" dirty="0" smtClean="0">
            <a:solidFill>
              <a:srgbClr val="0070C0"/>
            </a:solidFill>
            <a:latin typeface="HGS創英角ｺﾞｼｯｸUB" panose="020B0900000000000000" pitchFamily="50" charset="-128"/>
            <a:ea typeface="HGS創英角ｺﾞｼｯｸUB" panose="020B0900000000000000" pitchFamily="50" charset="-128"/>
            <a:cs typeface="メイリオ" panose="020B0604030504040204" pitchFamily="50" charset="-128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Microsoft Office PowerPoint</Application>
  <PresentationFormat>ワイド画面</PresentationFormat>
  <Paragraphs>101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HGS創英角ｺﾞｼｯｸUB</vt:lpstr>
      <vt:lpstr>ＭＳ Ｐゴシック</vt:lpstr>
      <vt:lpstr>ＭＳ 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2015-12-18T11:07:55Z</dcterms:created>
  <dcterms:modified xsi:type="dcterms:W3CDTF">2024-03-27T10:34:23Z</dcterms:modified>
</cp:coreProperties>
</file>