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0" r:id="rId4"/>
    <p:sldId id="454" r:id="rId5"/>
    <p:sldId id="455" r:id="rId6"/>
    <p:sldId id="452" r:id="rId7"/>
    <p:sldId id="453" r:id="rId8"/>
    <p:sldId id="456" r:id="rId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C5A2"/>
    <a:srgbClr val="91D6BD"/>
    <a:srgbClr val="23AD7B"/>
    <a:srgbClr val="000000"/>
    <a:srgbClr val="FF66FF"/>
    <a:srgbClr val="FF66CC"/>
    <a:srgbClr val="3366FF"/>
    <a:srgbClr val="3333FF"/>
    <a:srgbClr val="0066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95867" autoAdjust="0"/>
  </p:normalViewPr>
  <p:slideViewPr>
    <p:cSldViewPr>
      <p:cViewPr varScale="1">
        <p:scale>
          <a:sx n="115" d="100"/>
          <a:sy n="115" d="100"/>
        </p:scale>
        <p:origin x="38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4" y="0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/>
          <a:lstStyle>
            <a:lvl1pPr algn="r">
              <a:defRPr sz="1200"/>
            </a:lvl1pPr>
          </a:lstStyle>
          <a:p>
            <a:fld id="{648BC979-3C96-4271-9F7B-B58858AA0337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440869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4" y="9440869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 anchor="b"/>
          <a:lstStyle>
            <a:lvl1pPr algn="r">
              <a:defRPr sz="1200"/>
            </a:lvl1pPr>
          </a:lstStyle>
          <a:p>
            <a:fld id="{101D15B3-453B-4777-8AD7-DDC11D161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41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4" y="0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/>
          <a:lstStyle>
            <a:lvl1pPr algn="r">
              <a:defRPr sz="1200"/>
            </a:lvl1pPr>
          </a:lstStyle>
          <a:p>
            <a:fld id="{6605511F-41A3-4452-89C9-9E5F6DAF8230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2" tIns="45684" rIns="91362" bIns="456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5" y="4783138"/>
            <a:ext cx="5445125" cy="3913187"/>
          </a:xfrm>
          <a:prstGeom prst="rect">
            <a:avLst/>
          </a:prstGeom>
        </p:spPr>
        <p:txBody>
          <a:bodyPr vert="horz" lIns="91362" tIns="45684" rIns="91362" bIns="456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40869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4" y="9440869"/>
            <a:ext cx="2949575" cy="498475"/>
          </a:xfrm>
          <a:prstGeom prst="rect">
            <a:avLst/>
          </a:prstGeom>
        </p:spPr>
        <p:txBody>
          <a:bodyPr vert="horz" lIns="91362" tIns="45684" rIns="91362" bIns="45684" rtlCol="0" anchor="b"/>
          <a:lstStyle>
            <a:lvl1pPr algn="r">
              <a:defRPr sz="1200"/>
            </a:lvl1pPr>
          </a:lstStyle>
          <a:p>
            <a:fld id="{D74AA7D0-7EC6-4F44-8868-6CC57E4E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06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730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477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86463" cy="3367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79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86463" cy="3367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4AA7D0-7EC6-4F44-8868-6CC57E4E8AF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83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86463" cy="3367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768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86463" cy="3367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294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86463" cy="3367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790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86463" cy="33670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1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9446104" y="6520259"/>
            <a:ext cx="2770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256688" y="64800"/>
            <a:ext cx="4032000" cy="365125"/>
          </a:xfrm>
        </p:spPr>
        <p:txBody>
          <a:bodyPr/>
          <a:lstStyle/>
          <a:p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品川区長 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定例記者</a:t>
            </a: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会見資料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75520" y="2164564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endParaRPr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品川区長 </a:t>
            </a:r>
            <a:r>
              <a:rPr lang="ja-JP" altLang="en-US" sz="6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定例記者</a:t>
            </a:r>
            <a:r>
              <a:rPr lang="ja-JP" altLang="en-US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会見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76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80521" y="1124744"/>
            <a:ext cx="123521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 </a:t>
            </a:r>
            <a:r>
              <a:rPr lang="en-US" altLang="ja-JP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都内初</a:t>
            </a:r>
            <a:r>
              <a:rPr lang="en-US" altLang="ja-JP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こども家庭庁よりいじめ対策のモデル事業団体として採択</a:t>
            </a:r>
            <a:endParaRPr lang="en-US" altLang="ja-JP" sz="24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sz="2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♦ 区長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部局によるいじめ解消の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仕組みづくり　本日</a:t>
            </a:r>
            <a:r>
              <a:rPr lang="en-US" altLang="ja-JP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日から本格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スタート</a:t>
            </a:r>
            <a:endParaRPr lang="ja-JP" altLang="en-US" sz="2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1200"/>
              </a:lnSpc>
              <a:defRPr/>
            </a:pPr>
            <a:endParaRPr lang="ja-JP" altLang="en-US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2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 </a:t>
            </a:r>
            <a:r>
              <a:rPr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物価高騰対策　キャッシュレス決済で最大</a:t>
            </a:r>
            <a:r>
              <a:rPr lang="en-US" altLang="ja-JP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ja-JP" altLang="en-US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還元 </a:t>
            </a:r>
            <a:r>
              <a:rPr lang="en-US" altLang="ja-JP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日開始</a:t>
            </a:r>
            <a:endParaRPr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2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♦ 区民生活の下支えと区内経済活性化　</a:t>
            </a:r>
            <a:r>
              <a:rPr lang="en-US" altLang="ja-JP" sz="2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日～同</a:t>
            </a:r>
            <a:r>
              <a:rPr lang="en-US" altLang="ja-JP" sz="2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日に実施</a:t>
            </a:r>
            <a:endParaRPr lang="en-US" altLang="ja-JP" sz="2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1200"/>
              </a:lnSpc>
              <a:defRPr/>
            </a:pPr>
            <a:endParaRPr lang="ja-JP" altLang="en-US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 </a:t>
            </a:r>
            <a:r>
              <a:rPr lang="ja-JP" altLang="en-US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未就園児定期預かり事業 </a:t>
            </a:r>
            <a:r>
              <a:rPr lang="en-US" altLang="ja-JP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施設で実施</a:t>
            </a:r>
            <a:endParaRPr lang="en-US" altLang="ja-JP" sz="24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♦ 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ウェルビーイング予算の具現化　</a:t>
            </a:r>
            <a:r>
              <a:rPr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月開始</a:t>
            </a:r>
            <a:endParaRPr lang="en-US" altLang="ja-JP" sz="2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1200"/>
              </a:lnSpc>
              <a:defRPr/>
            </a:pPr>
            <a:endParaRPr lang="ja-JP" altLang="en-US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 </a:t>
            </a:r>
            <a:r>
              <a:rPr lang="ja-JP" altLang="en-US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品川区</a:t>
            </a:r>
            <a:r>
              <a:rPr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人材育成・確保基本</a:t>
            </a:r>
            <a:r>
              <a:rPr lang="ja-JP" altLang="en-US" sz="24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方針の策定</a:t>
            </a:r>
            <a:endParaRPr lang="ja-JP" altLang="en-US" sz="24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♦ 複雑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・多様化する時代の人材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育成・確保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新たに</a:t>
            </a:r>
            <a:r>
              <a:rPr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MVV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設定</a:t>
            </a:r>
            <a:endParaRPr lang="en-US" altLang="ja-JP" sz="2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</a:t>
            </a:r>
            <a:r>
              <a:rPr lang="ja-JP" altLang="en-US" sz="2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r>
              <a:rPr lang="ja-JP" altLang="en-US" sz="2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2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Mission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Vision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Value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 </a:t>
            </a:r>
            <a:r>
              <a:rPr lang="en-US" altLang="ja-JP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未来都市 ＆ 自治体</a:t>
            </a:r>
            <a:r>
              <a:rPr lang="en-US" altLang="ja-JP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モデル事業に</a:t>
            </a:r>
            <a:r>
              <a:rPr lang="en-US" altLang="ja-JP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</a:t>
            </a:r>
            <a:r>
              <a:rPr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選定</a:t>
            </a:r>
            <a:endParaRPr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♦ 豊かで持続可能な品川区の実現　本日</a:t>
            </a:r>
            <a:r>
              <a:rPr lang="en-US" altLang="ja-JP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、内閣府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にて所信表明（選定都市代表）</a:t>
            </a:r>
            <a:endParaRPr lang="ja-JP" altLang="en-US" sz="2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spcAft>
                <a:spcPts val="600"/>
              </a:spcAft>
            </a:pPr>
            <a:r>
              <a:rPr lang="ja-JP" altLang="en-US" sz="24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ja-JP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83"/>
          <a:stretch/>
        </p:blipFill>
        <p:spPr>
          <a:xfrm>
            <a:off x="0" y="5531588"/>
            <a:ext cx="12192000" cy="1326412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548680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119336" y="616410"/>
            <a:ext cx="9181512" cy="535033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11" name="日付プレースホルダー 1"/>
          <p:cNvSpPr txBox="1">
            <a:spLocks/>
          </p:cNvSpPr>
          <p:nvPr/>
        </p:nvSpPr>
        <p:spPr>
          <a:xfrm>
            <a:off x="8256688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日付プレースホルダー 1"/>
          <p:cNvSpPr txBox="1">
            <a:spLocks/>
          </p:cNvSpPr>
          <p:nvPr/>
        </p:nvSpPr>
        <p:spPr>
          <a:xfrm>
            <a:off x="9446104" y="6520259"/>
            <a:ext cx="2770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813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0470"/>
            <a:ext cx="12192000" cy="937530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47328" y="692696"/>
            <a:ext cx="12186855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都内初 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こども</a:t>
            </a: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家庭庁よりいじめ対策のモデル事業団体として採択</a:t>
            </a:r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400" y="1337088"/>
            <a:ext cx="11838867" cy="194789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t"/>
          <a:lstStyle/>
          <a:p>
            <a:pPr>
              <a:spcAft>
                <a:spcPts val="300"/>
              </a:spcAft>
            </a:pPr>
            <a:endParaRPr lang="en-US" altLang="ja-JP" sz="27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229391"/>
              </p:ext>
            </p:extLst>
          </p:nvPr>
        </p:nvGraphicFramePr>
        <p:xfrm>
          <a:off x="462008" y="3490535"/>
          <a:ext cx="11412000" cy="2357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64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採択による効果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いじめ相談員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区長部局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が専門相談員養成講座を受講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・相談員レベルアップ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・いじめ相談の持つ特殊性に注目したアプローチが可能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・いじめ相談対策室の体制強化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025193"/>
                  </a:ext>
                </a:extLst>
              </a:tr>
              <a:tr h="640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実施期間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・令和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日まで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</a:tbl>
          </a:graphicData>
        </a:graphic>
      </p:graphicFrame>
      <p:sp>
        <p:nvSpPr>
          <p:cNvPr id="1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176566" y="1419305"/>
            <a:ext cx="12112122" cy="1967745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t"/>
          <a:lstStyle/>
          <a:p>
            <a:pPr>
              <a:lnSpc>
                <a:spcPts val="3500"/>
              </a:lnSpc>
              <a:spcAft>
                <a:spcPts val="300"/>
              </a:spcAft>
            </a:pPr>
            <a:r>
              <a:rPr lang="ja-JP" altLang="en-US" sz="27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◆いじめの予防・早期発見・早期対応に向けた</a:t>
            </a:r>
            <a:r>
              <a:rPr lang="ja-JP" altLang="en-US" sz="27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新たな品川区モデルの構築</a:t>
            </a:r>
            <a:endParaRPr lang="en-US" altLang="ja-JP" sz="27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500"/>
              </a:lnSpc>
              <a:spcAft>
                <a:spcPts val="300"/>
              </a:spcAft>
            </a:pP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◆こども家庭庁実施「首長部局によるいじめ解消の仕組みづくりに向けた</a:t>
            </a:r>
            <a:endParaRPr lang="en-US" altLang="ja-JP" sz="2700" b="1" dirty="0" smtClean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500"/>
              </a:lnSpc>
              <a:spcAft>
                <a:spcPts val="300"/>
              </a:spcAft>
            </a:pPr>
            <a:r>
              <a:rPr lang="ja-JP" altLang="en-US" sz="27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手法の開発・</a:t>
            </a:r>
            <a:r>
              <a:rPr lang="ja-JP" altLang="en-US" sz="27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実証</a:t>
            </a: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」団体に</a:t>
            </a:r>
            <a:r>
              <a:rPr lang="ja-JP" altLang="en-US" sz="27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都内自治体で初めて採択</a:t>
            </a:r>
            <a:r>
              <a:rPr lang="ja-JP" altLang="en-US" sz="24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（本日から本格スタート）</a:t>
            </a:r>
            <a:endParaRPr lang="en-US" altLang="ja-JP" sz="2400" b="1" dirty="0" smtClean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500"/>
              </a:lnSpc>
              <a:spcAft>
                <a:spcPts val="300"/>
              </a:spcAft>
            </a:pP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◆今年度は</a:t>
            </a:r>
            <a:r>
              <a:rPr lang="en-US" altLang="ja-JP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700" b="1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自治体で新規採択</a:t>
            </a: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（過去実績は全国</a:t>
            </a:r>
            <a:r>
              <a:rPr lang="en-US" altLang="ja-JP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自治体）</a:t>
            </a:r>
            <a:endParaRPr lang="en-US" altLang="ja-JP" sz="2700" b="1" dirty="0" smtClean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日付プレースホルダー 1"/>
          <p:cNvSpPr txBox="1">
            <a:spLocks/>
          </p:cNvSpPr>
          <p:nvPr/>
        </p:nvSpPr>
        <p:spPr>
          <a:xfrm>
            <a:off x="8256688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日付プレースホルダー 1"/>
          <p:cNvSpPr txBox="1">
            <a:spLocks/>
          </p:cNvSpPr>
          <p:nvPr/>
        </p:nvSpPr>
        <p:spPr>
          <a:xfrm>
            <a:off x="9446104" y="6520259"/>
            <a:ext cx="2770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46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7069" y="582218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84672" y="654426"/>
            <a:ext cx="12060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物価高騰対策　キャッシュレス決済で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最大</a:t>
            </a:r>
            <a:r>
              <a:rPr kumimoji="1" lang="en-US" altLang="ja-JP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％還元</a:t>
            </a:r>
            <a:r>
              <a:rPr kumimoji="1" lang="ja-JP" alt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日開始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令和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5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年度品川区 予算案プレス発表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400" y="1261416"/>
            <a:ext cx="11838867" cy="94104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7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000584"/>
              </p:ext>
            </p:extLst>
          </p:nvPr>
        </p:nvGraphicFramePr>
        <p:xfrm>
          <a:off x="390000" y="2318948"/>
          <a:ext cx="11412000" cy="2910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事業名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・品川区キャッシュレス決済ポイント還元事業</a:t>
                      </a:r>
                      <a:endParaRPr lang="zh-TW" altLang="en-US" sz="2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903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実施内容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・対象決済サービス導入の区内中小店舗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一部対象外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で、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決済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回あたり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2,000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円相当を上限に還元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903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対象決済サービス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・楽天ペイ、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au</a:t>
                      </a:r>
                      <a:r>
                        <a:rPr lang="en-US" altLang="ja-JP" sz="2400" b="1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PAY(</a:t>
                      </a:r>
                      <a:r>
                        <a:rPr lang="ja-JP" altLang="en-US" sz="2400" b="1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コード支払い</a:t>
                      </a:r>
                      <a:r>
                        <a:rPr lang="en-US" altLang="ja-JP" sz="2400" b="1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2400" b="1" baseline="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lang="en-US" altLang="ja-JP" sz="2400" b="1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</a:t>
                      </a:r>
                      <a:r>
                        <a:rPr lang="ja-JP" altLang="en-US" sz="2400" b="1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払い、</a:t>
                      </a:r>
                      <a:r>
                        <a:rPr lang="en-US" altLang="ja-JP" sz="2400" b="1" baseline="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PayPay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984516"/>
                  </a:ext>
                </a:extLst>
              </a:tr>
              <a:tr h="5992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実施期間</a:t>
                      </a:r>
                      <a:endParaRPr kumimoji="1" lang="ja-JP" altLang="en-US" sz="2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・令和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～同年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</a:tbl>
          </a:graphicData>
        </a:graphic>
      </p:graphicFrame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8256688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日付プレースホルダー 1"/>
          <p:cNvSpPr txBox="1">
            <a:spLocks/>
          </p:cNvSpPr>
          <p:nvPr/>
        </p:nvSpPr>
        <p:spPr>
          <a:xfrm>
            <a:off x="9446104" y="6520259"/>
            <a:ext cx="2770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110566" y="1288800"/>
            <a:ext cx="11838867" cy="941047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kumimoji="1" lang="ja-JP" alt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区民生活の下支え</a:t>
            </a:r>
            <a:r>
              <a:rPr kumimoji="1" lang="ja-JP" alt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をするとともに、</a:t>
            </a:r>
            <a:r>
              <a:rPr kumimoji="1" lang="ja-JP" alt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区内経済の活性化</a:t>
            </a:r>
            <a:r>
              <a:rPr kumimoji="1" lang="ja-JP" alt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を図るため、</a:t>
            </a:r>
            <a:endParaRPr kumimoji="1" lang="en-US" altLang="ja-JP" sz="27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キャッシュレス決済サービスと連携したポイント還元を実施</a:t>
            </a:r>
            <a:endParaRPr kumimoji="1" lang="en-US" altLang="ja-JP" sz="27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96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83"/>
          <a:stretch/>
        </p:blipFill>
        <p:spPr>
          <a:xfrm>
            <a:off x="0" y="5531588"/>
            <a:ext cx="12192000" cy="1326412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7069" y="582218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84672" y="654426"/>
            <a:ext cx="12060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未就園児定期預かり事業 </a:t>
            </a:r>
            <a:r>
              <a:rPr lang="en-US" altLang="ja-JP" sz="32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32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施設で実施</a:t>
            </a:r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400" y="1288800"/>
            <a:ext cx="11838867" cy="89227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900"/>
              </a:lnSpc>
              <a:spcAft>
                <a:spcPts val="300"/>
              </a:spcAft>
            </a:pPr>
            <a:endParaRPr lang="en-US" altLang="ja-JP" sz="27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79205"/>
              </p:ext>
            </p:extLst>
          </p:nvPr>
        </p:nvGraphicFramePr>
        <p:xfrm>
          <a:off x="390000" y="2378891"/>
          <a:ext cx="11412000" cy="2675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903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実施内容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・未就園児を保育所などで週に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回程度定期的に預かることに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より、多様な他者との関わりを通じた子どもの育ちを促進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・国の「こども誰でも通園制度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仮称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」の本格実施を見据え、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令和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年度実施した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施設で課題を精査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・令和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年度はあまねく展開するため、区内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施設で実施　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5522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スケジュール</a:t>
                      </a:r>
                      <a:endParaRPr kumimoji="1" lang="ja-JP" altLang="en-US" sz="2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・令和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2400" b="1" dirty="0" smtClean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2400" b="1" dirty="0" smtClean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月から順次スタート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</a:tbl>
          </a:graphicData>
        </a:graphic>
      </p:graphicFrame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8256688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日付プレースホルダー 1"/>
          <p:cNvSpPr txBox="1">
            <a:spLocks/>
          </p:cNvSpPr>
          <p:nvPr/>
        </p:nvSpPr>
        <p:spPr>
          <a:xfrm>
            <a:off x="9446104" y="6520259"/>
            <a:ext cx="2770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76160" y="1383815"/>
            <a:ext cx="11838867" cy="821049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3000"/>
              </a:lnSpc>
              <a:spcAft>
                <a:spcPts val="300"/>
              </a:spcAft>
            </a:pP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◆実施施設数などの拡充により、育児負担の軽減を図るとともに、</a:t>
            </a:r>
            <a:endParaRPr lang="en-US" altLang="ja-JP" sz="2700" b="1" dirty="0" smtClean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000"/>
              </a:lnSpc>
              <a:spcAft>
                <a:spcPts val="300"/>
              </a:spcAft>
            </a:pP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7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未就園児の子育て家庭のさらなるウェルビーイングの向上</a:t>
            </a: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を実現</a:t>
            </a:r>
            <a:endParaRPr lang="en-US" altLang="ja-JP" sz="2700" b="1" dirty="0" smtClean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10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62"/>
          <a:stretch/>
        </p:blipFill>
        <p:spPr>
          <a:xfrm>
            <a:off x="0" y="5675604"/>
            <a:ext cx="12192000" cy="1182396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54426"/>
            <a:ext cx="12288688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品川区人材育成・確保基本</a:t>
            </a:r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方針の策定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400" y="1288800"/>
            <a:ext cx="11838867" cy="91054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3200"/>
              </a:lnSpc>
              <a:spcAft>
                <a:spcPts val="300"/>
              </a:spcAft>
            </a:pPr>
            <a:endParaRPr lang="en-US" altLang="ja-JP" sz="27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40170"/>
              </p:ext>
            </p:extLst>
          </p:nvPr>
        </p:nvGraphicFramePr>
        <p:xfrm>
          <a:off x="446400" y="2410490"/>
          <a:ext cx="11412000" cy="3169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184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6816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903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実施内容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・職員ワークショップをきっかけに、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altLang="en-US" sz="2400" b="1" dirty="0" smtClean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新たな試みとして</a:t>
                      </a:r>
                      <a:r>
                        <a:rPr lang="en-US" altLang="ja-JP" sz="2400" b="1" dirty="0" smtClean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MVV</a:t>
                      </a:r>
                      <a:r>
                        <a:rPr lang="ja-JP" altLang="en-US" sz="2400" b="1" dirty="0" smtClean="0">
                          <a:solidFill>
                            <a:schemeClr val="accent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を設定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（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Mission: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使命、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Vision: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思い描く未来、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Value:</a:t>
                      </a: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行動規範）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・人材育成・確保に関する区の取組の戦略体系を</a:t>
                      </a: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ts val="3200"/>
                        </a:lnSpc>
                      </a:pPr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ロジックモデルで示し、人材育成の可視化を図る</a:t>
                      </a:r>
                      <a:endParaRPr lang="en-US" altLang="ja-JP" sz="3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6400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実施期間</a:t>
                      </a:r>
                      <a:endParaRPr kumimoji="1" lang="ja-JP" altLang="en-US" sz="2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・令和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年度から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年度までの</a:t>
                      </a:r>
                      <a:r>
                        <a:rPr lang="en-US" altLang="ja-JP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2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</a:t>
                      </a:r>
                      <a:endParaRPr lang="en-US" altLang="ja-JP" sz="2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</a:tbl>
          </a:graphicData>
        </a:graphic>
      </p:graphicFrame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8256688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日付プレースホルダー 1"/>
          <p:cNvSpPr txBox="1">
            <a:spLocks/>
          </p:cNvSpPr>
          <p:nvPr/>
        </p:nvSpPr>
        <p:spPr>
          <a:xfrm>
            <a:off x="9446104" y="6520259"/>
            <a:ext cx="2770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191344" y="1380737"/>
            <a:ext cx="11838867" cy="821049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3200"/>
              </a:lnSpc>
              <a:spcAft>
                <a:spcPts val="300"/>
              </a:spcAft>
            </a:pP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◆区民のウェルビーイング向上のため、</a:t>
            </a:r>
            <a:r>
              <a:rPr lang="ja-JP" altLang="en-US" sz="27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変化の時代の区政運営において</a:t>
            </a:r>
            <a:endParaRPr lang="en-US" altLang="ja-JP" sz="2700" b="1" dirty="0" smtClean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200"/>
              </a:lnSpc>
              <a:spcAft>
                <a:spcPts val="300"/>
              </a:spcAft>
            </a:pPr>
            <a:r>
              <a:rPr lang="ja-JP" altLang="en-US" sz="27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7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活躍できる人材を育成</a:t>
            </a: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するべく、方針を策定</a:t>
            </a:r>
            <a:endParaRPr lang="en-US" altLang="ja-JP" sz="2700" b="1" dirty="0" smtClean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4352" y="2448033"/>
            <a:ext cx="2524352" cy="17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5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62"/>
          <a:stretch/>
        </p:blipFill>
        <p:spPr>
          <a:xfrm>
            <a:off x="-2728" y="5676926"/>
            <a:ext cx="12192000" cy="1182396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84672" y="654426"/>
            <a:ext cx="12060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品川区</a:t>
            </a:r>
            <a:r>
              <a:rPr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人材育成・確保基本</a:t>
            </a:r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方針の策定　　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91345" y="1407022"/>
            <a:ext cx="2762942" cy="3996000"/>
          </a:xfrm>
          <a:prstGeom prst="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 algn="ctr">
              <a:lnSpc>
                <a:spcPts val="2800"/>
              </a:lnSpc>
              <a:spcAft>
                <a:spcPts val="300"/>
              </a:spcAft>
            </a:pPr>
            <a:endParaRPr kumimoji="1" lang="ja-JP" altLang="en-US" sz="27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109456" y="1407022"/>
            <a:ext cx="4786744" cy="3996000"/>
          </a:xfrm>
          <a:prstGeom prst="rect">
            <a:avLst/>
          </a:prstGeom>
          <a:noFill/>
          <a:ln w="34925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 algn="ctr">
              <a:lnSpc>
                <a:spcPts val="2800"/>
              </a:lnSpc>
              <a:spcAft>
                <a:spcPts val="300"/>
              </a:spcAft>
            </a:pPr>
            <a:endParaRPr kumimoji="1" lang="ja-JP" altLang="en-US" sz="27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051163" y="1407022"/>
            <a:ext cx="3956717" cy="3996000"/>
          </a:xfrm>
          <a:prstGeom prst="rect">
            <a:avLst/>
          </a:prstGeom>
          <a:ln w="349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 algn="ctr">
              <a:lnSpc>
                <a:spcPts val="2800"/>
              </a:lnSpc>
              <a:spcAft>
                <a:spcPts val="300"/>
              </a:spcAft>
            </a:pPr>
            <a:endParaRPr kumimoji="1" lang="ja-JP" altLang="en-US" sz="2700" b="1" dirty="0" smtClean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18656" y="1228690"/>
            <a:ext cx="2308324" cy="400110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pPr lvl="0" algn="ctr" defTabSz="457200"/>
            <a:r>
              <a:rPr kumimoji="0" lang="en-US" altLang="ja-JP" sz="2000" b="1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2000" b="1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策定のプロセス</a:t>
            </a:r>
            <a:r>
              <a:rPr kumimoji="0" lang="en-US" altLang="ja-JP" sz="2000" b="1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kumimoji="0" lang="ja-JP" altLang="en-US" sz="2000" b="1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536246" y="1228690"/>
            <a:ext cx="2051844" cy="400110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pPr lvl="0" algn="ctr" defTabSz="457200"/>
            <a:r>
              <a:rPr kumimoji="0" lang="en-US" altLang="ja-JP" sz="2000" b="1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2000" b="1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ＭＶＶの設定</a:t>
            </a:r>
            <a:r>
              <a:rPr kumimoji="0" lang="en-US" altLang="ja-JP" sz="2000" b="1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kumimoji="0" lang="ja-JP" altLang="en-US" sz="2000" b="1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8875359" y="1228690"/>
            <a:ext cx="2308324" cy="400110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pPr lvl="0" algn="ctr" defTabSz="457200"/>
            <a:r>
              <a:rPr kumimoji="0" lang="en-US" altLang="ja-JP" sz="2000" b="1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人材育成・確保</a:t>
            </a:r>
            <a:r>
              <a:rPr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0" lang="ja-JP" altLang="en-US" sz="2000" b="1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11450" y="3702902"/>
            <a:ext cx="2926301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の中で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、一人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ひとり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個性や能力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を発揮でき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互いに活かし合う品川区を構築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237003" y="2967417"/>
            <a:ext cx="2774969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一人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ひとり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が多様な生き方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を選び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自由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に未来を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描くことが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できる品川区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創造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58269" y="1552958"/>
            <a:ext cx="473793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区政を担う人材としての「使命」、「思い描く未来」、「行動規範」を明らかにし、区民のウェルビーイング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向上のために活躍することのできる人材の育成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5256719" y="3572653"/>
            <a:ext cx="2535335" cy="11989"/>
          </a:xfrm>
          <a:prstGeom prst="line">
            <a:avLst/>
          </a:prstGeom>
          <a:ln w="12700">
            <a:solidFill>
              <a:srgbClr val="23AD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5578739" y="4280686"/>
            <a:ext cx="2213315" cy="0"/>
          </a:xfrm>
          <a:prstGeom prst="line">
            <a:avLst/>
          </a:prstGeom>
          <a:ln w="12700">
            <a:solidFill>
              <a:srgbClr val="23AD7B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967201" y="5088834"/>
            <a:ext cx="1824853" cy="0"/>
          </a:xfrm>
          <a:prstGeom prst="line">
            <a:avLst/>
          </a:prstGeom>
          <a:ln w="12700">
            <a:solidFill>
              <a:srgbClr val="23AD7B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22370" y="1587948"/>
            <a:ext cx="2717520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「職員の声」を幅広く反映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0" t="30681" r="16850" b="7464"/>
          <a:stretch/>
        </p:blipFill>
        <p:spPr bwMode="auto">
          <a:xfrm>
            <a:off x="300302" y="3587447"/>
            <a:ext cx="2547944" cy="1567925"/>
          </a:xfrm>
          <a:prstGeom prst="rect">
            <a:avLst/>
          </a:prstGeom>
          <a:ln w="12700"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4" name="正方形/長方形 43"/>
          <p:cNvSpPr/>
          <p:nvPr/>
        </p:nvSpPr>
        <p:spPr>
          <a:xfrm>
            <a:off x="191345" y="2055094"/>
            <a:ext cx="2736719" cy="1419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・庁内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公募による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全職員を対象としたアンケートを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実施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・「めざす職員像」と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「あるべき職員像」について、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キーとなる言葉を選定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945013" y="1545839"/>
            <a:ext cx="41796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ロジックモデルを作成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endParaRPr lang="en-US" altLang="ja-JP" sz="1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>
              <a:lnSpc>
                <a:spcPts val="18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戦略的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な人材育成・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確保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114757" y="2204864"/>
            <a:ext cx="3893123" cy="3228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取組例）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〇ワークスタイルイノベーション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シフト勤務の充実やテレワークの推進など、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制度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活用して多様な働き方の実現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〇人材データの集約と活用による人的資本経営の導入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一元管理した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人事データに基づく人材の育成や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適切な人員配置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1140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ダイバーシティ＆インクルージョン</a:t>
            </a:r>
            <a:endParaRPr lang="en-US" altLang="ja-JP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1140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品川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で働きたいと思う人を増やすとともに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、様々な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1140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知識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・経験をもつ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人材採用による組織の成長を促進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〇外部派遣交流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国、都、他自治体や民間企業等、異なる環境に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おいて経験や学びが得られる機会を作るとともに、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相互の連携を強化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5442" y="2500688"/>
            <a:ext cx="2878550" cy="2872528"/>
          </a:xfrm>
          <a:prstGeom prst="rect">
            <a:avLst/>
          </a:prstGeom>
        </p:spPr>
      </p:pic>
      <p:cxnSp>
        <p:nvCxnSpPr>
          <p:cNvPr id="53" name="直線コネクタ 52"/>
          <p:cNvCxnSpPr/>
          <p:nvPr/>
        </p:nvCxnSpPr>
        <p:spPr>
          <a:xfrm flipV="1">
            <a:off x="5138936" y="3564487"/>
            <a:ext cx="129412" cy="190758"/>
          </a:xfrm>
          <a:prstGeom prst="line">
            <a:avLst/>
          </a:prstGeom>
          <a:ln w="12700">
            <a:solidFill>
              <a:srgbClr val="23AD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5470722" y="4280687"/>
            <a:ext cx="108017" cy="156425"/>
          </a:xfrm>
          <a:prstGeom prst="line">
            <a:avLst/>
          </a:prstGeom>
          <a:ln w="12700">
            <a:solidFill>
              <a:srgbClr val="23AD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V="1">
            <a:off x="5877154" y="5094932"/>
            <a:ext cx="90047" cy="137605"/>
          </a:xfrm>
          <a:prstGeom prst="line">
            <a:avLst/>
          </a:prstGeom>
          <a:ln w="12700">
            <a:solidFill>
              <a:srgbClr val="23AD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日付プレースホルダー 1"/>
          <p:cNvSpPr txBox="1">
            <a:spLocks/>
          </p:cNvSpPr>
          <p:nvPr/>
        </p:nvSpPr>
        <p:spPr>
          <a:xfrm>
            <a:off x="8256688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日付プレースホルダー 1"/>
          <p:cNvSpPr txBox="1">
            <a:spLocks/>
          </p:cNvSpPr>
          <p:nvPr/>
        </p:nvSpPr>
        <p:spPr>
          <a:xfrm>
            <a:off x="9446104" y="6520259"/>
            <a:ext cx="2770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71983" y="4503865"/>
            <a:ext cx="2196225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職員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一人ひとり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がそれぞれの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能力を最大限に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発揮して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品川区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の未来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に貢献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411234" y="3481486"/>
            <a:ext cx="316614" cy="221416"/>
          </a:xfrm>
          <a:prstGeom prst="rect">
            <a:avLst/>
          </a:prstGeom>
          <a:solidFill>
            <a:srgbClr val="23A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4219632" y="5017027"/>
            <a:ext cx="724240" cy="221416"/>
          </a:xfrm>
          <a:prstGeom prst="rect">
            <a:avLst/>
          </a:prstGeom>
          <a:solidFill>
            <a:srgbClr val="91D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4085118" y="4242473"/>
            <a:ext cx="1053818" cy="221416"/>
          </a:xfrm>
          <a:prstGeom prst="rect">
            <a:avLst/>
          </a:prstGeom>
          <a:solidFill>
            <a:srgbClr val="65C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129421" y="3480720"/>
            <a:ext cx="910592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使命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828407" y="4202132"/>
            <a:ext cx="1512170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思い描く未来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828407" y="4973080"/>
            <a:ext cx="1512170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行動規範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36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72"/>
          <a:stretch/>
        </p:blipFill>
        <p:spPr>
          <a:xfrm>
            <a:off x="0" y="5630980"/>
            <a:ext cx="12192000" cy="125440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-15484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b="1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84672" y="654426"/>
            <a:ext cx="12060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未来都市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&amp; 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自治体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モデル事業に </a:t>
            </a:r>
            <a:r>
              <a:rPr lang="ja-JP" altLang="en-US" sz="32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Ｗ選定</a:t>
            </a:r>
            <a:r>
              <a:rPr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400" y="1268760"/>
            <a:ext cx="11838867" cy="98130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3200"/>
              </a:lnSpc>
              <a:spcAft>
                <a:spcPts val="300"/>
              </a:spcAft>
            </a:pPr>
            <a:endParaRPr lang="en-US" altLang="ja-JP" sz="27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0516" y="2373176"/>
          <a:ext cx="11476124" cy="3186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68124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8824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400" b="1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実施内容</a:t>
                      </a:r>
                      <a:endParaRPr kumimoji="1" lang="en-US" altLang="ja-JP" sz="24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（提案内容）</a:t>
                      </a:r>
                      <a:endParaRPr kumimoji="1" lang="ja-JP" altLang="en-US" sz="22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025193"/>
                  </a:ext>
                </a:extLst>
              </a:tr>
            </a:tbl>
          </a:graphicData>
        </a:graphic>
      </p:graphicFrame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8256688" y="64800"/>
            <a:ext cx="4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品川区長 定例記者会見資料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日付プレースホルダー 1"/>
          <p:cNvSpPr txBox="1">
            <a:spLocks/>
          </p:cNvSpPr>
          <p:nvPr/>
        </p:nvSpPr>
        <p:spPr>
          <a:xfrm>
            <a:off x="9446104" y="6520259"/>
            <a:ext cx="2770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51412" y="3265896"/>
            <a:ext cx="9937104" cy="2375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800"/>
              </a:lnSpc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ja-JP" sz="2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しながわ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共創推進</a:t>
            </a:r>
            <a:r>
              <a:rPr lang="ja-JP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プラットフォーム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800"/>
              </a:lnSpc>
              <a:defRPr/>
            </a:pPr>
            <a:r>
              <a:rPr lang="ja-JP" altLang="en-US" sz="2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多様な主体による仕組みを構築し、ステークホルダー間の連携</a:t>
            </a:r>
            <a:r>
              <a:rPr lang="ja-JP" altLang="en-US" sz="2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推進</a:t>
            </a:r>
            <a:endParaRPr lang="en-US" altLang="ja-JP" sz="23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500"/>
              </a:lnSpc>
              <a:defRPr/>
            </a:pPr>
            <a:endParaRPr lang="en-US" altLang="ja-JP" sz="2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800"/>
              </a:lnSpc>
              <a:defRPr/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こども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会議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800"/>
              </a:lnSpc>
              <a:defRPr/>
            </a:pPr>
            <a:r>
              <a:rPr lang="ja-JP" altLang="en-US" sz="2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子どもの発想をまちづくりに反映</a:t>
            </a:r>
            <a:endParaRPr lang="en-US" altLang="ja-JP" sz="2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500"/>
              </a:lnSpc>
              <a:defRPr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800"/>
              </a:lnSpc>
              <a:defRPr/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lang="ja-JP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ウェルビーイング</a:t>
            </a:r>
            <a:r>
              <a:rPr lang="ja-JP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推進</a:t>
            </a:r>
            <a:r>
              <a:rPr lang="ja-JP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ファンド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800"/>
              </a:lnSpc>
              <a:defRPr/>
            </a:pPr>
            <a:r>
              <a:rPr lang="ja-JP" altLang="en-US" sz="2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区の財源に依存せず、民間資金を活用</a:t>
            </a:r>
            <a:endParaRPr kumimoji="1" lang="ja-JP" altLang="en-US" sz="2300" dirty="0"/>
          </a:p>
        </p:txBody>
      </p:sp>
      <p:sp>
        <p:nvSpPr>
          <p:cNvPr id="21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71152" y="1378771"/>
            <a:ext cx="12161552" cy="821049"/>
          </a:xfrm>
          <a:prstGeom prst="roundRect">
            <a:avLst>
              <a:gd name="adj" fmla="val 0"/>
            </a:avLst>
          </a:prstGeom>
          <a:noFill/>
          <a:ln w="12700">
            <a:noFill/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3200"/>
              </a:lnSpc>
              <a:spcAft>
                <a:spcPts val="300"/>
              </a:spcAft>
            </a:pP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◆「ウェルビーイングの視点から～子どもとともに成長する</a:t>
            </a:r>
            <a:endParaRPr lang="en-US" altLang="ja-JP" sz="2700" b="1" dirty="0" smtClean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200"/>
              </a:lnSpc>
              <a:spcAft>
                <a:spcPts val="300"/>
              </a:spcAft>
            </a:pPr>
            <a:r>
              <a:rPr lang="ja-JP" altLang="en-US" sz="2700" b="1" dirty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新時代の</a:t>
            </a:r>
            <a:r>
              <a:rPr lang="en-US" altLang="ja-JP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SDGs</a:t>
            </a:r>
            <a:r>
              <a:rPr lang="ja-JP" altLang="en-US" sz="2700" b="1" dirty="0" err="1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しながわ</a:t>
            </a:r>
            <a:r>
              <a:rPr lang="ja-JP" altLang="en-US" sz="2700" b="1" dirty="0" smtClean="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～」をテーマに、豊かで持続可能な品川区の実現</a:t>
            </a:r>
            <a:endParaRPr lang="en-US" altLang="ja-JP" sz="2700" b="1" dirty="0" smtClean="0">
              <a:solidFill>
                <a:schemeClr val="accen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9576" y="2397562"/>
            <a:ext cx="9937104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3100"/>
              </a:lnSpc>
              <a:defRPr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・内閣府に対し、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達成に向けた優れた取り組みを提案し選定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3100"/>
              </a:lnSpc>
              <a:defRPr/>
            </a:pPr>
            <a:r>
              <a:rPr lang="ja-JP" altLang="en-US" sz="24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・本日、選定</a:t>
            </a:r>
            <a:r>
              <a:rPr lang="ja-JP" altLang="en-US" sz="24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都市代表として、</a:t>
            </a:r>
            <a:r>
              <a:rPr lang="ja-JP" altLang="en-US" sz="2400" b="1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内閣府にて所信</a:t>
            </a:r>
            <a:r>
              <a:rPr lang="ja-JP" altLang="en-US" sz="24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表明</a:t>
            </a:r>
            <a:endParaRPr lang="en-US" altLang="ja-JP" sz="24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5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2">
              <a:lumMod val="75000"/>
            </a:schemeClr>
          </a:solidFill>
        </a:ln>
        <a:effectLst>
          <a:glow rad="63500">
            <a:srgbClr val="0000CC">
              <a:alpha val="40000"/>
            </a:srgbClr>
          </a:glow>
          <a:outerShdw blurRad="40000" dist="20000" dir="5400000" rotWithShape="0">
            <a:srgbClr val="000000">
              <a:alpha val="38000"/>
            </a:srgbClr>
          </a:outerShdw>
        </a:effectLst>
      </a:spPr>
      <a:bodyPr vert="horz" tIns="0" bIns="0" rtlCol="0" anchor="ctr"/>
      <a:lstStyle>
        <a:defPPr>
          <a:lnSpc>
            <a:spcPts val="2800"/>
          </a:lnSpc>
          <a:spcAft>
            <a:spcPts val="300"/>
          </a:spcAft>
          <a:defRPr sz="2700" dirty="0" smtClean="0">
            <a:solidFill>
              <a:srgbClr val="0070C0"/>
            </a:solidFill>
            <a:latin typeface="HGS創英角ｺﾞｼｯｸUB" panose="020B0900000000000000" pitchFamily="50" charset="-128"/>
            <a:ea typeface="HGS創英角ｺﾞｼｯｸUB" panose="020B0900000000000000" pitchFamily="50" charset="-128"/>
            <a:cs typeface="メイリオ" panose="020B0604030504040204" pitchFamily="50" charset="-128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1316</Words>
  <Application>Microsoft Office PowerPoint</Application>
  <PresentationFormat>ワイド画面</PresentationFormat>
  <Paragraphs>160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ＭＳ Ｐゴシック</vt:lpstr>
      <vt:lpstr>ＭＳ ゴシック</vt:lpstr>
      <vt:lpstr>メイリオ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2015-12-18T11:07:55Z</dcterms:created>
  <dcterms:modified xsi:type="dcterms:W3CDTF">2024-05-23T00:35:49Z</dcterms:modified>
</cp:coreProperties>
</file>