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DBE4"/>
    <a:srgbClr val="7F7F7F"/>
    <a:srgbClr val="445881"/>
    <a:srgbClr val="8497BE"/>
    <a:srgbClr val="2D8F9E"/>
    <a:srgbClr val="D5DCDE"/>
    <a:srgbClr val="C9D2D4"/>
    <a:srgbClr val="A5BBE3"/>
    <a:srgbClr val="E7F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14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108190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41487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237924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1856579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142477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278529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681961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83950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400263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60675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970300-4304-4D25-9DDE-DD051382CB95}"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99165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6970300-4304-4D25-9DDE-DD051382CB95}" type="datetimeFigureOut">
              <a:rPr kumimoji="1" lang="ja-JP" altLang="en-US" smtClean="0"/>
              <a:t>2024/2/13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CF33961-335D-497D-8ED3-CF22D816C348}" type="slidenum">
              <a:rPr kumimoji="1" lang="ja-JP" altLang="en-US" smtClean="0"/>
              <a:t>‹#›</a:t>
            </a:fld>
            <a:endParaRPr kumimoji="1" lang="ja-JP" altLang="en-US"/>
          </a:p>
        </p:txBody>
      </p:sp>
    </p:spTree>
    <p:extLst>
      <p:ext uri="{BB962C8B-B14F-4D97-AF65-F5344CB8AC3E}">
        <p14:creationId xmlns:p14="http://schemas.microsoft.com/office/powerpoint/2010/main" val="1595785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5563"/>
            <a:ext cx="12801600" cy="82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213944"/>
            <a:ext cx="7086600"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品川区における障害者差別に関する相談の流れ</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173737" y="1148380"/>
            <a:ext cx="6120000" cy="1027939"/>
            <a:chOff x="132347" y="932285"/>
            <a:chExt cx="6120000" cy="1027939"/>
          </a:xfrm>
        </p:grpSpPr>
        <p:sp>
          <p:nvSpPr>
            <p:cNvPr id="8" name="ホームベース 7"/>
            <p:cNvSpPr/>
            <p:nvPr/>
          </p:nvSpPr>
          <p:spPr>
            <a:xfrm>
              <a:off x="132347" y="932285"/>
              <a:ext cx="2232000" cy="432000"/>
            </a:xfrm>
            <a:prstGeom prst="homePlate">
              <a:avLst/>
            </a:prstGeom>
            <a:solidFill>
              <a:srgbClr val="2D8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latin typeface="メイリオ" panose="020B0604030504040204" pitchFamily="50" charset="-128"/>
                  <a:ea typeface="メイリオ" panose="020B0604030504040204" pitchFamily="50" charset="-128"/>
                </a:rPr>
                <a:t>１．現状と課題</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32347" y="1360060"/>
              <a:ext cx="6120000" cy="600164"/>
            </a:xfrm>
            <a:prstGeom prst="rect">
              <a:avLst/>
            </a:prstGeom>
            <a:noFill/>
            <a:ln>
              <a:noFill/>
            </a:ln>
          </p:spPr>
          <p:txBody>
            <a:bodyPr wrap="square" rtlCol="0" anchor="ctr">
              <a:spAutoFit/>
            </a:bodyPr>
            <a:lstStyle/>
            <a:p>
              <a:pPr algn="just">
                <a:spcAft>
                  <a:spcPts val="600"/>
                </a:spcAft>
              </a:pPr>
              <a:r>
                <a:rPr kumimoji="1" lang="ja-JP" altLang="en-US" sz="1400" dirty="0" smtClean="0">
                  <a:latin typeface="メイリオ" panose="020B0604030504040204" pitchFamily="50" charset="-128"/>
                  <a:ea typeface="メイリオ" panose="020B0604030504040204" pitchFamily="50" charset="-128"/>
                </a:rPr>
                <a:t>○地域協議会への共有方法・ルートがわかりにくい</a:t>
              </a:r>
              <a:endParaRPr kumimoji="1" lang="en-US" altLang="ja-JP" sz="1400" dirty="0" smtClean="0">
                <a:latin typeface="メイリオ" panose="020B0604030504040204" pitchFamily="50" charset="-128"/>
                <a:ea typeface="メイリオ" panose="020B0604030504040204" pitchFamily="50" charset="-128"/>
              </a:endParaRPr>
            </a:p>
            <a:p>
              <a:pPr algn="just"/>
              <a:r>
                <a:rPr kumimoji="1" lang="ja-JP" altLang="en-US"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専門的な相談内容は、適切なつなぎ先がわからないなど対応が難しい</a:t>
              </a:r>
              <a:endParaRPr kumimoji="1" lang="en-US" altLang="ja-JP" sz="1400" dirty="0" smtClean="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73737" y="3150555"/>
            <a:ext cx="6120000" cy="2224815"/>
            <a:chOff x="132347" y="2534392"/>
            <a:chExt cx="6120000" cy="2224815"/>
          </a:xfrm>
        </p:grpSpPr>
        <p:sp>
          <p:nvSpPr>
            <p:cNvPr id="10" name="ホームベース 9"/>
            <p:cNvSpPr/>
            <p:nvPr/>
          </p:nvSpPr>
          <p:spPr>
            <a:xfrm>
              <a:off x="132347" y="2534392"/>
              <a:ext cx="2232000" cy="432000"/>
            </a:xfrm>
            <a:prstGeom prst="homePlate">
              <a:avLst/>
            </a:prstGeom>
            <a:solidFill>
              <a:srgbClr val="2D8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bg1"/>
                  </a:solidFill>
                  <a:latin typeface="メイリオ" panose="020B0604030504040204" pitchFamily="50" charset="-128"/>
                  <a:ea typeface="メイリオ" panose="020B0604030504040204" pitchFamily="50" charset="-128"/>
                </a:rPr>
                <a:t>２</a:t>
              </a:r>
              <a:r>
                <a:rPr kumimoji="1" lang="ja-JP" altLang="en-US" sz="1400" b="1" dirty="0" smtClean="0">
                  <a:solidFill>
                    <a:schemeClr val="bg1"/>
                  </a:solidFill>
                  <a:latin typeface="メイリオ" panose="020B0604030504040204" pitchFamily="50" charset="-128"/>
                  <a:ea typeface="メイリオ" panose="020B0604030504040204" pitchFamily="50" charset="-128"/>
                </a:rPr>
                <a:t>．今後の取組方針</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32347" y="2966409"/>
              <a:ext cx="6120000" cy="1792798"/>
            </a:xfrm>
            <a:prstGeom prst="rect">
              <a:avLst/>
            </a:prstGeom>
            <a:noFill/>
            <a:ln>
              <a:noFill/>
            </a:ln>
          </p:spPr>
          <p:txBody>
            <a:bodyPr wrap="square" rtlCol="0" anchor="ctr">
              <a:spAutoFit/>
            </a:bodyPr>
            <a:lstStyle/>
            <a:p>
              <a:r>
                <a:rPr kumimoji="1" lang="ja-JP" altLang="en-US" sz="1400" dirty="0" smtClean="0">
                  <a:latin typeface="メイリオ" panose="020B0604030504040204" pitchFamily="50" charset="-128"/>
                  <a:ea typeface="メイリオ" panose="020B0604030504040204" pitchFamily="50" charset="-128"/>
                </a:rPr>
                <a:t>○障害者団体や障害者相談員に寄せられた障害者差別に関する相談は、障</a:t>
              </a:r>
              <a:endParaRPr kumimoji="1" lang="en-US" altLang="ja-JP" sz="1400" dirty="0" smtClean="0">
                <a:latin typeface="メイリオ" panose="020B0604030504040204" pitchFamily="50" charset="-128"/>
                <a:ea typeface="メイリオ" panose="020B0604030504040204" pitchFamily="50" charset="-128"/>
              </a:endParaRPr>
            </a:p>
            <a:p>
              <a:pPr>
                <a:spcAft>
                  <a:spcPts val="600"/>
                </a:spcAft>
              </a:pPr>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害者施策推進課へ情報提供し、対応を引き継ぐ</a:t>
              </a:r>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○障害者施策推進課または関係機関、障害者団体・障害者相談員に</a:t>
              </a:r>
              <a:r>
                <a:rPr kumimoji="1" lang="ja-JP" altLang="en-US" sz="1400" dirty="0" err="1" smtClean="0">
                  <a:latin typeface="メイリオ" panose="020B0604030504040204" pitchFamily="50" charset="-128"/>
                  <a:ea typeface="メイリオ" panose="020B0604030504040204" pitchFamily="50" charset="-128"/>
                </a:rPr>
                <a:t>寄せら</a:t>
              </a:r>
              <a:endParaRPr kumimoji="1" lang="en-US" altLang="ja-JP" sz="1400" dirty="0" smtClean="0">
                <a:latin typeface="メイリオ" panose="020B0604030504040204" pitchFamily="50" charset="-128"/>
                <a:ea typeface="メイリオ" panose="020B0604030504040204" pitchFamily="50" charset="-128"/>
              </a:endParaRPr>
            </a:p>
            <a:p>
              <a:pPr>
                <a:spcAft>
                  <a:spcPts val="600"/>
                </a:spcAft>
              </a:pPr>
              <a:r>
                <a:rPr kumimoji="1" lang="ja-JP" altLang="en-US" sz="1400" dirty="0">
                  <a:latin typeface="メイリオ" panose="020B0604030504040204" pitchFamily="50" charset="-128"/>
                  <a:ea typeface="メイリオ" panose="020B0604030504040204" pitchFamily="50" charset="-128"/>
                </a:rPr>
                <a:t>　</a:t>
              </a:r>
              <a:r>
                <a:rPr kumimoji="1" lang="ja-JP" altLang="en-US" sz="1400" dirty="0" err="1" smtClean="0">
                  <a:latin typeface="メイリオ" panose="020B0604030504040204" pitchFamily="50" charset="-128"/>
                  <a:ea typeface="メイリオ" panose="020B0604030504040204" pitchFamily="50" charset="-128"/>
                </a:rPr>
                <a:t>れた</a:t>
              </a:r>
              <a:r>
                <a:rPr kumimoji="1" lang="ja-JP" altLang="en-US" sz="1400" dirty="0" smtClean="0">
                  <a:latin typeface="メイリオ" panose="020B0604030504040204" pitchFamily="50" charset="-128"/>
                  <a:ea typeface="メイリオ" panose="020B0604030504040204" pitchFamily="50" charset="-128"/>
                </a:rPr>
                <a:t>相談事例は、すべて地域協議会へ事例共有する</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障害者施策推進課に寄せられた相談等で、迅速な対応が求められる事案</a:t>
              </a:r>
              <a:endParaRPr kumimoji="1" lang="en-US" altLang="ja-JP" sz="1400" dirty="0" smtClean="0">
                <a:latin typeface="メイリオ" panose="020B0604030504040204" pitchFamily="50" charset="-128"/>
                <a:ea typeface="メイリオ" panose="020B0604030504040204" pitchFamily="50" charset="-128"/>
              </a:endParaRPr>
            </a:p>
            <a:p>
              <a:pPr>
                <a:spcAft>
                  <a:spcPts val="300"/>
                </a:spcAft>
              </a:pPr>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については、地域協議会の会長・副会長と随時協議して対応する</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対応後、地域協議会に事例共有する</a:t>
              </a:r>
              <a:endParaRPr kumimoji="1" lang="en-US" altLang="ja-JP" sz="1400" dirty="0">
                <a:latin typeface="メイリオ" panose="020B0604030504040204" pitchFamily="50" charset="-128"/>
                <a:ea typeface="メイリオ" panose="020B0604030504040204" pitchFamily="50" charset="-128"/>
              </a:endParaRPr>
            </a:p>
          </p:txBody>
        </p:sp>
      </p:grpSp>
      <p:grpSp>
        <p:nvGrpSpPr>
          <p:cNvPr id="15" name="グループ化 14"/>
          <p:cNvGrpSpPr/>
          <p:nvPr/>
        </p:nvGrpSpPr>
        <p:grpSpPr>
          <a:xfrm>
            <a:off x="173737" y="6082518"/>
            <a:ext cx="6120000" cy="2109382"/>
            <a:chOff x="132347" y="2534392"/>
            <a:chExt cx="6120000" cy="2109382"/>
          </a:xfrm>
        </p:grpSpPr>
        <p:sp>
          <p:nvSpPr>
            <p:cNvPr id="16" name="ホームベース 15"/>
            <p:cNvSpPr/>
            <p:nvPr/>
          </p:nvSpPr>
          <p:spPr>
            <a:xfrm>
              <a:off x="132347" y="2534392"/>
              <a:ext cx="2232000" cy="432000"/>
            </a:xfrm>
            <a:prstGeom prst="homePlate">
              <a:avLst/>
            </a:prstGeom>
            <a:solidFill>
              <a:srgbClr val="2D8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bg1"/>
                  </a:solidFill>
                  <a:latin typeface="メイリオ" panose="020B0604030504040204" pitchFamily="50" charset="-128"/>
                  <a:ea typeface="メイリオ" panose="020B0604030504040204" pitchFamily="50" charset="-128"/>
                </a:rPr>
                <a:t>３</a:t>
              </a:r>
              <a:r>
                <a:rPr kumimoji="1" lang="ja-JP" altLang="en-US" sz="1400" b="1" dirty="0" smtClean="0">
                  <a:solidFill>
                    <a:schemeClr val="bg1"/>
                  </a:solidFill>
                  <a:latin typeface="メイリオ" panose="020B0604030504040204" pitchFamily="50" charset="-128"/>
                  <a:ea typeface="メイリオ" panose="020B0604030504040204" pitchFamily="50" charset="-128"/>
                </a:rPr>
                <a:t>．検討課題</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32347" y="2966392"/>
              <a:ext cx="6120000" cy="1677382"/>
            </a:xfrm>
            <a:prstGeom prst="rect">
              <a:avLst/>
            </a:prstGeom>
            <a:noFill/>
            <a:ln>
              <a:noFill/>
            </a:ln>
          </p:spPr>
          <p:txBody>
            <a:bodyPr wrap="square" rtlCol="0" anchor="ctr">
              <a:spAutoFit/>
            </a:bodyPr>
            <a:lstStyle/>
            <a:p>
              <a:r>
                <a:rPr kumimoji="1" lang="ja-JP" altLang="en-US" sz="1400" dirty="0" smtClean="0">
                  <a:latin typeface="メイリオ" panose="020B0604030504040204" pitchFamily="50" charset="-128"/>
                  <a:ea typeface="メイリオ" panose="020B0604030504040204" pitchFamily="50" charset="-128"/>
                </a:rPr>
                <a:t>○関係機関や障害者団体・障害者相談員に寄せられる日常的な相談や生活</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相談等を受けるなかで、相談者から「障害者差別</a:t>
              </a:r>
              <a:r>
                <a:rPr kumimoji="1" lang="ja-JP" altLang="en-US" sz="1400" dirty="0">
                  <a:latin typeface="メイリオ" panose="020B0604030504040204" pitchFamily="50" charset="-128"/>
                  <a:ea typeface="メイリオ" panose="020B0604030504040204" pitchFamily="50" charset="-128"/>
                </a:rPr>
                <a:t>の</a:t>
              </a:r>
              <a:r>
                <a:rPr kumimoji="1" lang="ja-JP" altLang="en-US" sz="1400" dirty="0" smtClean="0">
                  <a:latin typeface="メイリオ" panose="020B0604030504040204" pitchFamily="50" charset="-128"/>
                  <a:ea typeface="メイリオ" panose="020B0604030504040204" pitchFamily="50" charset="-128"/>
                </a:rPr>
                <a:t>事案」と意思表明は</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なかったが、相談対応者からは明らかに「障害者差別の事案」と思われ</a:t>
              </a:r>
              <a:endParaRPr kumimoji="1" lang="en-US" altLang="ja-JP" sz="1400" dirty="0" smtClean="0">
                <a:latin typeface="メイリオ" panose="020B0604030504040204" pitchFamily="50" charset="-128"/>
                <a:ea typeface="メイリオ" panose="020B0604030504040204" pitchFamily="50" charset="-128"/>
              </a:endParaRPr>
            </a:p>
            <a:p>
              <a:pPr>
                <a:spcAft>
                  <a:spcPts val="600"/>
                </a:spcAft>
              </a:pPr>
              <a:r>
                <a:rPr kumimoji="1" lang="ja-JP" altLang="en-US" sz="1400" dirty="0">
                  <a:latin typeface="メイリオ" panose="020B0604030504040204" pitchFamily="50" charset="-128"/>
                  <a:ea typeface="メイリオ" panose="020B0604030504040204" pitchFamily="50" charset="-128"/>
                </a:rPr>
                <a:t>　</a:t>
              </a:r>
              <a:r>
                <a:rPr kumimoji="1" lang="ja-JP" altLang="en-US" sz="1400" dirty="0" err="1" smtClean="0">
                  <a:latin typeface="メイリオ" panose="020B0604030504040204" pitchFamily="50" charset="-128"/>
                  <a:ea typeface="メイリオ" panose="020B0604030504040204" pitchFamily="50" charset="-128"/>
                </a:rPr>
                <a:t>る</a:t>
              </a:r>
              <a:r>
                <a:rPr kumimoji="1" lang="ja-JP" altLang="en-US" sz="1400" dirty="0" smtClean="0">
                  <a:latin typeface="メイリオ" panose="020B0604030504040204" pitchFamily="50" charset="-128"/>
                  <a:ea typeface="メイリオ" panose="020B0604030504040204" pitchFamily="50" charset="-128"/>
                </a:rPr>
                <a:t>場合の情報共有方法（個人情報を公表してほしくないなど）</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○地域協議会において相談事例を検討する際に、地域協議会委員に対して</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明示する情報量（相談者の年齢・性別、事例の相手方の名称・事業分野</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など）</a:t>
              </a:r>
              <a:endParaRPr kumimoji="1" lang="en-US" altLang="ja-JP" sz="1400" dirty="0" smtClean="0">
                <a:latin typeface="メイリオ" panose="020B0604030504040204" pitchFamily="50" charset="-128"/>
                <a:ea typeface="メイリオ" panose="020B0604030504040204" pitchFamily="50" charset="-128"/>
              </a:endParaRPr>
            </a:p>
          </p:txBody>
        </p:sp>
      </p:grpSp>
      <p:sp>
        <p:nvSpPr>
          <p:cNvPr id="20" name="角丸四角形 19"/>
          <p:cNvSpPr/>
          <p:nvPr/>
        </p:nvSpPr>
        <p:spPr>
          <a:xfrm>
            <a:off x="6574536" y="1148380"/>
            <a:ext cx="6120000" cy="468000"/>
          </a:xfrm>
          <a:prstGeom prst="roundRect">
            <a:avLst/>
          </a:prstGeom>
          <a:solidFill>
            <a:srgbClr val="D5DCDE"/>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lumMod val="75000"/>
                    <a:lumOff val="25000"/>
                  </a:schemeClr>
                </a:solidFill>
                <a:latin typeface="メイリオ" panose="020B0604030504040204" pitchFamily="50" charset="-128"/>
                <a:ea typeface="メイリオ" panose="020B0604030504040204" pitchFamily="50" charset="-128"/>
              </a:rPr>
              <a:t>障害を理由とする差別に関する相談</a:t>
            </a:r>
            <a:endPar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0" name="角丸四角形 29"/>
          <p:cNvSpPr/>
          <p:nvPr/>
        </p:nvSpPr>
        <p:spPr>
          <a:xfrm>
            <a:off x="6574536" y="4678792"/>
            <a:ext cx="6120000" cy="468000"/>
          </a:xfrm>
          <a:prstGeom prst="roundRect">
            <a:avLst/>
          </a:prstGeom>
          <a:solidFill>
            <a:srgbClr val="D5DCDE"/>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lumMod val="75000"/>
                    <a:lumOff val="25000"/>
                  </a:schemeClr>
                </a:solidFill>
                <a:latin typeface="メイリオ" panose="020B0604030504040204" pitchFamily="50" charset="-128"/>
                <a:ea typeface="メイリオ" panose="020B0604030504040204" pitchFamily="50" charset="-128"/>
              </a:rPr>
              <a:t>障害者施策推進課</a:t>
            </a:r>
            <a:endPar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1" name="上矢印 30"/>
          <p:cNvSpPr/>
          <p:nvPr/>
        </p:nvSpPr>
        <p:spPr>
          <a:xfrm>
            <a:off x="7632711" y="1737765"/>
            <a:ext cx="432000" cy="2741207"/>
          </a:xfrm>
          <a:prstGeom prst="upArrow">
            <a:avLst/>
          </a:prstGeom>
          <a:solidFill>
            <a:srgbClr val="9FDBE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対応</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2" name="下矢印 31"/>
          <p:cNvSpPr/>
          <p:nvPr/>
        </p:nvSpPr>
        <p:spPr>
          <a:xfrm>
            <a:off x="6800756" y="1737765"/>
            <a:ext cx="432000" cy="2741207"/>
          </a:xfrm>
          <a:prstGeom prst="downArrow">
            <a:avLst/>
          </a:prstGeom>
          <a:solidFill>
            <a:srgbClr val="2D8F9E"/>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smtClean="0">
                <a:latin typeface="メイリオ" panose="020B0604030504040204" pitchFamily="50" charset="-128"/>
                <a:ea typeface="メイリオ" panose="020B0604030504040204" pitchFamily="50" charset="-128"/>
              </a:rPr>
              <a:t>相談</a:t>
            </a:r>
            <a:endParaRPr kumimoji="1" lang="ja-JP" altLang="en-US" sz="1400" dirty="0">
              <a:latin typeface="メイリオ" panose="020B0604030504040204" pitchFamily="50" charset="-128"/>
              <a:ea typeface="メイリオ" panose="020B0604030504040204" pitchFamily="50" charset="-128"/>
            </a:endParaRPr>
          </a:p>
        </p:txBody>
      </p:sp>
      <p:sp>
        <p:nvSpPr>
          <p:cNvPr id="34" name="角丸四角形 33"/>
          <p:cNvSpPr/>
          <p:nvPr/>
        </p:nvSpPr>
        <p:spPr>
          <a:xfrm>
            <a:off x="8369969" y="2874367"/>
            <a:ext cx="2016000" cy="468000"/>
          </a:xfrm>
          <a:prstGeom prst="roundRect">
            <a:avLst/>
          </a:prstGeom>
          <a:solidFill>
            <a:srgbClr val="8497B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rPr>
              <a:t>関係機関</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bg1"/>
                </a:solidFill>
                <a:latin typeface="メイリオ" panose="020B0604030504040204" pitchFamily="50" charset="-128"/>
                <a:ea typeface="メイリオ" panose="020B0604030504040204" pitchFamily="50" charset="-128"/>
              </a:rPr>
              <a:t>（行政機関、事業者等）</a:t>
            </a:r>
            <a:endParaRPr kumimoji="1" lang="ja-JP" altLang="en-US" sz="1400" dirty="0">
              <a:solidFill>
                <a:schemeClr val="bg1"/>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10657315" y="2847400"/>
            <a:ext cx="1512000" cy="540000"/>
          </a:xfrm>
          <a:prstGeom prst="roundRect">
            <a:avLst/>
          </a:prstGeom>
          <a:solidFill>
            <a:srgbClr val="8497BE"/>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rPr>
              <a:t>障害者団体</a:t>
            </a:r>
            <a:r>
              <a:rPr kumimoji="1" lang="ja-JP" altLang="en-US" sz="1600" b="1" dirty="0">
                <a:solidFill>
                  <a:schemeClr val="bg1"/>
                </a:solidFill>
                <a:latin typeface="メイリオ" panose="020B0604030504040204" pitchFamily="50" charset="-128"/>
                <a:ea typeface="メイリオ" panose="020B0604030504040204" pitchFamily="50" charset="-128"/>
              </a:rPr>
              <a:t>・</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rPr>
              <a:t>障害者相談員</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7" name="下矢印 36"/>
          <p:cNvSpPr/>
          <p:nvPr/>
        </p:nvSpPr>
        <p:spPr>
          <a:xfrm>
            <a:off x="8865746" y="1737765"/>
            <a:ext cx="432000" cy="1025456"/>
          </a:xfrm>
          <a:prstGeom prst="downArrow">
            <a:avLst/>
          </a:prstGeom>
          <a:solidFill>
            <a:srgbClr val="2D8F9E"/>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latin typeface="メイリオ" panose="020B0604030504040204" pitchFamily="50" charset="-128"/>
                <a:ea typeface="メイリオ" panose="020B0604030504040204" pitchFamily="50" charset="-128"/>
              </a:rPr>
              <a:t>相談</a:t>
            </a:r>
            <a:endParaRPr kumimoji="1" lang="ja-JP" altLang="en-US" sz="1400"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6574536" y="2400765"/>
            <a:ext cx="369332" cy="1415205"/>
          </a:xfrm>
          <a:prstGeom prst="rect">
            <a:avLst/>
          </a:prstGeom>
          <a:noFill/>
        </p:spPr>
        <p:txBody>
          <a:bodyPr vert="eaVert"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直接的な相談</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8691093" y="1632736"/>
            <a:ext cx="184666" cy="1225276"/>
          </a:xfrm>
          <a:prstGeom prst="rect">
            <a:avLst/>
          </a:prstGeom>
          <a:noFill/>
        </p:spPr>
        <p:txBody>
          <a:bodyPr vert="eaVert" wrap="square" lIns="0" tIns="0" rIns="0" bIns="0" rtlCol="0">
            <a:spAutoFit/>
          </a:bodyPr>
          <a:lstStyle/>
          <a:p>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直接的な相談</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40" name="下矢印 39"/>
          <p:cNvSpPr/>
          <p:nvPr/>
        </p:nvSpPr>
        <p:spPr>
          <a:xfrm>
            <a:off x="8864216" y="3453515"/>
            <a:ext cx="432000" cy="1025456"/>
          </a:xfrm>
          <a:prstGeom prst="downArrow">
            <a:avLst/>
          </a:prstGeom>
          <a:solidFill>
            <a:srgbClr val="2D8F9E"/>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latin typeface="メイリオ" panose="020B0604030504040204" pitchFamily="50" charset="-128"/>
                <a:ea typeface="メイリオ" panose="020B0604030504040204" pitchFamily="50" charset="-128"/>
              </a:rPr>
              <a:t>相談</a:t>
            </a:r>
            <a:endParaRPr kumimoji="1" lang="ja-JP" altLang="en-US" sz="1400"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8691093" y="3367791"/>
            <a:ext cx="184666" cy="1225276"/>
          </a:xfrm>
          <a:prstGeom prst="rect">
            <a:avLst/>
          </a:prstGeom>
          <a:noFill/>
        </p:spPr>
        <p:txBody>
          <a:bodyPr vert="eaVert" wrap="square" lIns="0" tIns="0" rIns="0" bIns="0" rtlCol="0">
            <a:spAutoFit/>
          </a:bodyPr>
          <a:lstStyle/>
          <a:p>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間接</a:t>
            </a:r>
            <a:r>
              <a:rPr kumimoji="1" lang="ja-JP" altLang="en-US" sz="1200" dirty="0" smtClean="0">
                <a:latin typeface="メイリオ" panose="020B0604030504040204" pitchFamily="50" charset="-128"/>
                <a:ea typeface="メイリオ" panose="020B0604030504040204" pitchFamily="50" charset="-128"/>
              </a:rPr>
              <a:t>的な相談</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42" name="上矢印 41"/>
          <p:cNvSpPr/>
          <p:nvPr/>
        </p:nvSpPr>
        <p:spPr>
          <a:xfrm>
            <a:off x="9466320" y="1737765"/>
            <a:ext cx="432000" cy="1025455"/>
          </a:xfrm>
          <a:prstGeom prst="upArrow">
            <a:avLst/>
          </a:prstGeom>
          <a:solidFill>
            <a:srgbClr val="9FDBE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対応</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3" name="上矢印 42"/>
          <p:cNvSpPr/>
          <p:nvPr/>
        </p:nvSpPr>
        <p:spPr>
          <a:xfrm>
            <a:off x="9466320" y="3456541"/>
            <a:ext cx="432000" cy="1025455"/>
          </a:xfrm>
          <a:prstGeom prst="upArrow">
            <a:avLst/>
          </a:prstGeom>
          <a:solidFill>
            <a:srgbClr val="9FDBE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rPr>
              <a:t>助言</a:t>
            </a:r>
          </a:p>
        </p:txBody>
      </p:sp>
      <p:sp>
        <p:nvSpPr>
          <p:cNvPr id="44" name="下矢印 43"/>
          <p:cNvSpPr/>
          <p:nvPr/>
        </p:nvSpPr>
        <p:spPr>
          <a:xfrm>
            <a:off x="11201802" y="1737764"/>
            <a:ext cx="432000" cy="1025456"/>
          </a:xfrm>
          <a:prstGeom prst="downArrow">
            <a:avLst/>
          </a:prstGeom>
          <a:solidFill>
            <a:srgbClr val="2D8F9E"/>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latin typeface="メイリオ" panose="020B0604030504040204" pitchFamily="50" charset="-128"/>
                <a:ea typeface="メイリオ" panose="020B0604030504040204" pitchFamily="50" charset="-128"/>
              </a:rPr>
              <a:t>相談</a:t>
            </a:r>
            <a:endParaRPr kumimoji="1" lang="ja-JP" altLang="en-US" sz="1400" dirty="0">
              <a:latin typeface="メイリオ" panose="020B0604030504040204" pitchFamily="50" charset="-128"/>
              <a:ea typeface="メイリオ" panose="020B0604030504040204" pitchFamily="50" charset="-128"/>
            </a:endParaRPr>
          </a:p>
        </p:txBody>
      </p:sp>
      <p:sp>
        <p:nvSpPr>
          <p:cNvPr id="45" name="下矢印 44"/>
          <p:cNvSpPr/>
          <p:nvPr/>
        </p:nvSpPr>
        <p:spPr>
          <a:xfrm>
            <a:off x="11201802" y="3467701"/>
            <a:ext cx="432000" cy="1025456"/>
          </a:xfrm>
          <a:prstGeom prst="downArrow">
            <a:avLst/>
          </a:prstGeom>
          <a:solidFill>
            <a:srgbClr val="44588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smtClean="0">
                <a:latin typeface="メイリオ" panose="020B0604030504040204" pitchFamily="50" charset="-128"/>
                <a:ea typeface="メイリオ" panose="020B0604030504040204" pitchFamily="50" charset="-128"/>
              </a:rPr>
              <a:t>情報提供</a:t>
            </a:r>
            <a:endParaRPr kumimoji="1" lang="ja-JP" altLang="en-US" sz="1400" dirty="0">
              <a:latin typeface="メイリオ" panose="020B0604030504040204" pitchFamily="50" charset="-128"/>
              <a:ea typeface="メイリオ" panose="020B0604030504040204" pitchFamily="50" charset="-128"/>
            </a:endParaRPr>
          </a:p>
        </p:txBody>
      </p:sp>
      <p:sp>
        <p:nvSpPr>
          <p:cNvPr id="47" name="上矢印 46"/>
          <p:cNvSpPr/>
          <p:nvPr/>
        </p:nvSpPr>
        <p:spPr>
          <a:xfrm>
            <a:off x="12224363" y="1776982"/>
            <a:ext cx="432000" cy="2741207"/>
          </a:xfrm>
          <a:prstGeom prst="upArrow">
            <a:avLst/>
          </a:prstGeom>
          <a:solidFill>
            <a:srgbClr val="9FDBE4"/>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対応</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3" name="角丸四角形 32"/>
          <p:cNvSpPr/>
          <p:nvPr/>
        </p:nvSpPr>
        <p:spPr>
          <a:xfrm>
            <a:off x="6574536" y="7975204"/>
            <a:ext cx="6120000" cy="1330721"/>
          </a:xfrm>
          <a:prstGeom prst="roundRect">
            <a:avLst/>
          </a:prstGeom>
          <a:solidFill>
            <a:srgbClr val="D5DCDE"/>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600" b="1" dirty="0" smtClean="0">
                <a:solidFill>
                  <a:schemeClr val="tx1">
                    <a:lumMod val="75000"/>
                    <a:lumOff val="25000"/>
                  </a:schemeClr>
                </a:solidFill>
                <a:latin typeface="メイリオ" panose="020B0604030504040204" pitchFamily="50" charset="-128"/>
                <a:ea typeface="メイリオ" panose="020B0604030504040204" pitchFamily="50" charset="-128"/>
              </a:rPr>
              <a:t>品川区障害者差別解消支援地域協議会</a:t>
            </a:r>
            <a:endParaRPr kumimoji="1" lang="en-US" altLang="ja-JP" sz="16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lvl="2"/>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・地域における障害者差別を解消するための取組み</a:t>
            </a:r>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lvl="2"/>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・事案の解決のための取組み</a:t>
            </a:r>
            <a:endParaRPr kumimoji="1"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pPr lvl="2"/>
            <a:r>
              <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rPr>
              <a:t>・類似事案の発生防止</a:t>
            </a:r>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rPr>
              <a:t>等</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9" name="上下矢印 48"/>
          <p:cNvSpPr/>
          <p:nvPr/>
        </p:nvSpPr>
        <p:spPr>
          <a:xfrm>
            <a:off x="7672322" y="5349595"/>
            <a:ext cx="432000" cy="2430606"/>
          </a:xfrm>
          <a:prstGeom prst="upDownArrow">
            <a:avLst/>
          </a:prstGeom>
          <a:solidFill>
            <a:srgbClr val="44588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情報共有</a:t>
            </a:r>
            <a:endParaRPr kumimoji="1" lang="ja-JP" altLang="en-US" sz="1400" dirty="0">
              <a:latin typeface="メイリオ" panose="020B0604030504040204" pitchFamily="50" charset="-128"/>
              <a:ea typeface="メイリオ" panose="020B0604030504040204" pitchFamily="50" charset="-128"/>
            </a:endParaRPr>
          </a:p>
        </p:txBody>
      </p:sp>
      <p:sp>
        <p:nvSpPr>
          <p:cNvPr id="50" name="上下矢印 49"/>
          <p:cNvSpPr/>
          <p:nvPr/>
        </p:nvSpPr>
        <p:spPr>
          <a:xfrm>
            <a:off x="8733700" y="5349595"/>
            <a:ext cx="432000" cy="2430606"/>
          </a:xfrm>
          <a:prstGeom prst="upDownArrow">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事例協議</a:t>
            </a:r>
            <a:endParaRPr kumimoji="1" lang="ja-JP" altLang="en-US" sz="1400" dirty="0">
              <a:latin typeface="メイリオ" panose="020B0604030504040204" pitchFamily="50" charset="-128"/>
              <a:ea typeface="メイリオ" panose="020B0604030504040204" pitchFamily="50" charset="-128"/>
            </a:endParaRPr>
          </a:p>
        </p:txBody>
      </p:sp>
      <p:sp>
        <p:nvSpPr>
          <p:cNvPr id="51" name="左右矢印吹き出し 50"/>
          <p:cNvSpPr/>
          <p:nvPr/>
        </p:nvSpPr>
        <p:spPr>
          <a:xfrm rot="5400000">
            <a:off x="9889981" y="5362854"/>
            <a:ext cx="2430606" cy="2404088"/>
          </a:xfrm>
          <a:prstGeom prst="leftRightArrowCallout">
            <a:avLst>
              <a:gd name="adj1" fmla="val 9317"/>
              <a:gd name="adj2" fmla="val 9428"/>
              <a:gd name="adj3" fmla="val 9411"/>
              <a:gd name="adj4" fmla="val 48123"/>
            </a:avLst>
          </a:prstGeom>
          <a:solidFill>
            <a:srgbClr val="9FDBE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spcAft>
                <a:spcPts val="300"/>
              </a:spcAft>
            </a:pPr>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rPr>
              <a:t>＜迅速な対応が必要な相談＞</a:t>
            </a:r>
            <a:endParaRPr kumimoji="1" lang="en-US" altLang="ja-JP" sz="1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地域協議会の会長・副会長</a:t>
            </a:r>
            <a:endParaRPr kumimoji="1"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spcAft>
                <a:spcPts val="300"/>
              </a:spcAft>
            </a:pPr>
            <a:r>
              <a:rPr kumimoji="1"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　と協議のうえ、対応</a:t>
            </a:r>
            <a:endParaRPr kumimoji="1"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対応結果を地域協議会に</a:t>
            </a:r>
            <a:endParaRPr kumimoji="1"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　後日共有</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901024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TotalTime>
  <Words>392</Words>
  <Application>Microsoft Office PowerPoint</Application>
  <PresentationFormat>A3 297x420 mm</PresentationFormat>
  <Paragraphs>49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品川区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高木　健太</dc:creator>
  <cp:lastModifiedBy>高木　健太</cp:lastModifiedBy>
  <cp:revision>34</cp:revision>
  <cp:lastPrinted>2024-02-06T07:10:08Z</cp:lastPrinted>
  <dcterms:created xsi:type="dcterms:W3CDTF">2024-02-06T04:07:51Z</dcterms:created>
  <dcterms:modified xsi:type="dcterms:W3CDTF">2024-02-13T04:33:43Z</dcterms:modified>
</cp:coreProperties>
</file>