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448" r:id="rId2"/>
    <p:sldId id="477" r:id="rId3"/>
    <p:sldId id="458" r:id="rId4"/>
    <p:sldId id="481" r:id="rId5"/>
    <p:sldId id="486" r:id="rId6"/>
    <p:sldId id="485" r:id="rId7"/>
    <p:sldId id="483" r:id="rId8"/>
    <p:sldId id="467" r:id="rId9"/>
    <p:sldId id="466" r:id="rId10"/>
    <p:sldId id="465" r:id="rId11"/>
    <p:sldId id="489" r:id="rId12"/>
    <p:sldId id="493" r:id="rId13"/>
    <p:sldId id="492" r:id="rId14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2929"/>
    <a:srgbClr val="D0D8E8"/>
    <a:srgbClr val="4F81BD"/>
    <a:srgbClr val="E46C0A"/>
    <a:srgbClr val="D7E4BD"/>
    <a:srgbClr val="FF99FF"/>
    <a:srgbClr val="FFCCFF"/>
    <a:srgbClr val="FFEBFF"/>
    <a:srgbClr val="E9EDF4"/>
    <a:srgbClr val="B9C5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8603FDC-E32A-4AB5-989C-0864C3EAD2B8}" styleName="テーマ スタイル 2 - アクセント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449" autoAdjust="0"/>
    <p:restoredTop sz="93955" autoAdjust="0"/>
  </p:normalViewPr>
  <p:slideViewPr>
    <p:cSldViewPr>
      <p:cViewPr varScale="1">
        <p:scale>
          <a:sx n="73" d="100"/>
          <a:sy n="73" d="100"/>
        </p:scale>
        <p:origin x="726" y="-4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6" y="0"/>
            <a:ext cx="2949575" cy="498475"/>
          </a:xfrm>
          <a:prstGeom prst="rect">
            <a:avLst/>
          </a:prstGeom>
        </p:spPr>
        <p:txBody>
          <a:bodyPr vert="horz" lIns="91362" tIns="45684" rIns="91362" bIns="45684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44" y="0"/>
            <a:ext cx="2949575" cy="498475"/>
          </a:xfrm>
          <a:prstGeom prst="rect">
            <a:avLst/>
          </a:prstGeom>
        </p:spPr>
        <p:txBody>
          <a:bodyPr vert="horz" lIns="91362" tIns="45684" rIns="91362" bIns="45684" rtlCol="0"/>
          <a:lstStyle>
            <a:lvl1pPr algn="r">
              <a:defRPr sz="1200"/>
            </a:lvl1pPr>
          </a:lstStyle>
          <a:p>
            <a:fld id="{648BC979-3C96-4271-9F7B-B58858AA0337}" type="datetimeFigureOut">
              <a:rPr kumimoji="1" lang="ja-JP" altLang="en-US" smtClean="0"/>
              <a:t>2024/6/18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6" y="9440869"/>
            <a:ext cx="2949575" cy="498475"/>
          </a:xfrm>
          <a:prstGeom prst="rect">
            <a:avLst/>
          </a:prstGeom>
        </p:spPr>
        <p:txBody>
          <a:bodyPr vert="horz" lIns="91362" tIns="45684" rIns="91362" bIns="45684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44" y="9440869"/>
            <a:ext cx="2949575" cy="498475"/>
          </a:xfrm>
          <a:prstGeom prst="rect">
            <a:avLst/>
          </a:prstGeom>
        </p:spPr>
        <p:txBody>
          <a:bodyPr vert="horz" lIns="91362" tIns="45684" rIns="91362" bIns="45684" rtlCol="0" anchor="b"/>
          <a:lstStyle>
            <a:lvl1pPr algn="r">
              <a:defRPr sz="1200"/>
            </a:lvl1pPr>
          </a:lstStyle>
          <a:p>
            <a:fld id="{101D15B3-453B-4777-8AD7-DDC11D161E7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3441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6" y="0"/>
            <a:ext cx="2949575" cy="498475"/>
          </a:xfrm>
          <a:prstGeom prst="rect">
            <a:avLst/>
          </a:prstGeom>
        </p:spPr>
        <p:txBody>
          <a:bodyPr vert="horz" lIns="91362" tIns="45684" rIns="91362" bIns="45684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4" y="0"/>
            <a:ext cx="2949575" cy="498475"/>
          </a:xfrm>
          <a:prstGeom prst="rect">
            <a:avLst/>
          </a:prstGeom>
        </p:spPr>
        <p:txBody>
          <a:bodyPr vert="horz" lIns="91362" tIns="45684" rIns="91362" bIns="45684" rtlCol="0"/>
          <a:lstStyle>
            <a:lvl1pPr algn="r">
              <a:defRPr sz="1200"/>
            </a:lvl1pPr>
          </a:lstStyle>
          <a:p>
            <a:fld id="{6605511F-41A3-4452-89C9-9E5F6DAF8230}" type="datetimeFigureOut">
              <a:rPr kumimoji="1" lang="ja-JP" altLang="en-US" smtClean="0"/>
              <a:t>2024/6/18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62" tIns="45684" rIns="91362" bIns="45684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45" y="4783138"/>
            <a:ext cx="5445125" cy="3913187"/>
          </a:xfrm>
          <a:prstGeom prst="rect">
            <a:avLst/>
          </a:prstGeom>
        </p:spPr>
        <p:txBody>
          <a:bodyPr vert="horz" lIns="91362" tIns="45684" rIns="91362" bIns="4568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6" y="9440869"/>
            <a:ext cx="2949575" cy="498475"/>
          </a:xfrm>
          <a:prstGeom prst="rect">
            <a:avLst/>
          </a:prstGeom>
        </p:spPr>
        <p:txBody>
          <a:bodyPr vert="horz" lIns="91362" tIns="45684" rIns="91362" bIns="45684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4" y="9440869"/>
            <a:ext cx="2949575" cy="498475"/>
          </a:xfrm>
          <a:prstGeom prst="rect">
            <a:avLst/>
          </a:prstGeom>
        </p:spPr>
        <p:txBody>
          <a:bodyPr vert="horz" lIns="91362" tIns="45684" rIns="91362" bIns="45684" rtlCol="0" anchor="b"/>
          <a:lstStyle>
            <a:lvl1pPr algn="r">
              <a:defRPr sz="1200"/>
            </a:lvl1pPr>
          </a:lstStyle>
          <a:p>
            <a:fld id="{D74AA7D0-7EC6-4F44-8868-6CC57E4E8AF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20063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26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AA7D0-7EC6-4F44-8868-6CC57E4E8AF7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937304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28625" y="1247775"/>
            <a:ext cx="5986463" cy="33670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AA7D0-7EC6-4F44-8868-6CC57E4E8AF7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55777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26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74AA7D0-7EC6-4F44-8868-6CC57E4E8AF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68612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26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74AA7D0-7EC6-4F44-8868-6CC57E4E8AF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49805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26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74AA7D0-7EC6-4F44-8868-6CC57E4E8AF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186917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26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74AA7D0-7EC6-4F44-8868-6CC57E4E8AF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67157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15925" y="1238250"/>
            <a:ext cx="5938838" cy="3341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AA7D0-7EC6-4F44-8868-6CC57E4E8AF7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15861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15925" y="1238250"/>
            <a:ext cx="5938838" cy="3341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AA7D0-7EC6-4F44-8868-6CC57E4E8AF7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34320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15925" y="1238250"/>
            <a:ext cx="5938838" cy="3341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AA7D0-7EC6-4F44-8868-6CC57E4E8AF7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12536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15925" y="1238250"/>
            <a:ext cx="5938838" cy="3341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AA7D0-7EC6-4F44-8868-6CC57E4E8AF7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54463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26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74AA7D0-7EC6-4F44-8868-6CC57E4E8AF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264703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28625" y="1247775"/>
            <a:ext cx="5986463" cy="33670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AA7D0-7EC6-4F44-8868-6CC57E4E8AF7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805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28625" y="1247775"/>
            <a:ext cx="5986463" cy="33670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AA7D0-7EC6-4F44-8868-6CC57E4E8AF7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420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dirty="0"/>
              <a:t>令和</a:t>
            </a:r>
            <a:r>
              <a:rPr kumimoji="1" lang="en-US" altLang="ja-JP" dirty="0"/>
              <a:t>4</a:t>
            </a:r>
            <a:r>
              <a:rPr kumimoji="1" lang="ja-JP" altLang="en-US" dirty="0"/>
              <a:t>年</a:t>
            </a:r>
            <a:r>
              <a:rPr kumimoji="1" lang="en-US" altLang="ja-JP" dirty="0"/>
              <a:t>12</a:t>
            </a:r>
            <a:r>
              <a:rPr kumimoji="1" lang="ja-JP" altLang="en-US" dirty="0"/>
              <a:t>月</a:t>
            </a:r>
            <a:r>
              <a:rPr kumimoji="1" lang="en-US" altLang="ja-JP" dirty="0"/>
              <a:t>28</a:t>
            </a:r>
            <a:r>
              <a:rPr kumimoji="1" lang="ja-JP" altLang="en-US" dirty="0"/>
              <a:t>日</a:t>
            </a: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dirty="0"/>
              <a:t>令和</a:t>
            </a:r>
            <a:r>
              <a:rPr kumimoji="1" lang="en-US" altLang="ja-JP" dirty="0"/>
              <a:t>4</a:t>
            </a:r>
            <a:r>
              <a:rPr kumimoji="1" lang="ja-JP" altLang="en-US" dirty="0"/>
              <a:t>年</a:t>
            </a:r>
            <a:r>
              <a:rPr kumimoji="1" lang="en-US" altLang="ja-JP" dirty="0"/>
              <a:t>12</a:t>
            </a:r>
            <a:r>
              <a:rPr kumimoji="1" lang="ja-JP" altLang="en-US" dirty="0"/>
              <a:t>月</a:t>
            </a:r>
            <a:r>
              <a:rPr kumimoji="1" lang="en-US" altLang="ja-JP" dirty="0"/>
              <a:t>28</a:t>
            </a:r>
            <a:r>
              <a:rPr kumimoji="1" lang="ja-JP" altLang="en-US" dirty="0"/>
              <a:t>日</a:t>
            </a: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dirty="0"/>
              <a:t>令和</a:t>
            </a:r>
            <a:r>
              <a:rPr kumimoji="1" lang="en-US" altLang="ja-JP" dirty="0"/>
              <a:t>4</a:t>
            </a:r>
            <a:r>
              <a:rPr kumimoji="1" lang="ja-JP" altLang="en-US" dirty="0"/>
              <a:t>年</a:t>
            </a:r>
            <a:r>
              <a:rPr kumimoji="1" lang="en-US" altLang="ja-JP" dirty="0"/>
              <a:t>12</a:t>
            </a:r>
            <a:r>
              <a:rPr kumimoji="1" lang="ja-JP" altLang="en-US" dirty="0"/>
              <a:t>月</a:t>
            </a:r>
            <a:r>
              <a:rPr kumimoji="1" lang="en-US" altLang="ja-JP" dirty="0"/>
              <a:t>28</a:t>
            </a:r>
            <a:r>
              <a:rPr kumimoji="1" lang="ja-JP" altLang="en-US" dirty="0"/>
              <a:t>日</a:t>
            </a: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dirty="0"/>
              <a:t>令和</a:t>
            </a:r>
            <a:r>
              <a:rPr kumimoji="1" lang="en-US" altLang="ja-JP" dirty="0"/>
              <a:t>4</a:t>
            </a:r>
            <a:r>
              <a:rPr kumimoji="1" lang="ja-JP" altLang="en-US" dirty="0"/>
              <a:t>年</a:t>
            </a:r>
            <a:r>
              <a:rPr kumimoji="1" lang="en-US" altLang="ja-JP" dirty="0"/>
              <a:t>12</a:t>
            </a:r>
            <a:r>
              <a:rPr kumimoji="1" lang="ja-JP" altLang="en-US" dirty="0"/>
              <a:t>月</a:t>
            </a:r>
            <a:r>
              <a:rPr kumimoji="1" lang="en-US" altLang="ja-JP" dirty="0"/>
              <a:t>28</a:t>
            </a:r>
            <a:r>
              <a:rPr kumimoji="1" lang="ja-JP" altLang="en-US" dirty="0"/>
              <a:t>日</a:t>
            </a: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dirty="0"/>
              <a:t>令和</a:t>
            </a:r>
            <a:r>
              <a:rPr kumimoji="1" lang="en-US" altLang="ja-JP" dirty="0"/>
              <a:t>4</a:t>
            </a:r>
            <a:r>
              <a:rPr kumimoji="1" lang="ja-JP" altLang="en-US" dirty="0"/>
              <a:t>年</a:t>
            </a:r>
            <a:r>
              <a:rPr kumimoji="1" lang="en-US" altLang="ja-JP" dirty="0"/>
              <a:t>12</a:t>
            </a:r>
            <a:r>
              <a:rPr kumimoji="1" lang="ja-JP" altLang="en-US" dirty="0"/>
              <a:t>月</a:t>
            </a:r>
            <a:r>
              <a:rPr kumimoji="1" lang="en-US" altLang="ja-JP" dirty="0"/>
              <a:t>28</a:t>
            </a:r>
            <a:r>
              <a:rPr kumimoji="1" lang="ja-JP" altLang="en-US" dirty="0"/>
              <a:t>日</a:t>
            </a: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dirty="0"/>
              <a:t>令和</a:t>
            </a:r>
            <a:r>
              <a:rPr kumimoji="1" lang="en-US" altLang="ja-JP" dirty="0"/>
              <a:t>4</a:t>
            </a:r>
            <a:r>
              <a:rPr kumimoji="1" lang="ja-JP" altLang="en-US" dirty="0"/>
              <a:t>年</a:t>
            </a:r>
            <a:r>
              <a:rPr kumimoji="1" lang="en-US" altLang="ja-JP" dirty="0"/>
              <a:t>12</a:t>
            </a:r>
            <a:r>
              <a:rPr kumimoji="1" lang="ja-JP" altLang="en-US" dirty="0"/>
              <a:t>月</a:t>
            </a:r>
            <a:r>
              <a:rPr kumimoji="1" lang="en-US" altLang="ja-JP" dirty="0"/>
              <a:t>28</a:t>
            </a:r>
            <a:r>
              <a:rPr kumimoji="1" lang="ja-JP" altLang="en-US" dirty="0"/>
              <a:t>日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dirty="0"/>
              <a:t>令和</a:t>
            </a:r>
            <a:r>
              <a:rPr kumimoji="1" lang="en-US" altLang="ja-JP" dirty="0"/>
              <a:t>4</a:t>
            </a:r>
            <a:r>
              <a:rPr kumimoji="1" lang="ja-JP" altLang="en-US" dirty="0"/>
              <a:t>年</a:t>
            </a:r>
            <a:r>
              <a:rPr kumimoji="1" lang="en-US" altLang="ja-JP" dirty="0"/>
              <a:t>12</a:t>
            </a:r>
            <a:r>
              <a:rPr kumimoji="1" lang="ja-JP" altLang="en-US" dirty="0"/>
              <a:t>月</a:t>
            </a:r>
            <a:r>
              <a:rPr kumimoji="1" lang="en-US" altLang="ja-JP" dirty="0"/>
              <a:t>28</a:t>
            </a:r>
            <a:r>
              <a:rPr kumimoji="1" lang="ja-JP" altLang="en-US" dirty="0"/>
              <a:t>日</a:t>
            </a: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dirty="0"/>
              <a:t>令和</a:t>
            </a:r>
            <a:r>
              <a:rPr kumimoji="1" lang="en-US" altLang="ja-JP" dirty="0"/>
              <a:t>4</a:t>
            </a:r>
            <a:r>
              <a:rPr kumimoji="1" lang="ja-JP" altLang="en-US" dirty="0"/>
              <a:t>年</a:t>
            </a:r>
            <a:r>
              <a:rPr kumimoji="1" lang="en-US" altLang="ja-JP" dirty="0"/>
              <a:t>12</a:t>
            </a:r>
            <a:r>
              <a:rPr kumimoji="1" lang="ja-JP" altLang="en-US" dirty="0"/>
              <a:t>月</a:t>
            </a:r>
            <a:r>
              <a:rPr kumimoji="1" lang="en-US" altLang="ja-JP" dirty="0"/>
              <a:t>28</a:t>
            </a:r>
            <a:r>
              <a:rPr kumimoji="1" lang="ja-JP" altLang="en-US" dirty="0"/>
              <a:t>日</a:t>
            </a: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dirty="0"/>
              <a:t>令和</a:t>
            </a:r>
            <a:r>
              <a:rPr kumimoji="1" lang="en-US" altLang="ja-JP" dirty="0"/>
              <a:t>4</a:t>
            </a:r>
            <a:r>
              <a:rPr kumimoji="1" lang="ja-JP" altLang="en-US" dirty="0"/>
              <a:t>年</a:t>
            </a:r>
            <a:r>
              <a:rPr kumimoji="1" lang="en-US" altLang="ja-JP" dirty="0"/>
              <a:t>12</a:t>
            </a:r>
            <a:r>
              <a:rPr kumimoji="1" lang="ja-JP" altLang="en-US" dirty="0"/>
              <a:t>月</a:t>
            </a:r>
            <a:r>
              <a:rPr kumimoji="1" lang="en-US" altLang="ja-JP" dirty="0"/>
              <a:t>28</a:t>
            </a:r>
            <a:r>
              <a:rPr kumimoji="1" lang="ja-JP" altLang="en-US" dirty="0"/>
              <a:t>日</a:t>
            </a: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dirty="0"/>
              <a:t>令和</a:t>
            </a:r>
            <a:r>
              <a:rPr kumimoji="1" lang="en-US" altLang="ja-JP" dirty="0"/>
              <a:t>4</a:t>
            </a:r>
            <a:r>
              <a:rPr kumimoji="1" lang="ja-JP" altLang="en-US" dirty="0"/>
              <a:t>年</a:t>
            </a:r>
            <a:r>
              <a:rPr kumimoji="1" lang="en-US" altLang="ja-JP" dirty="0"/>
              <a:t>12</a:t>
            </a:r>
            <a:r>
              <a:rPr kumimoji="1" lang="ja-JP" altLang="en-US" dirty="0"/>
              <a:t>月</a:t>
            </a:r>
            <a:r>
              <a:rPr kumimoji="1" lang="en-US" altLang="ja-JP" dirty="0"/>
              <a:t>28</a:t>
            </a:r>
            <a:r>
              <a:rPr kumimoji="1" lang="ja-JP" altLang="en-US" dirty="0"/>
              <a:t>日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dirty="0"/>
              <a:t>令和</a:t>
            </a:r>
            <a:r>
              <a:rPr kumimoji="1" lang="en-US" altLang="ja-JP" dirty="0"/>
              <a:t>4</a:t>
            </a:r>
            <a:r>
              <a:rPr kumimoji="1" lang="ja-JP" altLang="en-US" dirty="0"/>
              <a:t>年</a:t>
            </a:r>
            <a:r>
              <a:rPr kumimoji="1" lang="en-US" altLang="ja-JP" dirty="0"/>
              <a:t>12</a:t>
            </a:r>
            <a:r>
              <a:rPr kumimoji="1" lang="ja-JP" altLang="en-US" dirty="0"/>
              <a:t>月</a:t>
            </a:r>
            <a:r>
              <a:rPr kumimoji="1" lang="en-US" altLang="ja-JP" dirty="0"/>
              <a:t>28</a:t>
            </a:r>
            <a:r>
              <a:rPr kumimoji="1" lang="ja-JP" altLang="en-US" dirty="0"/>
              <a:t>日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ja-JP" altLang="en-US" dirty="0"/>
              <a:t>令和</a:t>
            </a:r>
            <a:r>
              <a:rPr kumimoji="1" lang="en-US" altLang="ja-JP" dirty="0"/>
              <a:t>4</a:t>
            </a:r>
            <a:r>
              <a:rPr kumimoji="1" lang="ja-JP" altLang="en-US" dirty="0"/>
              <a:t>年</a:t>
            </a:r>
            <a:r>
              <a:rPr kumimoji="1" lang="en-US" altLang="ja-JP" dirty="0"/>
              <a:t>12</a:t>
            </a:r>
            <a:r>
              <a:rPr kumimoji="1" lang="ja-JP" altLang="en-US" dirty="0"/>
              <a:t>月</a:t>
            </a:r>
            <a:r>
              <a:rPr kumimoji="1" lang="en-US" altLang="ja-JP" dirty="0"/>
              <a:t>28</a:t>
            </a:r>
            <a:r>
              <a:rPr kumimoji="1" lang="ja-JP" altLang="en-US" dirty="0"/>
              <a:t>日</a:t>
            </a: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jp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7.png"/><Relationship Id="rId3" Type="http://schemas.openxmlformats.org/officeDocument/2006/relationships/image" Target="../media/image1.png"/><Relationship Id="rId12" Type="http://schemas.openxmlformats.org/officeDocument/2006/relationships/image" Target="../media/image6.svg"/><Relationship Id="rId17" Type="http://schemas.openxmlformats.org/officeDocument/2006/relationships/image" Target="../media/image10.sv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11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4.sv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14956"/>
            <a:ext cx="12192000" cy="1443044"/>
          </a:xfrm>
          <a:prstGeom prst="rect">
            <a:avLst/>
          </a:prstGeom>
        </p:spPr>
      </p:pic>
      <p:sp>
        <p:nvSpPr>
          <p:cNvPr id="3" name="正方形/長方形 2"/>
          <p:cNvSpPr/>
          <p:nvPr/>
        </p:nvSpPr>
        <p:spPr>
          <a:xfrm>
            <a:off x="0" y="0"/>
            <a:ext cx="12204000" cy="492906"/>
          </a:xfrm>
          <a:prstGeom prst="rect">
            <a:avLst/>
          </a:prstGeom>
          <a:gradFill flip="none" rotWithShape="1">
            <a:gsLst>
              <a:gs pos="31000">
                <a:srgbClr val="0068B7"/>
              </a:gs>
              <a:gs pos="61000">
                <a:schemeClr val="accent1">
                  <a:lumMod val="45000"/>
                  <a:lumOff val="55000"/>
                </a:schemeClr>
              </a:gs>
              <a:gs pos="87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2000" y="71284"/>
            <a:ext cx="1225402" cy="365792"/>
          </a:xfrm>
          <a:prstGeom prst="rect">
            <a:avLst/>
          </a:prstGeom>
        </p:spPr>
      </p:pic>
      <p:sp>
        <p:nvSpPr>
          <p:cNvPr id="12" name="日付プレースホルダー 1"/>
          <p:cNvSpPr txBox="1">
            <a:spLocks/>
          </p:cNvSpPr>
          <p:nvPr/>
        </p:nvSpPr>
        <p:spPr>
          <a:xfrm>
            <a:off x="9446104" y="6520259"/>
            <a:ext cx="27705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lang="en-US" altLang="ja-JP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19</a:t>
            </a:r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endParaRPr lang="en-US" altLang="ja-JP" sz="2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8256688" y="64800"/>
            <a:ext cx="4032000" cy="365125"/>
          </a:xfrm>
        </p:spPr>
        <p:txBody>
          <a:bodyPr/>
          <a:lstStyle/>
          <a:p>
            <a:r>
              <a:rPr lang="ja-JP" altLang="en-US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品川区長 </a:t>
            </a:r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定例記者</a:t>
            </a:r>
            <a:r>
              <a:rPr lang="ja-JP" altLang="en-US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会見資料</a:t>
            </a:r>
            <a:endParaRPr lang="en-US" altLang="ja-JP" sz="2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775520" y="2164564"/>
            <a:ext cx="871296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lang="en-US" altLang="ja-JP" sz="4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kumimoji="1" lang="ja-JP" altLang="en-US" sz="4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kumimoji="1" lang="en-US" altLang="ja-JP" sz="4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kumimoji="1" lang="ja-JP" altLang="en-US" sz="4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endParaRPr lang="en-US" altLang="ja-JP" sz="4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r"/>
            <a:r>
              <a:rPr lang="ja-JP" altLang="en-US" sz="6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品川区長 </a:t>
            </a:r>
            <a:r>
              <a:rPr lang="ja-JP" altLang="en-US" sz="6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定例記者</a:t>
            </a:r>
            <a:r>
              <a:rPr lang="ja-JP" altLang="en-US" sz="6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会見</a:t>
            </a:r>
            <a:endParaRPr kumimoji="1"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87626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図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20470"/>
            <a:ext cx="12192000" cy="937530"/>
          </a:xfrm>
          <a:prstGeom prst="rect">
            <a:avLst/>
          </a:prstGeom>
        </p:spPr>
      </p:pic>
      <p:sp>
        <p:nvSpPr>
          <p:cNvPr id="19" name="正方形/長方形 18"/>
          <p:cNvSpPr/>
          <p:nvPr/>
        </p:nvSpPr>
        <p:spPr>
          <a:xfrm>
            <a:off x="12680" y="628927"/>
            <a:ext cx="12204000" cy="5423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 b="1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タイトル 12"/>
          <p:cNvSpPr txBox="1">
            <a:spLocks/>
          </p:cNvSpPr>
          <p:nvPr/>
        </p:nvSpPr>
        <p:spPr>
          <a:xfrm>
            <a:off x="1686009" y="692696"/>
            <a:ext cx="9234527" cy="542326"/>
          </a:xfrm>
          <a:prstGeom prst="rect">
            <a:avLst/>
          </a:prstGeom>
        </p:spPr>
        <p:txBody>
          <a:bodyPr vert="horz" lIns="91440" tIns="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3200" b="1" dirty="0" smtClean="0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23</a:t>
            </a:r>
            <a:r>
              <a:rPr lang="ja-JP" altLang="en-US" sz="3200" b="1" dirty="0" smtClean="0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区初</a:t>
            </a:r>
            <a:r>
              <a:rPr lang="ja-JP" altLang="en-US" sz="3600" b="1" dirty="0" smtClean="0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28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「トイレトラック」の導入</a:t>
            </a:r>
            <a:endParaRPr lang="ja-JP" altLang="en-US" sz="2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6168008" y="61638"/>
            <a:ext cx="4386783" cy="365125"/>
          </a:xfrm>
        </p:spPr>
        <p:txBody>
          <a:bodyPr/>
          <a:lstStyle/>
          <a:p>
            <a:pPr algn="r"/>
            <a:r>
              <a:rPr lang="ja-JP" altLang="en-US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lang="en-US" altLang="ja-JP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年度品川区 予算案プレス発表</a:t>
            </a:r>
            <a:endParaRPr lang="en-US" altLang="ja-JP" sz="2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0" y="0"/>
            <a:ext cx="12204000" cy="492906"/>
          </a:xfrm>
          <a:prstGeom prst="rect">
            <a:avLst/>
          </a:prstGeom>
          <a:gradFill flip="none" rotWithShape="1">
            <a:gsLst>
              <a:gs pos="31000">
                <a:srgbClr val="0068B7"/>
              </a:gs>
              <a:gs pos="61000">
                <a:schemeClr val="accent1">
                  <a:lumMod val="45000"/>
                  <a:lumOff val="55000"/>
                </a:schemeClr>
              </a:gs>
              <a:gs pos="87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22" name="図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2000" y="71284"/>
            <a:ext cx="1225402" cy="365792"/>
          </a:xfrm>
          <a:prstGeom prst="rect">
            <a:avLst/>
          </a:prstGeom>
        </p:spPr>
      </p:pic>
      <p:graphicFrame>
        <p:nvGraphicFramePr>
          <p:cNvPr id="3" name="表 3">
            <a:extLst>
              <a:ext uri="{FF2B5EF4-FFF2-40B4-BE49-F238E27FC236}">
                <a16:creationId xmlns:a16="http://schemas.microsoft.com/office/drawing/2014/main" id="{E1565081-D46C-C476-3DEF-0D0FFB961D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3471327"/>
              </p:ext>
            </p:extLst>
          </p:nvPr>
        </p:nvGraphicFramePr>
        <p:xfrm>
          <a:off x="462008" y="3846865"/>
          <a:ext cx="11322624" cy="23184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01544">
                  <a:extLst>
                    <a:ext uri="{9D8B030D-6E8A-4147-A177-3AD203B41FA5}">
                      <a16:colId xmlns:a16="http://schemas.microsoft.com/office/drawing/2014/main" val="2707623244"/>
                    </a:ext>
                  </a:extLst>
                </a:gridCol>
                <a:gridCol w="9721080">
                  <a:extLst>
                    <a:ext uri="{9D8B030D-6E8A-4147-A177-3AD203B41FA5}">
                      <a16:colId xmlns:a16="http://schemas.microsoft.com/office/drawing/2014/main" val="1201752258"/>
                    </a:ext>
                  </a:extLst>
                </a:gridCol>
              </a:tblGrid>
              <a:tr h="5505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3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内容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3200"/>
                        </a:lnSpc>
                      </a:pPr>
                      <a:r>
                        <a:rPr lang="ja-JP" altLang="en-US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</a:t>
                      </a:r>
                      <a:r>
                        <a:rPr lang="en-US" altLang="ja-JP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23</a:t>
                      </a:r>
                      <a:r>
                        <a:rPr lang="ja-JP" altLang="en-US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区で初めて「トイレトラック」を整備</a:t>
                      </a:r>
                      <a:endParaRPr lang="en-US" altLang="ja-JP" sz="24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8025193"/>
                  </a:ext>
                </a:extLst>
              </a:tr>
              <a:tr h="115697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3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効果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3200"/>
                        </a:lnSpc>
                      </a:pPr>
                      <a:r>
                        <a:rPr lang="ja-JP" altLang="en-US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・災害時は、</a:t>
                      </a:r>
                      <a:r>
                        <a:rPr lang="ja-JP" altLang="en-US" sz="2400" b="1" dirty="0" smtClean="0">
                          <a:solidFill>
                            <a:srgbClr val="C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自治体間の連携</a:t>
                      </a:r>
                      <a:r>
                        <a:rPr lang="ja-JP" altLang="en-US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により、</a:t>
                      </a:r>
                      <a:r>
                        <a:rPr lang="ja-JP" altLang="en-US" sz="2400" b="1" dirty="0" smtClean="0">
                          <a:solidFill>
                            <a:srgbClr val="C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区が被災した際の受援</a:t>
                      </a:r>
                      <a:r>
                        <a:rPr lang="ja-JP" altLang="en-US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および</a:t>
                      </a:r>
                      <a:endParaRPr lang="en-US" altLang="ja-JP" sz="24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ts val="3200"/>
                        </a:lnSpc>
                      </a:pPr>
                      <a:r>
                        <a:rPr lang="ja-JP" altLang="en-US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lang="ja-JP" altLang="en-US" sz="2400" b="1" dirty="0" smtClean="0">
                          <a:solidFill>
                            <a:srgbClr val="C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被災地への支援体制</a:t>
                      </a:r>
                      <a:r>
                        <a:rPr lang="ja-JP" altLang="en-US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を確立することで、トイレ問題を改善</a:t>
                      </a:r>
                      <a:endParaRPr lang="en-US" altLang="ja-JP" sz="24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ts val="2800"/>
                        </a:lnSpc>
                      </a:pPr>
                      <a:r>
                        <a:rPr lang="ja-JP" altLang="en-US" sz="22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</a:t>
                      </a:r>
                      <a:r>
                        <a:rPr lang="en-US" altLang="ja-JP" sz="22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※</a:t>
                      </a:r>
                      <a:r>
                        <a:rPr lang="ja-JP" altLang="en-US" sz="22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能登半島地震でも他自治体のトイレトレーラーなどが活躍</a:t>
                      </a:r>
                      <a:endParaRPr lang="en-US" altLang="ja-JP" sz="22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ts val="800"/>
                        </a:lnSpc>
                      </a:pPr>
                      <a:endParaRPr lang="en-US" altLang="ja-JP" sz="22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ts val="3200"/>
                        </a:lnSpc>
                      </a:pPr>
                      <a:r>
                        <a:rPr lang="ja-JP" altLang="en-US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</a:t>
                      </a:r>
                      <a:r>
                        <a:rPr lang="ja-JP" altLang="en-US" sz="2400" b="1" dirty="0" smtClean="0">
                          <a:solidFill>
                            <a:srgbClr val="C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平時は、防災訓練や地域イベントで活用</a:t>
                      </a:r>
                      <a:r>
                        <a:rPr lang="ja-JP" altLang="en-US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し、備えの重要性を</a:t>
                      </a:r>
                      <a:r>
                        <a:rPr lang="en-US" altLang="ja-JP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PR</a:t>
                      </a:r>
                      <a:endParaRPr lang="en-US" altLang="ja-JP" sz="24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7298499"/>
                  </a:ext>
                </a:extLst>
              </a:tr>
            </a:tbl>
          </a:graphicData>
        </a:graphic>
      </p:graphicFrame>
      <p:sp>
        <p:nvSpPr>
          <p:cNvPr id="14" name="日付プレースホルダー 1"/>
          <p:cNvSpPr txBox="1">
            <a:spLocks/>
          </p:cNvSpPr>
          <p:nvPr/>
        </p:nvSpPr>
        <p:spPr>
          <a:xfrm>
            <a:off x="8256688" y="64800"/>
            <a:ext cx="403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b="1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品川区長 定例記者会見資料</a:t>
            </a:r>
            <a:endParaRPr lang="en-US" altLang="ja-JP" sz="2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日付プレースホルダー 1"/>
          <p:cNvSpPr txBox="1">
            <a:spLocks/>
          </p:cNvSpPr>
          <p:nvPr/>
        </p:nvSpPr>
        <p:spPr>
          <a:xfrm>
            <a:off x="9446104" y="6520259"/>
            <a:ext cx="27705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lang="en-US" altLang="ja-JP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19</a:t>
            </a:r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endParaRPr lang="en-US" altLang="ja-JP" sz="2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角丸四角形 40">
            <a:extLst>
              <a:ext uri="{FF2B5EF4-FFF2-40B4-BE49-F238E27FC236}">
                <a16:creationId xmlns:a16="http://schemas.microsoft.com/office/drawing/2014/main" id="{DF3A5206-B50A-E805-9091-5B04F995EF51}"/>
              </a:ext>
            </a:extLst>
          </p:cNvPr>
          <p:cNvSpPr/>
          <p:nvPr/>
        </p:nvSpPr>
        <p:spPr>
          <a:xfrm>
            <a:off x="176566" y="1293495"/>
            <a:ext cx="11838867" cy="2351529"/>
          </a:xfrm>
          <a:prstGeom prst="roundRect">
            <a:avLst>
              <a:gd name="adj" fmla="val 0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tIns="0" bIns="0" rtlCol="0" anchor="t"/>
          <a:lstStyle/>
          <a:p>
            <a:pPr>
              <a:spcAft>
                <a:spcPts val="300"/>
              </a:spcAft>
            </a:pPr>
            <a:endParaRPr lang="en-US" altLang="ja-JP" sz="27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623392" y="667613"/>
            <a:ext cx="1080120" cy="532900"/>
            <a:chOff x="3054" y="667613"/>
            <a:chExt cx="1080120" cy="532900"/>
          </a:xfrm>
        </p:grpSpPr>
        <p:sp>
          <p:nvSpPr>
            <p:cNvPr id="23" name="角丸四角形 22"/>
            <p:cNvSpPr/>
            <p:nvPr/>
          </p:nvSpPr>
          <p:spPr>
            <a:xfrm>
              <a:off x="71994" y="667613"/>
              <a:ext cx="942242" cy="443146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tIns="0" bIns="0" rtlCol="0" anchor="ctr"/>
            <a:lstStyle/>
            <a:p>
              <a:pPr algn="ctr">
                <a:lnSpc>
                  <a:spcPts val="2800"/>
                </a:lnSpc>
                <a:spcAft>
                  <a:spcPts val="300"/>
                </a:spcAft>
              </a:pPr>
              <a:endParaRPr kumimoji="1" lang="ja-JP" altLang="en-US" sz="2700" dirty="0" smtClean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25" name="テキスト ボックス 24"/>
            <p:cNvSpPr txBox="1"/>
            <p:nvPr/>
          </p:nvSpPr>
          <p:spPr>
            <a:xfrm>
              <a:off x="3054" y="677293"/>
              <a:ext cx="108012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ja-JP" altLang="en-US" sz="2800" b="1" dirty="0" smtClean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新規</a:t>
              </a:r>
              <a:endParaRPr lang="ja-JP" altLang="ja-JP" sz="28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26" name="タイトル 12"/>
          <p:cNvSpPr txBox="1">
            <a:spLocks/>
          </p:cNvSpPr>
          <p:nvPr/>
        </p:nvSpPr>
        <p:spPr>
          <a:xfrm>
            <a:off x="9120336" y="692696"/>
            <a:ext cx="3246780" cy="542326"/>
          </a:xfrm>
          <a:prstGeom prst="rect">
            <a:avLst/>
          </a:prstGeom>
        </p:spPr>
        <p:txBody>
          <a:bodyPr vert="horz" lIns="91440" tIns="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28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【30,510</a:t>
            </a:r>
            <a:r>
              <a:rPr lang="ja-JP" altLang="en-US" sz="28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千円</a:t>
            </a:r>
            <a:r>
              <a:rPr lang="en-US" altLang="ja-JP" sz="28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lang="ja-JP" altLang="en-US" sz="28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タイトル 12"/>
          <p:cNvSpPr txBox="1">
            <a:spLocks/>
          </p:cNvSpPr>
          <p:nvPr/>
        </p:nvSpPr>
        <p:spPr>
          <a:xfrm>
            <a:off x="3230" y="692696"/>
            <a:ext cx="820170" cy="542326"/>
          </a:xfrm>
          <a:prstGeom prst="rect">
            <a:avLst/>
          </a:prstGeom>
        </p:spPr>
        <p:txBody>
          <a:bodyPr vert="horz" lIns="91440" tIns="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③</a:t>
            </a:r>
            <a:endParaRPr lang="ja-JP" altLang="en-US" sz="28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0677" y="1771041"/>
            <a:ext cx="1762912" cy="1358235"/>
          </a:xfrm>
          <a:prstGeom prst="rect">
            <a:avLst/>
          </a:prstGeom>
        </p:spPr>
      </p:pic>
      <p:pic>
        <p:nvPicPr>
          <p:cNvPr id="30" name="図 29"/>
          <p:cNvPicPr/>
          <p:nvPr/>
        </p:nvPicPr>
        <p:blipFill>
          <a:blip r:embed="rId6"/>
          <a:stretch>
            <a:fillRect/>
          </a:stretch>
        </p:blipFill>
        <p:spPr>
          <a:xfrm>
            <a:off x="6312024" y="1650116"/>
            <a:ext cx="3847541" cy="1718650"/>
          </a:xfrm>
          <a:prstGeom prst="rect">
            <a:avLst/>
          </a:prstGeom>
        </p:spPr>
      </p:pic>
      <p:sp>
        <p:nvSpPr>
          <p:cNvPr id="17" name="テキスト ボックス 16"/>
          <p:cNvSpPr txBox="1"/>
          <p:nvPr/>
        </p:nvSpPr>
        <p:spPr>
          <a:xfrm>
            <a:off x="191343" y="1271950"/>
            <a:ext cx="8065345" cy="2464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kumimoji="1" lang="ja-JP" altLang="en-US" sz="27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◆能登半島地震の被災地では、長引く</a:t>
            </a:r>
            <a:endParaRPr kumimoji="1" lang="en-US" altLang="ja-JP" sz="2700" b="1" dirty="0" smtClean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3600"/>
              </a:lnSpc>
            </a:pPr>
            <a:r>
              <a:rPr lang="ja-JP" altLang="en-US" sz="27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27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断水により、</a:t>
            </a:r>
            <a:r>
              <a:rPr lang="ja-JP" altLang="en-US" sz="27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不衛生なトイレによる</a:t>
            </a:r>
            <a:endParaRPr lang="en-US" altLang="ja-JP" sz="2700" b="1" dirty="0" smtClean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3600"/>
              </a:lnSpc>
            </a:pPr>
            <a:r>
              <a:rPr lang="ja-JP" altLang="en-US" sz="27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避難所の生活環境悪化が大きな課題</a:t>
            </a:r>
            <a:endParaRPr kumimoji="1" lang="en-US" altLang="ja-JP" sz="2700" b="1" dirty="0" smtClean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500"/>
              </a:lnSpc>
            </a:pPr>
            <a:endParaRPr lang="en-US" altLang="ja-JP" sz="2700" b="1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3600"/>
              </a:lnSpc>
            </a:pPr>
            <a:r>
              <a:rPr lang="ja-JP" altLang="en-US" sz="27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◆首都直下地震への強い危機意識から、</a:t>
            </a:r>
            <a:endParaRPr lang="en-US" altLang="ja-JP" sz="2700" b="1" dirty="0" smtClean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3600"/>
              </a:lnSpc>
            </a:pPr>
            <a:r>
              <a:rPr lang="ja-JP" altLang="en-US" sz="27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2700" b="1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実効性のある防災対策を実施</a:t>
            </a:r>
            <a:endParaRPr kumimoji="1" lang="ja-JP" altLang="en-US" sz="2700" b="1" dirty="0"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0225078" y="3129277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車内トイレ</a:t>
            </a:r>
            <a:endParaRPr kumimoji="1" lang="ja-JP" altLang="en-US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31814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図 2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490"/>
          <a:stretch/>
        </p:blipFill>
        <p:spPr>
          <a:xfrm>
            <a:off x="6000" y="5786347"/>
            <a:ext cx="12192000" cy="1075211"/>
          </a:xfrm>
          <a:prstGeom prst="rect">
            <a:avLst/>
          </a:prstGeom>
        </p:spPr>
      </p:pic>
      <p:sp>
        <p:nvSpPr>
          <p:cNvPr id="16" name="正方形/長方形 15"/>
          <p:cNvSpPr/>
          <p:nvPr/>
        </p:nvSpPr>
        <p:spPr>
          <a:xfrm>
            <a:off x="0" y="0"/>
            <a:ext cx="12204000" cy="492906"/>
          </a:xfrm>
          <a:prstGeom prst="rect">
            <a:avLst/>
          </a:prstGeom>
          <a:gradFill flip="none" rotWithShape="1">
            <a:gsLst>
              <a:gs pos="31000">
                <a:srgbClr val="0068B7"/>
              </a:gs>
              <a:gs pos="61000">
                <a:schemeClr val="accent1">
                  <a:lumMod val="45000"/>
                  <a:lumOff val="55000"/>
                </a:schemeClr>
              </a:gs>
              <a:gs pos="87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pic>
        <p:nvPicPr>
          <p:cNvPr id="22" name="図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2000" y="71284"/>
            <a:ext cx="1225402" cy="365792"/>
          </a:xfrm>
          <a:prstGeom prst="rect">
            <a:avLst/>
          </a:prstGeom>
        </p:spPr>
      </p:pic>
      <p:sp>
        <p:nvSpPr>
          <p:cNvPr id="23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8256688" y="64800"/>
            <a:ext cx="4032000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品川区長 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定例記者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会見資料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25" name="日付プレースホルダー 1"/>
          <p:cNvSpPr txBox="1">
            <a:spLocks/>
          </p:cNvSpPr>
          <p:nvPr/>
        </p:nvSpPr>
        <p:spPr>
          <a:xfrm>
            <a:off x="9446104" y="6520259"/>
            <a:ext cx="27705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令和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6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年</a:t>
            </a:r>
            <a:r>
              <a: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6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月</a:t>
            </a:r>
            <a:r>
              <a: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19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日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0" y="612672"/>
            <a:ext cx="12204000" cy="4774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37" name="タイトル 12"/>
          <p:cNvSpPr txBox="1">
            <a:spLocks/>
          </p:cNvSpPr>
          <p:nvPr/>
        </p:nvSpPr>
        <p:spPr>
          <a:xfrm>
            <a:off x="119336" y="648728"/>
            <a:ext cx="11017224" cy="468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/>
            <a:r>
              <a:rPr lang="ja-JP" altLang="en-US" sz="2800" b="1" dirty="0" smtClea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その他、主要</a:t>
            </a:r>
            <a:r>
              <a:rPr lang="ja-JP" altLang="en-US" sz="2800" b="1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施策（安全・安心を守る）</a:t>
            </a: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48060" y="1612245"/>
            <a:ext cx="12356652" cy="340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ts val="5000"/>
              </a:lnSpc>
              <a:defRPr/>
            </a:pPr>
            <a:r>
              <a:rPr lang="ja-JP" altLang="en-US" sz="27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● 　　 高齢者や小児へのワクチン接種の推進　　   </a:t>
            </a:r>
            <a:r>
              <a:rPr lang="ja-JP" altLang="en-US" sz="26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r>
              <a:rPr lang="en-US" altLang="ja-JP" sz="2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2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2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647,793</a:t>
            </a:r>
            <a:r>
              <a:rPr lang="ja-JP" altLang="en-US" sz="2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千円</a:t>
            </a:r>
            <a:endParaRPr lang="en-US" altLang="ja-JP" sz="2600" b="1" dirty="0" smtClean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>
              <a:lnSpc>
                <a:spcPts val="4000"/>
              </a:lnSpc>
              <a:defRPr/>
            </a:pPr>
            <a:r>
              <a:rPr lang="ja-JP" altLang="en-US" sz="25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・小児インフルエンザワクチン接種</a:t>
            </a:r>
            <a:r>
              <a:rPr lang="ja-JP" altLang="en-US" sz="25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事業</a:t>
            </a:r>
            <a:endParaRPr lang="en-US" altLang="ja-JP" sz="25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>
              <a:lnSpc>
                <a:spcPts val="4000"/>
              </a:lnSpc>
              <a:defRPr/>
            </a:pPr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区独自の生後</a:t>
            </a:r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か月から</a:t>
            </a:r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12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歳までの上乗せに加え、さらに高校</a:t>
            </a:r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年生まで拡大</a:t>
            </a:r>
            <a:endParaRPr lang="en-US" altLang="ja-JP" sz="24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>
              <a:lnSpc>
                <a:spcPts val="1000"/>
              </a:lnSpc>
              <a:defRPr/>
            </a:pPr>
            <a:endParaRPr lang="en-US" altLang="ja-JP" sz="24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>
              <a:lnSpc>
                <a:spcPts val="4000"/>
              </a:lnSpc>
              <a:defRPr/>
            </a:pPr>
            <a:r>
              <a:rPr lang="ja-JP" altLang="en-US" sz="25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25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・高齢者新型コロナウイルスワクチン接種</a:t>
            </a:r>
            <a:r>
              <a:rPr lang="ja-JP" altLang="en-US" sz="25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事業（定期接種）</a:t>
            </a:r>
          </a:p>
          <a:p>
            <a:pPr lvl="0">
              <a:lnSpc>
                <a:spcPts val="4000"/>
              </a:lnSpc>
              <a:defRPr/>
            </a:pP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65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歳以上の高齢者や基礎疾患を有する方の重篤化を</a:t>
            </a:r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予防</a:t>
            </a:r>
            <a:endParaRPr lang="ja-JP" altLang="en-US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>
              <a:lnSpc>
                <a:spcPts val="3800"/>
              </a:lnSpc>
              <a:defRPr/>
            </a:pPr>
            <a:endParaRPr lang="ja-JP" altLang="en-US" sz="25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39" name="グループ化 38"/>
          <p:cNvGrpSpPr/>
          <p:nvPr/>
        </p:nvGrpSpPr>
        <p:grpSpPr>
          <a:xfrm>
            <a:off x="593668" y="1835632"/>
            <a:ext cx="821812" cy="366910"/>
            <a:chOff x="902145" y="2406286"/>
            <a:chExt cx="821812" cy="366910"/>
          </a:xfrm>
        </p:grpSpPr>
        <p:sp>
          <p:nvSpPr>
            <p:cNvPr id="40" name="角丸四角形 39"/>
            <p:cNvSpPr/>
            <p:nvPr/>
          </p:nvSpPr>
          <p:spPr>
            <a:xfrm>
              <a:off x="952787" y="2421643"/>
              <a:ext cx="720528" cy="351553"/>
            </a:xfrm>
            <a:prstGeom prst="roundRect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t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ts val="28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41" name="テキスト ボックス 40"/>
            <p:cNvSpPr txBox="1"/>
            <p:nvPr/>
          </p:nvSpPr>
          <p:spPr>
            <a:xfrm>
              <a:off x="902145" y="2406286"/>
              <a:ext cx="821812" cy="3468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4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79646">
                      <a:lumMod val="75000"/>
                    </a:srgbClr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拡充</a:t>
              </a:r>
              <a:endParaRPr kumimoji="1" lang="ja-JP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54360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図 2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490"/>
          <a:stretch/>
        </p:blipFill>
        <p:spPr>
          <a:xfrm>
            <a:off x="6000" y="5786347"/>
            <a:ext cx="12192000" cy="1075211"/>
          </a:xfrm>
          <a:prstGeom prst="rect">
            <a:avLst/>
          </a:prstGeom>
        </p:spPr>
      </p:pic>
      <p:sp>
        <p:nvSpPr>
          <p:cNvPr id="16" name="正方形/長方形 15"/>
          <p:cNvSpPr/>
          <p:nvPr/>
        </p:nvSpPr>
        <p:spPr>
          <a:xfrm>
            <a:off x="0" y="0"/>
            <a:ext cx="12204000" cy="492906"/>
          </a:xfrm>
          <a:prstGeom prst="rect">
            <a:avLst/>
          </a:prstGeom>
          <a:gradFill flip="none" rotWithShape="1">
            <a:gsLst>
              <a:gs pos="31000">
                <a:srgbClr val="0068B7"/>
              </a:gs>
              <a:gs pos="61000">
                <a:schemeClr val="accent1">
                  <a:lumMod val="45000"/>
                  <a:lumOff val="55000"/>
                </a:schemeClr>
              </a:gs>
              <a:gs pos="87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pic>
        <p:nvPicPr>
          <p:cNvPr id="22" name="図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2000" y="71284"/>
            <a:ext cx="1225402" cy="365792"/>
          </a:xfrm>
          <a:prstGeom prst="rect">
            <a:avLst/>
          </a:prstGeom>
        </p:spPr>
      </p:pic>
      <p:sp>
        <p:nvSpPr>
          <p:cNvPr id="23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8256688" y="64800"/>
            <a:ext cx="4032000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品川区長 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定例記者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会見資料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25" name="日付プレースホルダー 1"/>
          <p:cNvSpPr txBox="1">
            <a:spLocks/>
          </p:cNvSpPr>
          <p:nvPr/>
        </p:nvSpPr>
        <p:spPr>
          <a:xfrm>
            <a:off x="9446104" y="6520259"/>
            <a:ext cx="27705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令和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6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年</a:t>
            </a:r>
            <a:r>
              <a: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6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月</a:t>
            </a:r>
            <a:r>
              <a: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19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日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0" y="620688"/>
            <a:ext cx="12204000" cy="4774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37" name="タイトル 12"/>
          <p:cNvSpPr txBox="1">
            <a:spLocks/>
          </p:cNvSpPr>
          <p:nvPr/>
        </p:nvSpPr>
        <p:spPr>
          <a:xfrm>
            <a:off x="119336" y="656744"/>
            <a:ext cx="12745416" cy="468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/>
            <a:r>
              <a:rPr lang="ja-JP" altLang="en-US" sz="2700" b="1" dirty="0" smtClea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その他、主要</a:t>
            </a:r>
            <a:r>
              <a:rPr lang="ja-JP" altLang="en-US" sz="2700" b="1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施策</a:t>
            </a:r>
            <a:r>
              <a:rPr lang="ja-JP" altLang="en-US" sz="2600" b="1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（生きづらさをなくし住み続けられるやさしい社会をつくる）</a:t>
            </a: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48060" y="1721807"/>
            <a:ext cx="11924604" cy="20672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ts val="5400"/>
              </a:lnSpc>
              <a:defRPr/>
            </a:pPr>
            <a:r>
              <a:rPr lang="ja-JP" altLang="en-US" sz="27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● 　 </a:t>
            </a:r>
            <a:r>
              <a:rPr lang="ja-JP" altLang="en-US" sz="27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27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デフリンピック</a:t>
            </a:r>
            <a:r>
              <a:rPr lang="ja-JP" altLang="en-US" sz="27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認知度向上</a:t>
            </a:r>
            <a:r>
              <a:rPr lang="ja-JP" altLang="en-US" sz="27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</a:t>
            </a:r>
            <a:r>
              <a:rPr lang="ja-JP" altLang="en-US" sz="26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en-US" altLang="ja-JP" sz="2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2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　　　　  　　　  </a:t>
            </a:r>
            <a:r>
              <a:rPr lang="en-US" altLang="ja-JP" sz="2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7,774</a:t>
            </a:r>
            <a:r>
              <a:rPr lang="ja-JP" altLang="en-US" sz="2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千円</a:t>
            </a:r>
            <a:endParaRPr lang="en-US" altLang="ja-JP" sz="2600" b="1" dirty="0" smtClean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>
              <a:lnSpc>
                <a:spcPts val="5000"/>
              </a:lnSpc>
              <a:defRPr/>
            </a:pPr>
            <a:r>
              <a:rPr lang="ja-JP" altLang="en-US" sz="25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・区公式</a:t>
            </a:r>
            <a:r>
              <a:rPr lang="ja-JP" altLang="en-US" sz="25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デフリンピックサポーターの</a:t>
            </a:r>
            <a:r>
              <a:rPr lang="ja-JP" altLang="en-US" sz="25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任命によるデフスポーツの推進</a:t>
            </a:r>
            <a:endParaRPr lang="en-US" altLang="ja-JP" sz="25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>
              <a:lnSpc>
                <a:spcPts val="5000"/>
              </a:lnSpc>
              <a:defRPr/>
            </a:pPr>
            <a:r>
              <a:rPr lang="ja-JP" altLang="en-US" sz="25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25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25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・共生社会に向けた聴覚障害者が感じる世界の体験　インクルーシブ</a:t>
            </a:r>
            <a:r>
              <a:rPr lang="ja-JP" altLang="en-US" sz="25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公演</a:t>
            </a:r>
            <a:endParaRPr lang="ja-JP" altLang="en-US" sz="25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39" name="グループ化 38"/>
          <p:cNvGrpSpPr/>
          <p:nvPr/>
        </p:nvGrpSpPr>
        <p:grpSpPr>
          <a:xfrm>
            <a:off x="593668" y="1930518"/>
            <a:ext cx="821812" cy="366910"/>
            <a:chOff x="902145" y="2406286"/>
            <a:chExt cx="821812" cy="366910"/>
          </a:xfrm>
        </p:grpSpPr>
        <p:sp>
          <p:nvSpPr>
            <p:cNvPr id="40" name="角丸四角形 39"/>
            <p:cNvSpPr/>
            <p:nvPr/>
          </p:nvSpPr>
          <p:spPr>
            <a:xfrm>
              <a:off x="952787" y="2421643"/>
              <a:ext cx="720528" cy="351553"/>
            </a:xfrm>
            <a:prstGeom prst="roundRect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t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ts val="28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41" name="テキスト ボックス 40"/>
            <p:cNvSpPr txBox="1"/>
            <p:nvPr/>
          </p:nvSpPr>
          <p:spPr>
            <a:xfrm>
              <a:off x="902145" y="2406286"/>
              <a:ext cx="821812" cy="3468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4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79646">
                      <a:lumMod val="75000"/>
                    </a:srgbClr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拡充</a:t>
              </a:r>
              <a:endParaRPr kumimoji="1" lang="ja-JP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02707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図 2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490"/>
          <a:stretch/>
        </p:blipFill>
        <p:spPr>
          <a:xfrm>
            <a:off x="6000" y="5786347"/>
            <a:ext cx="12192000" cy="1075211"/>
          </a:xfrm>
          <a:prstGeom prst="rect">
            <a:avLst/>
          </a:prstGeom>
        </p:spPr>
      </p:pic>
      <p:sp>
        <p:nvSpPr>
          <p:cNvPr id="16" name="正方形/長方形 15"/>
          <p:cNvSpPr/>
          <p:nvPr/>
        </p:nvSpPr>
        <p:spPr>
          <a:xfrm>
            <a:off x="0" y="0"/>
            <a:ext cx="12204000" cy="492906"/>
          </a:xfrm>
          <a:prstGeom prst="rect">
            <a:avLst/>
          </a:prstGeom>
          <a:gradFill flip="none" rotWithShape="1">
            <a:gsLst>
              <a:gs pos="31000">
                <a:srgbClr val="0068B7"/>
              </a:gs>
              <a:gs pos="61000">
                <a:schemeClr val="accent1">
                  <a:lumMod val="45000"/>
                  <a:lumOff val="55000"/>
                </a:schemeClr>
              </a:gs>
              <a:gs pos="87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pic>
        <p:nvPicPr>
          <p:cNvPr id="22" name="図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2000" y="71284"/>
            <a:ext cx="1225402" cy="365792"/>
          </a:xfrm>
          <a:prstGeom prst="rect">
            <a:avLst/>
          </a:prstGeom>
        </p:spPr>
      </p:pic>
      <p:sp>
        <p:nvSpPr>
          <p:cNvPr id="23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8256688" y="64800"/>
            <a:ext cx="4032000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品川区長 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定例記者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会見資料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25" name="日付プレースホルダー 1"/>
          <p:cNvSpPr txBox="1">
            <a:spLocks/>
          </p:cNvSpPr>
          <p:nvPr/>
        </p:nvSpPr>
        <p:spPr>
          <a:xfrm>
            <a:off x="9446104" y="6520259"/>
            <a:ext cx="27705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令和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6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年</a:t>
            </a:r>
            <a:r>
              <a: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6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月</a:t>
            </a:r>
            <a:r>
              <a: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19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日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0" y="620688"/>
            <a:ext cx="12204000" cy="4774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37" name="タイトル 12"/>
          <p:cNvSpPr txBox="1">
            <a:spLocks/>
          </p:cNvSpPr>
          <p:nvPr/>
        </p:nvSpPr>
        <p:spPr>
          <a:xfrm>
            <a:off x="119336" y="656744"/>
            <a:ext cx="11953328" cy="468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/>
            <a:r>
              <a:rPr lang="ja-JP" altLang="en-US" sz="2800" b="1" dirty="0" smtClea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その他、主要</a:t>
            </a:r>
            <a:r>
              <a:rPr lang="ja-JP" altLang="en-US" sz="2800" b="1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施策（未来に希望の持てるサステナブルな社会をつくる）</a:t>
            </a: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48060" y="1291694"/>
            <a:ext cx="1192460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ts val="4200"/>
              </a:lnSpc>
              <a:defRPr/>
            </a:pPr>
            <a:r>
              <a:rPr lang="ja-JP" altLang="en-US" sz="27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● </a:t>
            </a:r>
            <a:r>
              <a:rPr lang="ja-JP" altLang="en-US" sz="27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27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宅配</a:t>
            </a:r>
            <a:r>
              <a:rPr lang="ja-JP" altLang="en-US" sz="27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ボックス設置</a:t>
            </a:r>
            <a:r>
              <a:rPr lang="ja-JP" altLang="en-US" sz="27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助成</a:t>
            </a:r>
            <a:r>
              <a:rPr lang="ja-JP" altLang="en-US" sz="28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r>
              <a:rPr kumimoji="1" lang="ja-JP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  </a:t>
            </a:r>
            <a:r>
              <a:rPr kumimoji="1" lang="en-US" altLang="ja-JP" sz="2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9,200</a:t>
            </a:r>
            <a:r>
              <a:rPr kumimoji="1" lang="ja-JP" altLang="en-US" sz="2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千円</a:t>
            </a:r>
            <a:endParaRPr kumimoji="1" lang="en-US" altLang="ja-JP" sz="26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>
              <a:lnSpc>
                <a:spcPts val="4200"/>
              </a:lnSpc>
              <a:defRPr/>
            </a:pPr>
            <a:r>
              <a:rPr lang="ja-JP" altLang="en-US" sz="25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25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・宅配の再配達に</a:t>
            </a:r>
            <a:r>
              <a:rPr lang="ja-JP" altLang="en-US" sz="25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よる</a:t>
            </a:r>
            <a:r>
              <a:rPr lang="en-US" altLang="ja-JP" sz="25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CO2</a:t>
            </a:r>
            <a:r>
              <a:rPr lang="ja-JP" altLang="en-US" sz="25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排出量は全国で年間約</a:t>
            </a:r>
            <a:r>
              <a:rPr lang="en-US" altLang="ja-JP" sz="25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25.4</a:t>
            </a:r>
            <a:r>
              <a:rPr lang="ja-JP" altLang="en-US" sz="25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万トン（令和</a:t>
            </a:r>
            <a:r>
              <a:rPr lang="en-US" altLang="ja-JP" sz="25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25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年度）</a:t>
            </a:r>
            <a:endParaRPr lang="en-US" altLang="ja-JP" sz="25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>
              <a:lnSpc>
                <a:spcPts val="4200"/>
              </a:lnSpc>
              <a:defRPr/>
            </a:pPr>
            <a:r>
              <a:rPr lang="ja-JP" altLang="en-US" sz="25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25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25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25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2030</a:t>
            </a:r>
            <a:r>
              <a:rPr lang="ja-JP" altLang="en-US" sz="25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年度のカーボンハーフ達成に向けて、</a:t>
            </a:r>
            <a:endParaRPr lang="en-US" altLang="ja-JP" sz="25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>
              <a:lnSpc>
                <a:spcPts val="4200"/>
              </a:lnSpc>
              <a:defRPr/>
            </a:pPr>
            <a:r>
              <a:rPr lang="ja-JP" altLang="en-US" sz="25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25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再配達による物流の負担軽減と</a:t>
            </a:r>
            <a:r>
              <a:rPr lang="en-US" altLang="ja-JP" sz="25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CO2</a:t>
            </a:r>
            <a:r>
              <a:rPr lang="ja-JP" altLang="en-US" sz="25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削減</a:t>
            </a:r>
            <a:endParaRPr lang="ja-JP" altLang="en-US" sz="25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>
              <a:lnSpc>
                <a:spcPts val="4200"/>
              </a:lnSpc>
              <a:defRPr/>
            </a:pPr>
            <a:r>
              <a:rPr lang="ja-JP" altLang="en-US" sz="27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● 　　自治体</a:t>
            </a:r>
            <a:r>
              <a:rPr lang="en-US" altLang="ja-JP" sz="27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SDGs</a:t>
            </a:r>
            <a:r>
              <a:rPr lang="ja-JP" altLang="en-US" sz="27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モデル事業</a:t>
            </a:r>
            <a:r>
              <a:rPr lang="ja-JP" altLang="en-US" sz="26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en-US" altLang="ja-JP" sz="2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2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　　　　  　　　　　 　</a:t>
            </a:r>
            <a:r>
              <a:rPr lang="en-US" altLang="ja-JP" sz="2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30,000</a:t>
            </a:r>
            <a:r>
              <a:rPr lang="ja-JP" altLang="en-US" sz="2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千円</a:t>
            </a:r>
            <a:endParaRPr lang="en-US" altLang="ja-JP" sz="2600" b="1" dirty="0" smtClean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>
              <a:lnSpc>
                <a:spcPts val="4200"/>
              </a:lnSpc>
              <a:defRPr/>
            </a:pPr>
            <a:r>
              <a:rPr lang="ja-JP" altLang="en-US" sz="25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ja-JP" altLang="en-US" sz="25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・令和</a:t>
            </a:r>
            <a:r>
              <a:rPr lang="en-US" altLang="ja-JP" sz="25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ja-JP" altLang="en-US" sz="25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25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25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月「</a:t>
            </a:r>
            <a:r>
              <a:rPr lang="en-US" altLang="ja-JP" sz="25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SDGs</a:t>
            </a:r>
            <a:r>
              <a:rPr lang="ja-JP" altLang="en-US" sz="25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未来都市・自治体</a:t>
            </a:r>
            <a:r>
              <a:rPr lang="en-US" altLang="ja-JP" sz="25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SDGs</a:t>
            </a:r>
            <a:r>
              <a:rPr lang="ja-JP" altLang="en-US" sz="25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モデル事業」の</a:t>
            </a:r>
            <a:endParaRPr lang="en-US" altLang="ja-JP" sz="25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>
              <a:lnSpc>
                <a:spcPts val="4200"/>
              </a:lnSpc>
              <a:defRPr/>
            </a:pPr>
            <a:r>
              <a:rPr lang="ja-JP" altLang="en-US" sz="25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25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ダブル選定を機とした、官民共創での新たな地域社会の展開</a:t>
            </a:r>
            <a:endParaRPr lang="ja-JP" altLang="en-US" sz="25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39" name="グループ化 38"/>
          <p:cNvGrpSpPr/>
          <p:nvPr/>
        </p:nvGrpSpPr>
        <p:grpSpPr>
          <a:xfrm>
            <a:off x="551384" y="3998194"/>
            <a:ext cx="821812" cy="366910"/>
            <a:chOff x="902145" y="2406286"/>
            <a:chExt cx="821812" cy="366910"/>
          </a:xfrm>
        </p:grpSpPr>
        <p:sp>
          <p:nvSpPr>
            <p:cNvPr id="40" name="角丸四角形 39"/>
            <p:cNvSpPr/>
            <p:nvPr/>
          </p:nvSpPr>
          <p:spPr>
            <a:xfrm>
              <a:off x="952787" y="2421643"/>
              <a:ext cx="720528" cy="351553"/>
            </a:xfrm>
            <a:prstGeom prst="roundRect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t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ts val="28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41" name="テキスト ボックス 40"/>
            <p:cNvSpPr txBox="1"/>
            <p:nvPr/>
          </p:nvSpPr>
          <p:spPr>
            <a:xfrm>
              <a:off x="902145" y="2406286"/>
              <a:ext cx="821812" cy="3468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4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79646">
                      <a:lumMod val="75000"/>
                    </a:srgbClr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拡充</a:t>
              </a:r>
              <a:endParaRPr kumimoji="1" lang="ja-JP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</p:grpSp>
      <p:grpSp>
        <p:nvGrpSpPr>
          <p:cNvPr id="54" name="グループ化 53"/>
          <p:cNvGrpSpPr/>
          <p:nvPr/>
        </p:nvGrpSpPr>
        <p:grpSpPr>
          <a:xfrm>
            <a:off x="587654" y="1412776"/>
            <a:ext cx="785542" cy="391715"/>
            <a:chOff x="1064297" y="3188496"/>
            <a:chExt cx="785542" cy="391715"/>
          </a:xfrm>
        </p:grpSpPr>
        <p:sp>
          <p:nvSpPr>
            <p:cNvPr id="55" name="角丸四角形 54"/>
            <p:cNvSpPr/>
            <p:nvPr/>
          </p:nvSpPr>
          <p:spPr>
            <a:xfrm>
              <a:off x="1096804" y="3194796"/>
              <a:ext cx="720528" cy="353740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t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ts val="28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56" name="テキスト ボックス 55"/>
            <p:cNvSpPr txBox="1"/>
            <p:nvPr/>
          </p:nvSpPr>
          <p:spPr>
            <a:xfrm>
              <a:off x="1064297" y="3188496"/>
              <a:ext cx="785542" cy="3917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2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新規</a:t>
              </a:r>
              <a:endParaRPr kumimoji="1" lang="ja-JP" altLang="ja-JP" sz="2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36042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0"/>
            <a:ext cx="12204000" cy="492906"/>
          </a:xfrm>
          <a:prstGeom prst="rect">
            <a:avLst/>
          </a:prstGeom>
          <a:gradFill flip="none" rotWithShape="1">
            <a:gsLst>
              <a:gs pos="31000">
                <a:srgbClr val="0068B7"/>
              </a:gs>
              <a:gs pos="61000">
                <a:schemeClr val="accent1">
                  <a:lumMod val="45000"/>
                  <a:lumOff val="55000"/>
                </a:schemeClr>
              </a:gs>
              <a:gs pos="87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0" y="548680"/>
            <a:ext cx="12204000" cy="5423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000" y="71284"/>
            <a:ext cx="1225402" cy="365792"/>
          </a:xfrm>
          <a:prstGeom prst="rect">
            <a:avLst/>
          </a:prstGeom>
        </p:spPr>
      </p:pic>
      <p:sp>
        <p:nvSpPr>
          <p:cNvPr id="14" name="タイトル 12"/>
          <p:cNvSpPr txBox="1">
            <a:spLocks/>
          </p:cNvSpPr>
          <p:nvPr/>
        </p:nvSpPr>
        <p:spPr>
          <a:xfrm>
            <a:off x="119336" y="623006"/>
            <a:ext cx="11521280" cy="468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ウェルビーイングの視点からの補正予算案</a:t>
            </a:r>
            <a:endParaRPr kumimoji="1" lang="ja-JP" altLang="en-US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8256688" y="64800"/>
            <a:ext cx="4032000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品川区長 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定例記者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会見資料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角丸四角形 40">
            <a:extLst>
              <a:ext uri="{FF2B5EF4-FFF2-40B4-BE49-F238E27FC236}">
                <a16:creationId xmlns:a16="http://schemas.microsoft.com/office/drawing/2014/main" id="{DF3A5206-B50A-E805-9091-5B04F995EF51}"/>
              </a:ext>
            </a:extLst>
          </p:cNvPr>
          <p:cNvSpPr/>
          <p:nvPr/>
        </p:nvSpPr>
        <p:spPr>
          <a:xfrm>
            <a:off x="176566" y="1322785"/>
            <a:ext cx="11838867" cy="2746443"/>
          </a:xfrm>
          <a:prstGeom prst="roundRect">
            <a:avLst>
              <a:gd name="adj" fmla="val 0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tIns="0" bIns="0" rtlCol="0" anchor="t"/>
          <a:lstStyle/>
          <a:p>
            <a:pPr>
              <a:spcAft>
                <a:spcPts val="300"/>
              </a:spcAft>
            </a:pPr>
            <a:endParaRPr lang="en-US" altLang="ja-JP" sz="27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63352" y="1332924"/>
            <a:ext cx="12097344" cy="2816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200"/>
              </a:lnSpc>
            </a:pPr>
            <a:r>
              <a:rPr lang="ja-JP" altLang="en-US" sz="36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「誰もが生きがいを感じ、</a:t>
            </a:r>
          </a:p>
          <a:p>
            <a:pPr>
              <a:lnSpc>
                <a:spcPts val="5200"/>
              </a:lnSpc>
            </a:pPr>
            <a:r>
              <a:rPr lang="ja-JP" altLang="en-US" sz="36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自分らしく暮らしていける品川」</a:t>
            </a:r>
            <a:r>
              <a:rPr lang="ja-JP" altLang="en-US" sz="29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の実現に向けて、</a:t>
            </a:r>
          </a:p>
          <a:p>
            <a:pPr>
              <a:lnSpc>
                <a:spcPts val="5400"/>
              </a:lnSpc>
            </a:pPr>
            <a:r>
              <a:rPr lang="ja-JP" altLang="en-US" sz="32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32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4400" b="1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「区民の幸福（しあわせ）」</a:t>
            </a:r>
          </a:p>
          <a:p>
            <a:pPr>
              <a:lnSpc>
                <a:spcPts val="5200"/>
              </a:lnSpc>
            </a:pPr>
            <a:r>
              <a:rPr lang="ja-JP" altLang="en-US" sz="29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すなわち</a:t>
            </a:r>
            <a:r>
              <a:rPr lang="ja-JP" altLang="en-US" sz="33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ウェルビーイング</a:t>
            </a:r>
            <a:r>
              <a:rPr lang="ja-JP" altLang="en-US" sz="29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の視点から、</a:t>
            </a:r>
            <a:r>
              <a:rPr lang="ja-JP" altLang="en-US" sz="33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新時代の</a:t>
            </a:r>
            <a:r>
              <a:rPr lang="ja-JP" altLang="en-US" sz="3300" b="1" dirty="0" err="1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しながわ</a:t>
            </a:r>
            <a:r>
              <a:rPr lang="ja-JP" altLang="en-US" sz="2900" b="1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を</a:t>
            </a:r>
            <a:r>
              <a:rPr lang="ja-JP" altLang="en-US" sz="29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牽引</a:t>
            </a:r>
            <a:endParaRPr lang="en-US" altLang="ja-JP" sz="29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角丸四角形 40">
            <a:extLst>
              <a:ext uri="{FF2B5EF4-FFF2-40B4-BE49-F238E27FC236}">
                <a16:creationId xmlns:a16="http://schemas.microsoft.com/office/drawing/2014/main" id="{DF3A5206-B50A-E805-9091-5B04F995EF51}"/>
              </a:ext>
            </a:extLst>
          </p:cNvPr>
          <p:cNvSpPr/>
          <p:nvPr/>
        </p:nvSpPr>
        <p:spPr>
          <a:xfrm>
            <a:off x="176565" y="4653136"/>
            <a:ext cx="11838867" cy="936104"/>
          </a:xfrm>
          <a:prstGeom prst="roundRect">
            <a:avLst>
              <a:gd name="adj" fmla="val 0"/>
            </a:avLst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tIns="0" bIns="0" rtlCol="0" anchor="t"/>
          <a:lstStyle/>
          <a:p>
            <a:pPr>
              <a:spcAft>
                <a:spcPts val="300"/>
              </a:spcAft>
            </a:pPr>
            <a:endParaRPr lang="en-US" altLang="ja-JP" sz="27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23" name="図 22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052"/>
          <a:stretch/>
        </p:blipFill>
        <p:spPr>
          <a:xfrm>
            <a:off x="36046" y="5733256"/>
            <a:ext cx="12192000" cy="1110388"/>
          </a:xfrm>
          <a:prstGeom prst="rect">
            <a:avLst/>
          </a:prstGeom>
        </p:spPr>
      </p:pic>
      <p:sp>
        <p:nvSpPr>
          <p:cNvPr id="12" name="日付プレースホルダー 1"/>
          <p:cNvSpPr txBox="1">
            <a:spLocks/>
          </p:cNvSpPr>
          <p:nvPr/>
        </p:nvSpPr>
        <p:spPr>
          <a:xfrm>
            <a:off x="9446104" y="6520259"/>
            <a:ext cx="27705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r">
              <a:defRPr/>
            </a:pP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19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-312712" y="4765824"/>
            <a:ext cx="12673408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4200" b="1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ウェルビーイング</a:t>
            </a:r>
            <a:r>
              <a:rPr lang="ja-JP" altLang="en-US" sz="42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補正</a:t>
            </a:r>
            <a:r>
              <a:rPr lang="ja-JP" altLang="en-US" sz="4200" b="1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予算</a:t>
            </a:r>
            <a:r>
              <a:rPr lang="ja-JP" altLang="en-US" sz="4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ja-JP" altLang="en-US" sz="4200" b="1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総額</a:t>
            </a:r>
            <a:r>
              <a:rPr lang="en-US" altLang="ja-JP" sz="4200" b="1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741,149</a:t>
            </a:r>
            <a:r>
              <a:rPr lang="ja-JP" altLang="en-US" sz="4200" b="1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千円</a:t>
            </a:r>
            <a:endParaRPr lang="en-US" altLang="ja-JP" sz="42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下矢印 21"/>
          <p:cNvSpPr/>
          <p:nvPr/>
        </p:nvSpPr>
        <p:spPr>
          <a:xfrm>
            <a:off x="5195899" y="4219422"/>
            <a:ext cx="1800200" cy="289698"/>
          </a:xfrm>
          <a:prstGeom prst="downArrow">
            <a:avLst/>
          </a:prstGeom>
          <a:solidFill>
            <a:srgbClr val="6FA3D1"/>
          </a:solidFill>
          <a:ln w="38100">
            <a:solidFill>
              <a:srgbClr val="0068B7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tIns="0" bIns="0" rtlCol="0" anchor="ctr"/>
          <a:lstStyle/>
          <a:p>
            <a:pPr algn="ctr">
              <a:lnSpc>
                <a:spcPts val="2800"/>
              </a:lnSpc>
              <a:spcAft>
                <a:spcPts val="300"/>
              </a:spcAft>
            </a:pPr>
            <a:endParaRPr kumimoji="1" lang="ja-JP" altLang="en-US" sz="2700" dirty="0" smtClean="0">
              <a:solidFill>
                <a:srgbClr val="0070C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99045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図 2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27698"/>
          <a:stretch/>
        </p:blipFill>
        <p:spPr>
          <a:xfrm>
            <a:off x="938" y="5818603"/>
            <a:ext cx="12192000" cy="1043365"/>
          </a:xfrm>
          <a:prstGeom prst="rect">
            <a:avLst/>
          </a:prstGeom>
        </p:spPr>
      </p:pic>
      <p:sp>
        <p:nvSpPr>
          <p:cNvPr id="19" name="正方形/長方形 18"/>
          <p:cNvSpPr/>
          <p:nvPr/>
        </p:nvSpPr>
        <p:spPr>
          <a:xfrm>
            <a:off x="0" y="548680"/>
            <a:ext cx="12204000" cy="5423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 b="1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タイトル 12"/>
          <p:cNvSpPr txBox="1">
            <a:spLocks/>
          </p:cNvSpPr>
          <p:nvPr/>
        </p:nvSpPr>
        <p:spPr>
          <a:xfrm>
            <a:off x="119336" y="616410"/>
            <a:ext cx="10297144" cy="535033"/>
          </a:xfrm>
          <a:prstGeom prst="rect">
            <a:avLst/>
          </a:prstGeom>
        </p:spPr>
        <p:txBody>
          <a:bodyPr vert="horz" lIns="91440" tIns="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「ウェルビーイング補正予算案」予算編成の考え方</a:t>
            </a:r>
            <a:endParaRPr lang="ja-JP" altLang="en-US" sz="3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6168008" y="61638"/>
            <a:ext cx="4386783" cy="365125"/>
          </a:xfrm>
        </p:spPr>
        <p:txBody>
          <a:bodyPr/>
          <a:lstStyle/>
          <a:p>
            <a:pPr algn="r"/>
            <a:r>
              <a:rPr lang="ja-JP" altLang="en-US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lang="en-US" altLang="ja-JP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年度品川区 予算案プレス発表</a:t>
            </a:r>
            <a:endParaRPr lang="en-US" altLang="ja-JP" sz="2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0" y="0"/>
            <a:ext cx="12204000" cy="492906"/>
          </a:xfrm>
          <a:prstGeom prst="rect">
            <a:avLst/>
          </a:prstGeom>
          <a:gradFill flip="none" rotWithShape="1">
            <a:gsLst>
              <a:gs pos="31000">
                <a:srgbClr val="0068B7"/>
              </a:gs>
              <a:gs pos="61000">
                <a:schemeClr val="accent1">
                  <a:lumMod val="45000"/>
                  <a:lumOff val="55000"/>
                </a:schemeClr>
              </a:gs>
              <a:gs pos="87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22" name="図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2000" y="71284"/>
            <a:ext cx="1225402" cy="365792"/>
          </a:xfrm>
          <a:prstGeom prst="rect">
            <a:avLst/>
          </a:prstGeom>
        </p:spPr>
      </p:pic>
      <p:sp>
        <p:nvSpPr>
          <p:cNvPr id="11" name="日付プレースホルダー 1"/>
          <p:cNvSpPr txBox="1">
            <a:spLocks/>
          </p:cNvSpPr>
          <p:nvPr/>
        </p:nvSpPr>
        <p:spPr>
          <a:xfrm>
            <a:off x="8256688" y="64800"/>
            <a:ext cx="403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b="1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品川区長 定例記者会見資料</a:t>
            </a:r>
            <a:endParaRPr lang="en-US" altLang="ja-JP" sz="2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日付プレースホルダー 1"/>
          <p:cNvSpPr txBox="1">
            <a:spLocks/>
          </p:cNvSpPr>
          <p:nvPr/>
        </p:nvSpPr>
        <p:spPr>
          <a:xfrm>
            <a:off x="9446104" y="6520259"/>
            <a:ext cx="27705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lang="en-US" altLang="ja-JP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ja-JP" altLang="en-US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19</a:t>
            </a:r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endParaRPr lang="en-US" altLang="ja-JP" sz="2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角丸四角形 40">
            <a:extLst>
              <a:ext uri="{FF2B5EF4-FFF2-40B4-BE49-F238E27FC236}">
                <a16:creationId xmlns:a16="http://schemas.microsoft.com/office/drawing/2014/main" id="{DF3A5206-B50A-E805-9091-5B04F995EF51}"/>
              </a:ext>
            </a:extLst>
          </p:cNvPr>
          <p:cNvSpPr/>
          <p:nvPr/>
        </p:nvSpPr>
        <p:spPr>
          <a:xfrm>
            <a:off x="176566" y="1145956"/>
            <a:ext cx="11838867" cy="2347844"/>
          </a:xfrm>
          <a:prstGeom prst="roundRect">
            <a:avLst>
              <a:gd name="adj" fmla="val 0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tIns="0" bIns="0" rtlCol="0" anchor="t"/>
          <a:lstStyle/>
          <a:p>
            <a:pPr>
              <a:spcAft>
                <a:spcPts val="300"/>
              </a:spcAft>
            </a:pPr>
            <a:endParaRPr lang="en-US" altLang="ja-JP" sz="27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91345" y="1147778"/>
            <a:ext cx="7488831" cy="9643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400"/>
              </a:lnSpc>
            </a:pPr>
            <a:r>
              <a:rPr kumimoji="1" lang="ja-JP" altLang="en-US" sz="28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◆ 令和</a:t>
            </a:r>
            <a:r>
              <a:rPr kumimoji="1" lang="en-US" altLang="ja-JP" sz="28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kumimoji="1" lang="ja-JP" altLang="en-US" sz="28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年度当初予算 </a:t>
            </a:r>
            <a:r>
              <a:rPr kumimoji="1" lang="en-US" altLang="ja-JP" sz="28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kumimoji="1" lang="ja-JP" altLang="en-US" sz="2800" b="1" dirty="0" err="1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つの</a:t>
            </a:r>
            <a:r>
              <a:rPr kumimoji="1" lang="ja-JP" altLang="en-US" sz="28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柱</a:t>
            </a:r>
            <a:endParaRPr lang="en-US" altLang="ja-JP" sz="2800" b="1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3400"/>
              </a:lnSpc>
            </a:pPr>
            <a:r>
              <a:rPr kumimoji="0" lang="ja-JP" altLang="en-US" sz="2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全区民アンケートの結果を</a:t>
            </a:r>
            <a:r>
              <a:rPr kumimoji="0" lang="ja-JP" altLang="en-US" sz="2600" b="1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定量分析</a:t>
            </a:r>
            <a:endParaRPr lang="ja-JP" altLang="en-US" sz="2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角丸四角形 40">
            <a:extLst>
              <a:ext uri="{FF2B5EF4-FFF2-40B4-BE49-F238E27FC236}">
                <a16:creationId xmlns:a16="http://schemas.microsoft.com/office/drawing/2014/main" id="{DF3A5206-B50A-E805-9091-5B04F995EF51}"/>
              </a:ext>
            </a:extLst>
          </p:cNvPr>
          <p:cNvSpPr/>
          <p:nvPr/>
        </p:nvSpPr>
        <p:spPr>
          <a:xfrm>
            <a:off x="176565" y="5200832"/>
            <a:ext cx="11838867" cy="1014739"/>
          </a:xfrm>
          <a:prstGeom prst="roundRect">
            <a:avLst>
              <a:gd name="adj" fmla="val 0"/>
            </a:avLst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tIns="0" bIns="0" rtlCol="0" anchor="t"/>
          <a:lstStyle/>
          <a:p>
            <a:pPr>
              <a:spcAft>
                <a:spcPts val="300"/>
              </a:spcAft>
            </a:pPr>
            <a:endParaRPr lang="en-US" altLang="ja-JP" sz="27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" name="下矢印 16"/>
          <p:cNvSpPr/>
          <p:nvPr/>
        </p:nvSpPr>
        <p:spPr>
          <a:xfrm>
            <a:off x="5195899" y="4759910"/>
            <a:ext cx="1800200" cy="289698"/>
          </a:xfrm>
          <a:prstGeom prst="downArrow">
            <a:avLst/>
          </a:prstGeom>
          <a:solidFill>
            <a:srgbClr val="6FA3D1"/>
          </a:solidFill>
          <a:ln w="38100">
            <a:solidFill>
              <a:srgbClr val="0068B7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tIns="0" bIns="0" rtlCol="0" anchor="ctr"/>
          <a:lstStyle/>
          <a:p>
            <a:pPr algn="ctr">
              <a:lnSpc>
                <a:spcPts val="2800"/>
              </a:lnSpc>
              <a:spcAft>
                <a:spcPts val="300"/>
              </a:spcAft>
            </a:pPr>
            <a:endParaRPr kumimoji="1" lang="ja-JP" altLang="en-US" sz="2700" dirty="0" smtClean="0">
              <a:solidFill>
                <a:srgbClr val="0070C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60102" y="5531012"/>
            <a:ext cx="11643657" cy="52835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ts val="3400"/>
              </a:lnSpc>
            </a:pPr>
            <a:r>
              <a:rPr lang="ja-JP" altLang="en-US" sz="3800" b="1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◆ 全国初、生成</a:t>
            </a:r>
            <a:r>
              <a:rPr lang="en-US" altLang="ja-JP" sz="3800" b="1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AI</a:t>
            </a:r>
            <a:r>
              <a:rPr lang="ja-JP" altLang="en-US" sz="3800" b="1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の分析に基づき、</a:t>
            </a:r>
            <a:r>
              <a:rPr kumimoji="1" lang="ja-JP" altLang="en-US" sz="3800" b="1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補正予算を編成</a:t>
            </a:r>
            <a:endParaRPr lang="en-US" altLang="ja-JP" sz="3800" b="1" dirty="0" smtClean="0"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5143501"/>
              </p:ext>
            </p:extLst>
          </p:nvPr>
        </p:nvGraphicFramePr>
        <p:xfrm>
          <a:off x="479376" y="2076832"/>
          <a:ext cx="11377264" cy="128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88632">
                  <a:extLst>
                    <a:ext uri="{9D8B030D-6E8A-4147-A177-3AD203B41FA5}">
                      <a16:colId xmlns:a16="http://schemas.microsoft.com/office/drawing/2014/main" val="331898947"/>
                    </a:ext>
                  </a:extLst>
                </a:gridCol>
                <a:gridCol w="5688632">
                  <a:extLst>
                    <a:ext uri="{9D8B030D-6E8A-4147-A177-3AD203B41FA5}">
                      <a16:colId xmlns:a16="http://schemas.microsoft.com/office/drawing/2014/main" val="11654857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(1)</a:t>
                      </a:r>
                      <a:r>
                        <a:rPr lang="ja-JP" altLang="en-US" sz="2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安全安心を守る</a:t>
                      </a:r>
                      <a:endParaRPr lang="en-US" altLang="ja-JP" sz="2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(2)</a:t>
                      </a:r>
                      <a:r>
                        <a:rPr lang="ja-JP" altLang="en-US" sz="2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社会全体で子どもと子育てを支える</a:t>
                      </a:r>
                      <a:endParaRPr lang="en-US" altLang="ja-JP" sz="2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83554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(3)</a:t>
                      </a:r>
                      <a:r>
                        <a:rPr lang="ja-JP" altLang="en-US" sz="2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生きづらさをなくし住み続けられる</a:t>
                      </a:r>
                      <a:endParaRPr lang="en-US" altLang="ja-JP" sz="2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やさしい社会をつくる</a:t>
                      </a:r>
                      <a:endParaRPr lang="en-US" altLang="ja-JP" sz="2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(4)</a:t>
                      </a:r>
                      <a:r>
                        <a:rPr lang="ja-JP" altLang="en-US" sz="2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未来に希望の持てるサステナブルな</a:t>
                      </a:r>
                      <a:endParaRPr lang="en-US" altLang="ja-JP" sz="2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社会をつくる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6029694"/>
                  </a:ext>
                </a:extLst>
              </a:tr>
            </a:tbl>
          </a:graphicData>
        </a:graphic>
      </p:graphicFrame>
      <p:sp>
        <p:nvSpPr>
          <p:cNvPr id="23" name="角丸四角形 40">
            <a:extLst>
              <a:ext uri="{FF2B5EF4-FFF2-40B4-BE49-F238E27FC236}">
                <a16:creationId xmlns:a16="http://schemas.microsoft.com/office/drawing/2014/main" id="{DF3A5206-B50A-E805-9091-5B04F995EF51}"/>
              </a:ext>
            </a:extLst>
          </p:cNvPr>
          <p:cNvSpPr/>
          <p:nvPr/>
        </p:nvSpPr>
        <p:spPr>
          <a:xfrm>
            <a:off x="176566" y="3645024"/>
            <a:ext cx="11838867" cy="1007615"/>
          </a:xfrm>
          <a:prstGeom prst="roundRect">
            <a:avLst>
              <a:gd name="adj" fmla="val 0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tIns="0" bIns="0" rtlCol="0" anchor="t"/>
          <a:lstStyle/>
          <a:p>
            <a:pPr>
              <a:spcAft>
                <a:spcPts val="300"/>
              </a:spcAft>
            </a:pPr>
            <a:endParaRPr lang="en-US" altLang="ja-JP" sz="27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40975" y="3688273"/>
            <a:ext cx="11067593" cy="9643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400"/>
              </a:lnSpc>
            </a:pPr>
            <a:r>
              <a:rPr lang="ja-JP" altLang="en-US" sz="28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◆ ウェルビーイング補正予算</a:t>
            </a:r>
            <a:endParaRPr lang="en-US" altLang="ja-JP" sz="2800" b="1" dirty="0" smtClean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3400"/>
              </a:lnSpc>
            </a:pPr>
            <a:r>
              <a:rPr lang="ja-JP" altLang="en-US" sz="26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ja-JP" altLang="en-US" sz="2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生成</a:t>
            </a:r>
            <a:r>
              <a:rPr lang="en-US" altLang="ja-JP" sz="2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AI</a:t>
            </a:r>
            <a:r>
              <a:rPr lang="ja-JP" altLang="en-US" sz="2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2600" b="1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ChatGPT</a:t>
            </a:r>
            <a:r>
              <a:rPr lang="ja-JP" altLang="en-US" sz="2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）により全区民アンケートを</a:t>
            </a:r>
            <a:r>
              <a:rPr lang="ja-JP" altLang="en-US" sz="2600" b="1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定性分析</a:t>
            </a:r>
            <a:endParaRPr lang="en-US" altLang="ja-JP" sz="2600" b="1" dirty="0" smtClean="0"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11840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図 2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606"/>
          <a:stretch/>
        </p:blipFill>
        <p:spPr>
          <a:xfrm>
            <a:off x="938" y="5770011"/>
            <a:ext cx="12192000" cy="1087989"/>
          </a:xfrm>
          <a:prstGeom prst="rect">
            <a:avLst/>
          </a:prstGeom>
        </p:spPr>
      </p:pic>
      <p:sp>
        <p:nvSpPr>
          <p:cNvPr id="19" name="正方形/長方形 18"/>
          <p:cNvSpPr/>
          <p:nvPr/>
        </p:nvSpPr>
        <p:spPr>
          <a:xfrm>
            <a:off x="0" y="548680"/>
            <a:ext cx="12204000" cy="5423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 b="1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タイトル 12"/>
          <p:cNvSpPr txBox="1">
            <a:spLocks/>
          </p:cNvSpPr>
          <p:nvPr/>
        </p:nvSpPr>
        <p:spPr>
          <a:xfrm>
            <a:off x="119336" y="616410"/>
            <a:ext cx="11305256" cy="535033"/>
          </a:xfrm>
          <a:prstGeom prst="rect">
            <a:avLst/>
          </a:prstGeom>
        </p:spPr>
        <p:txBody>
          <a:bodyPr vert="horz" lIns="91440" tIns="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（参考）全区民アンケート概要（昨年</a:t>
            </a:r>
            <a:r>
              <a:rPr lang="en-US" altLang="ja-JP" sz="3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r>
              <a:rPr lang="ja-JP" altLang="en-US" sz="3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月実施）</a:t>
            </a:r>
            <a:endParaRPr lang="ja-JP" altLang="en-US" sz="3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6168008" y="61638"/>
            <a:ext cx="4386783" cy="365125"/>
          </a:xfrm>
        </p:spPr>
        <p:txBody>
          <a:bodyPr/>
          <a:lstStyle/>
          <a:p>
            <a:pPr algn="r"/>
            <a:r>
              <a:rPr lang="ja-JP" altLang="en-US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lang="en-US" altLang="ja-JP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年度品川区 予算案プレス発表</a:t>
            </a:r>
            <a:endParaRPr lang="en-US" altLang="ja-JP" sz="2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0" y="0"/>
            <a:ext cx="12204000" cy="492906"/>
          </a:xfrm>
          <a:prstGeom prst="rect">
            <a:avLst/>
          </a:prstGeom>
          <a:gradFill flip="none" rotWithShape="1">
            <a:gsLst>
              <a:gs pos="31000">
                <a:srgbClr val="0068B7"/>
              </a:gs>
              <a:gs pos="61000">
                <a:schemeClr val="accent1">
                  <a:lumMod val="45000"/>
                  <a:lumOff val="55000"/>
                </a:schemeClr>
              </a:gs>
              <a:gs pos="87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22" name="図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2000" y="71284"/>
            <a:ext cx="1225402" cy="365792"/>
          </a:xfrm>
          <a:prstGeom prst="rect">
            <a:avLst/>
          </a:prstGeom>
        </p:spPr>
      </p:pic>
      <p:sp>
        <p:nvSpPr>
          <p:cNvPr id="11" name="日付プレースホルダー 1"/>
          <p:cNvSpPr txBox="1">
            <a:spLocks/>
          </p:cNvSpPr>
          <p:nvPr/>
        </p:nvSpPr>
        <p:spPr>
          <a:xfrm>
            <a:off x="8256688" y="64800"/>
            <a:ext cx="403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b="1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品川区長 定例記者会見資料</a:t>
            </a:r>
            <a:endParaRPr lang="en-US" altLang="ja-JP" sz="2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日付プレースホルダー 1"/>
          <p:cNvSpPr txBox="1">
            <a:spLocks/>
          </p:cNvSpPr>
          <p:nvPr/>
        </p:nvSpPr>
        <p:spPr>
          <a:xfrm>
            <a:off x="9446104" y="6520259"/>
            <a:ext cx="27705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lang="en-US" altLang="ja-JP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ja-JP" altLang="en-US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19</a:t>
            </a:r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endParaRPr lang="en-US" altLang="ja-JP" sz="2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23" name="表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6017254"/>
              </p:ext>
            </p:extLst>
          </p:nvPr>
        </p:nvGraphicFramePr>
        <p:xfrm>
          <a:off x="349248" y="1196752"/>
          <a:ext cx="11556002" cy="47124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6312">
                  <a:extLst>
                    <a:ext uri="{9D8B030D-6E8A-4147-A177-3AD203B41FA5}">
                      <a16:colId xmlns:a16="http://schemas.microsoft.com/office/drawing/2014/main" val="1385604105"/>
                    </a:ext>
                  </a:extLst>
                </a:gridCol>
                <a:gridCol w="4884845">
                  <a:extLst>
                    <a:ext uri="{9D8B030D-6E8A-4147-A177-3AD203B41FA5}">
                      <a16:colId xmlns:a16="http://schemas.microsoft.com/office/drawing/2014/main" val="2777958287"/>
                    </a:ext>
                  </a:extLst>
                </a:gridCol>
                <a:gridCol w="4884845">
                  <a:extLst>
                    <a:ext uri="{9D8B030D-6E8A-4147-A177-3AD203B41FA5}">
                      <a16:colId xmlns:a16="http://schemas.microsoft.com/office/drawing/2014/main" val="3699621715"/>
                    </a:ext>
                  </a:extLst>
                </a:gridCol>
              </a:tblGrid>
              <a:tr h="864096"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ja-JP" sz="2200" b="1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対象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ja-JP" sz="2200" b="1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中学生を除く</a:t>
                      </a:r>
                      <a:r>
                        <a:rPr lang="en-US" sz="2200" b="1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ja-JP" sz="2200" b="1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歳以上</a:t>
                      </a:r>
                      <a:r>
                        <a:rPr lang="ja-JP" sz="2200" b="1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の</a:t>
                      </a:r>
                      <a:endParaRPr lang="en-US" altLang="ja-JP" sz="2200" b="1" dirty="0" smtClean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ja-JP" sz="2200" b="1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区民向け</a:t>
                      </a:r>
                      <a:endParaRPr lang="ja-JP" sz="2200" b="1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ja-JP" sz="2200" b="1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区立小中義務教育学校</a:t>
                      </a:r>
                      <a:r>
                        <a:rPr lang="ja-JP" sz="2200" b="1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の</a:t>
                      </a:r>
                      <a:endParaRPr lang="en-US" altLang="ja-JP" sz="2200" b="1" dirty="0" smtClean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ja-JP" sz="2200" b="1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児童</a:t>
                      </a:r>
                      <a:r>
                        <a:rPr lang="ja-JP" sz="2200" b="1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・生徒向け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04287363"/>
                  </a:ext>
                </a:extLst>
              </a:tr>
              <a:tr h="2376264">
                <a:tc>
                  <a:txBody>
                    <a:bodyPr/>
                    <a:lstStyle/>
                    <a:p>
                      <a:pPr algn="ctr">
                        <a:lnSpc>
                          <a:spcPts val="3600"/>
                        </a:lnSpc>
                        <a:spcAft>
                          <a:spcPts val="0"/>
                        </a:spcAft>
                      </a:pPr>
                      <a:r>
                        <a:rPr lang="ja-JP" sz="2200" b="1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調査</a:t>
                      </a:r>
                      <a:r>
                        <a:rPr lang="ja-JP" sz="2200" b="1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項目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2200" b="1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【4</a:t>
                      </a:r>
                      <a:r>
                        <a:rPr lang="ja-JP" altLang="ja-JP" sz="2200" b="1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項目</a:t>
                      </a:r>
                      <a:r>
                        <a:rPr lang="en-US" altLang="ja-JP" sz="2200" b="1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ja-JP" altLang="ja-JP" sz="2200" b="1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問</a:t>
                      </a:r>
                      <a:r>
                        <a:rPr lang="en-US" altLang="ja-JP" sz="2200" b="1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】</a:t>
                      </a:r>
                      <a:endParaRPr lang="ja-JP" altLang="ja-JP" sz="2200" b="1" dirty="0" smtClean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2200" b="1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「幸福実感度や地域愛着度」</a:t>
                      </a:r>
                      <a:endParaRPr lang="en-US" altLang="ja-JP" sz="2200" b="1" dirty="0" smtClean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2200" b="1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「羽田空港の新飛行ルートに</a:t>
                      </a:r>
                      <a:endParaRPr lang="en-US" altLang="ja-JP" sz="2200" b="1" dirty="0" smtClean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2200" b="1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　</a:t>
                      </a:r>
                      <a:r>
                        <a:rPr lang="ja-JP" altLang="ja-JP" sz="2200" b="1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関すること」</a:t>
                      </a:r>
                      <a:endParaRPr lang="en-US" altLang="ja-JP" sz="2200" b="1" dirty="0" smtClean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2200" b="1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「区民の区政への参加・参画」</a:t>
                      </a:r>
                      <a:endParaRPr lang="en-US" altLang="ja-JP" sz="2200" b="1" dirty="0" smtClean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2200" b="1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「区政に関するご意見」</a:t>
                      </a:r>
                      <a:endParaRPr lang="ja-JP" altLang="ja-JP" sz="2200" b="1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2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2200" b="1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【6</a:t>
                      </a:r>
                      <a:r>
                        <a:rPr lang="ja-JP" altLang="ja-JP" sz="2200" b="1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問</a:t>
                      </a:r>
                      <a:r>
                        <a:rPr lang="en-US" altLang="ja-JP" sz="2200" b="1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】</a:t>
                      </a:r>
                      <a:endParaRPr lang="ja-JP" altLang="ja-JP" sz="2200" b="1" dirty="0" smtClean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ts val="32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2200" b="1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「幸福実感度や地域愛着度」</a:t>
                      </a:r>
                      <a:endParaRPr lang="en-US" altLang="ja-JP" sz="2200" b="1" dirty="0" smtClean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ts val="32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2200" b="1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「羽田空港の新飛行ルートに</a:t>
                      </a:r>
                      <a:endParaRPr lang="en-US" altLang="ja-JP" sz="2200" b="1" dirty="0" smtClean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ts val="3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2200" b="1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　</a:t>
                      </a:r>
                      <a:r>
                        <a:rPr lang="ja-JP" altLang="ja-JP" sz="2200" b="1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関すること」を児童・生徒向けに表記したも</a:t>
                      </a:r>
                      <a:r>
                        <a:rPr lang="ja-JP" altLang="en-US" sz="2200" b="1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のなど</a:t>
                      </a:r>
                      <a:endParaRPr lang="ja-JP" altLang="ja-JP" sz="2200" b="1" dirty="0" smtClean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78783641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pPr algn="ctr">
                        <a:lnSpc>
                          <a:spcPts val="3600"/>
                        </a:lnSpc>
                        <a:spcAft>
                          <a:spcPts val="0"/>
                        </a:spcAft>
                      </a:pPr>
                      <a:r>
                        <a:rPr lang="ja-JP" sz="2200" b="1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調査</a:t>
                      </a:r>
                      <a:r>
                        <a:rPr lang="ja-JP" sz="2200" b="1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対象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2200" b="1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　</a:t>
                      </a:r>
                      <a:r>
                        <a:rPr lang="en-US" sz="2200" b="1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358,035</a:t>
                      </a:r>
                      <a:r>
                        <a:rPr lang="ja-JP" sz="2200" b="1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人</a:t>
                      </a:r>
                      <a:endParaRPr lang="en-US" altLang="ja-JP" sz="2200" b="1" dirty="0" smtClean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2200" b="1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　</a:t>
                      </a:r>
                      <a:r>
                        <a:rPr lang="ja-JP" sz="2200" b="1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ja-JP" sz="2200" b="1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対象世帯　</a:t>
                      </a:r>
                      <a:r>
                        <a:rPr lang="en-US" sz="2200" b="1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230,931</a:t>
                      </a:r>
                      <a:r>
                        <a:rPr lang="ja-JP" sz="2200" b="1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世帯</a:t>
                      </a:r>
                      <a:r>
                        <a:rPr lang="ja-JP" sz="2200" b="1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）</a:t>
                      </a:r>
                      <a:endParaRPr lang="ja-JP" sz="2200" b="1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2200" b="1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　</a:t>
                      </a:r>
                      <a:r>
                        <a:rPr lang="en-US" sz="2200" b="1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22,895</a:t>
                      </a:r>
                      <a:r>
                        <a:rPr lang="ja-JP" sz="2200" b="1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人</a:t>
                      </a:r>
                      <a:r>
                        <a:rPr lang="ja-JP" altLang="en-US" sz="2200" b="1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　</a:t>
                      </a:r>
                      <a:r>
                        <a:rPr lang="en-US" altLang="ja-JP" sz="2200" b="1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※1</a:t>
                      </a:r>
                      <a:r>
                        <a:rPr lang="ja-JP" altLang="ja-JP" sz="2200" b="1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年生～</a:t>
                      </a:r>
                      <a:r>
                        <a:rPr lang="en-US" altLang="ja-JP" sz="2200" b="1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ja-JP" altLang="ja-JP" sz="2200" b="1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年生</a:t>
                      </a:r>
                      <a:endParaRPr lang="ja-JP" sz="2200" b="1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26740986"/>
                  </a:ext>
                </a:extLst>
              </a:tr>
              <a:tr h="608032">
                <a:tc>
                  <a:txBody>
                    <a:bodyPr/>
                    <a:lstStyle/>
                    <a:p>
                      <a:pPr algn="l">
                        <a:lnSpc>
                          <a:spcPts val="3600"/>
                        </a:lnSpc>
                        <a:spcAft>
                          <a:spcPts val="0"/>
                        </a:spcAft>
                      </a:pPr>
                      <a:r>
                        <a:rPr lang="ja-JP" sz="2200" b="1" spc="-150" baseline="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有効回答数等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2200" b="1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　</a:t>
                      </a:r>
                      <a:r>
                        <a:rPr lang="en-US" sz="2200" b="1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87,086</a:t>
                      </a:r>
                      <a:r>
                        <a:rPr lang="ja-JP" sz="2200" b="1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人（有効回答率</a:t>
                      </a:r>
                      <a:r>
                        <a:rPr lang="en-US" sz="2200" b="1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24.3</a:t>
                      </a:r>
                      <a:r>
                        <a:rPr lang="ja-JP" sz="2200" b="1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％</a:t>
                      </a:r>
                      <a:r>
                        <a:rPr lang="ja-JP" sz="2200" b="1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）</a:t>
                      </a:r>
                      <a:endParaRPr lang="ja-JP" sz="2200" b="1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2200" b="1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　</a:t>
                      </a:r>
                      <a:r>
                        <a:rPr lang="en-US" sz="2200" b="1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12,649</a:t>
                      </a:r>
                      <a:r>
                        <a:rPr lang="ja-JP" sz="2200" b="1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人（有効回答率</a:t>
                      </a:r>
                      <a:r>
                        <a:rPr lang="en-US" sz="2200" b="1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55.2</a:t>
                      </a:r>
                      <a:r>
                        <a:rPr lang="ja-JP" sz="2200" b="1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％</a:t>
                      </a:r>
                      <a:r>
                        <a:rPr lang="ja-JP" sz="2200" b="1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）</a:t>
                      </a:r>
                      <a:endParaRPr lang="ja-JP" sz="2200" b="1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616419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5201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図 2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" b="24385"/>
          <a:stretch/>
        </p:blipFill>
        <p:spPr>
          <a:xfrm>
            <a:off x="-1" y="5766854"/>
            <a:ext cx="12192000" cy="1091146"/>
          </a:xfrm>
          <a:prstGeom prst="rect">
            <a:avLst/>
          </a:prstGeom>
        </p:spPr>
      </p:pic>
      <p:sp>
        <p:nvSpPr>
          <p:cNvPr id="19" name="正方形/長方形 18"/>
          <p:cNvSpPr/>
          <p:nvPr/>
        </p:nvSpPr>
        <p:spPr>
          <a:xfrm>
            <a:off x="0" y="548680"/>
            <a:ext cx="12204000" cy="5423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 b="1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タイトル 12"/>
          <p:cNvSpPr txBox="1">
            <a:spLocks/>
          </p:cNvSpPr>
          <p:nvPr/>
        </p:nvSpPr>
        <p:spPr>
          <a:xfrm>
            <a:off x="119336" y="616410"/>
            <a:ext cx="9181512" cy="535033"/>
          </a:xfrm>
          <a:prstGeom prst="rect">
            <a:avLst/>
          </a:prstGeom>
        </p:spPr>
        <p:txBody>
          <a:bodyPr vert="horz" lIns="91440" tIns="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生成</a:t>
            </a:r>
            <a:r>
              <a:rPr lang="en-US" altLang="ja-JP" sz="3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AI</a:t>
            </a:r>
            <a:r>
              <a:rPr lang="ja-JP" altLang="en-US" sz="3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を活用した分析方法</a:t>
            </a:r>
            <a:endParaRPr lang="ja-JP" altLang="en-US" sz="3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6168008" y="61638"/>
            <a:ext cx="4386783" cy="365125"/>
          </a:xfrm>
        </p:spPr>
        <p:txBody>
          <a:bodyPr/>
          <a:lstStyle/>
          <a:p>
            <a:pPr algn="r"/>
            <a:r>
              <a:rPr lang="ja-JP" altLang="en-US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lang="en-US" altLang="ja-JP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年度品川区 予算案プレス発表</a:t>
            </a:r>
            <a:endParaRPr lang="en-US" altLang="ja-JP" sz="2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0" y="0"/>
            <a:ext cx="12204000" cy="492906"/>
          </a:xfrm>
          <a:prstGeom prst="rect">
            <a:avLst/>
          </a:prstGeom>
          <a:gradFill flip="none" rotWithShape="1">
            <a:gsLst>
              <a:gs pos="31000">
                <a:srgbClr val="0068B7"/>
              </a:gs>
              <a:gs pos="61000">
                <a:schemeClr val="accent1">
                  <a:lumMod val="45000"/>
                  <a:lumOff val="55000"/>
                </a:schemeClr>
              </a:gs>
              <a:gs pos="87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22" name="図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2000" y="71284"/>
            <a:ext cx="1225402" cy="365792"/>
          </a:xfrm>
          <a:prstGeom prst="rect">
            <a:avLst/>
          </a:prstGeom>
        </p:spPr>
      </p:pic>
      <p:sp>
        <p:nvSpPr>
          <p:cNvPr id="11" name="日付プレースホルダー 1"/>
          <p:cNvSpPr txBox="1">
            <a:spLocks/>
          </p:cNvSpPr>
          <p:nvPr/>
        </p:nvSpPr>
        <p:spPr>
          <a:xfrm>
            <a:off x="8256688" y="64800"/>
            <a:ext cx="403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b="1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品川区長 定例記者会見資料</a:t>
            </a:r>
            <a:endParaRPr lang="en-US" altLang="ja-JP" sz="2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日付プレースホルダー 1"/>
          <p:cNvSpPr txBox="1">
            <a:spLocks/>
          </p:cNvSpPr>
          <p:nvPr/>
        </p:nvSpPr>
        <p:spPr>
          <a:xfrm>
            <a:off x="9446104" y="6520259"/>
            <a:ext cx="27705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lang="en-US" altLang="ja-JP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ja-JP" altLang="en-US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19</a:t>
            </a:r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endParaRPr lang="en-US" altLang="ja-JP" sz="2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角丸四角形 40">
            <a:extLst>
              <a:ext uri="{FF2B5EF4-FFF2-40B4-BE49-F238E27FC236}">
                <a16:creationId xmlns:a16="http://schemas.microsoft.com/office/drawing/2014/main" id="{DF3A5206-B50A-E805-9091-5B04F995EF51}"/>
              </a:ext>
            </a:extLst>
          </p:cNvPr>
          <p:cNvSpPr/>
          <p:nvPr/>
        </p:nvSpPr>
        <p:spPr>
          <a:xfrm>
            <a:off x="176566" y="1196752"/>
            <a:ext cx="11838867" cy="4570102"/>
          </a:xfrm>
          <a:prstGeom prst="roundRect">
            <a:avLst>
              <a:gd name="adj" fmla="val 0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tIns="0" bIns="0" rtlCol="0" anchor="t"/>
          <a:lstStyle/>
          <a:p>
            <a:pPr>
              <a:spcAft>
                <a:spcPts val="300"/>
              </a:spcAft>
            </a:pPr>
            <a:endParaRPr lang="en-US" altLang="ja-JP" sz="27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19336" y="1237397"/>
            <a:ext cx="12544170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lang="ja-JP" altLang="en-US" sz="25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◆区は、施策の有効性の向上に加え、区民</a:t>
            </a:r>
            <a:r>
              <a:rPr lang="ja-JP" altLang="en-US" sz="25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の行政への</a:t>
            </a:r>
            <a:r>
              <a:rPr lang="ja-JP" altLang="en-US" sz="25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信頼を高めるため、</a:t>
            </a:r>
            <a:endParaRPr lang="en-US" altLang="ja-JP" sz="2500" b="1" dirty="0" smtClean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3000"/>
              </a:lnSpc>
            </a:pPr>
            <a:r>
              <a:rPr lang="ja-JP" altLang="en-US" sz="25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25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EBPM</a:t>
            </a:r>
            <a:r>
              <a:rPr lang="ja-JP" altLang="en-US" sz="20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ja-JP" altLang="en-US" sz="20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エビデンス</a:t>
            </a:r>
            <a:r>
              <a:rPr lang="ja-JP" altLang="en-US" sz="20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・ベースト・ポリシー・メイキング：根拠に基づく政策立案）</a:t>
            </a:r>
            <a:r>
              <a:rPr lang="ja-JP" altLang="en-US" sz="24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の考えを推進</a:t>
            </a:r>
            <a:endParaRPr lang="en-US" altLang="ja-JP" sz="2400" b="1" dirty="0" smtClean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800"/>
              </a:lnSpc>
            </a:pPr>
            <a:endParaRPr lang="en-US" altLang="ja-JP" sz="2500" b="1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3200"/>
              </a:lnSpc>
            </a:pPr>
            <a:r>
              <a:rPr lang="ja-JP" altLang="en-US" sz="25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◆今回、合理的な根拠</a:t>
            </a:r>
            <a:r>
              <a:rPr lang="ja-JP" altLang="en-US" sz="24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となりえる</a:t>
            </a:r>
            <a:r>
              <a:rPr lang="ja-JP" altLang="en-US" sz="2500" b="1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生成</a:t>
            </a:r>
            <a:r>
              <a:rPr lang="en-US" altLang="ja-JP" sz="2500" b="1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AI</a:t>
            </a:r>
            <a:r>
              <a:rPr lang="ja-JP" altLang="en-US" sz="2400" b="1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</a:t>
            </a:r>
            <a:r>
              <a:rPr lang="ja-JP" altLang="en-US" sz="2500" b="1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活用した全区民アンケート</a:t>
            </a:r>
            <a:r>
              <a:rPr lang="ja-JP" altLang="en-US" sz="2400" b="1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lang="ja-JP" altLang="en-US" sz="2500" b="1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自由意見</a:t>
            </a:r>
            <a:endParaRPr lang="en-US" altLang="ja-JP" sz="2500" b="1" dirty="0" smtClean="0"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400"/>
              </a:lnSpc>
            </a:pPr>
            <a:r>
              <a:rPr lang="ja-JP" altLang="en-US" sz="2000" b="1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（問：「誰もが生きがいを感じ、自分らしく暮らしていく」ために必要だと考える取り組み など）</a:t>
            </a:r>
            <a:endParaRPr lang="en-US" altLang="ja-JP" sz="20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3200"/>
              </a:lnSpc>
            </a:pPr>
            <a:r>
              <a:rPr lang="ja-JP" altLang="en-US" sz="20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2500" b="1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の分析</a:t>
            </a:r>
            <a:r>
              <a:rPr lang="ja-JP" altLang="en-US" sz="24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</a:t>
            </a:r>
            <a:r>
              <a:rPr lang="ja-JP" altLang="en-US" sz="25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実施し、更なる課題を抽出</a:t>
            </a:r>
            <a:endParaRPr lang="en-US" altLang="ja-JP" sz="2500" b="1" dirty="0" smtClean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700"/>
              </a:lnSpc>
            </a:pPr>
            <a:r>
              <a:rPr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 </a:t>
            </a:r>
            <a:r>
              <a:rPr lang="en-US" altLang="ja-JP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利用した生成</a:t>
            </a:r>
            <a:r>
              <a:rPr lang="en-US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AI</a:t>
            </a: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のモデル：自治体利用向けの</a:t>
            </a:r>
            <a:r>
              <a:rPr lang="en-US" altLang="ja-JP" sz="2000" b="1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ChatGPT</a:t>
            </a: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を使用</a:t>
            </a:r>
            <a:r>
              <a:rPr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r>
              <a:rPr lang="en-US" altLang="ja-JP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GPT</a:t>
            </a: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のモデルは</a:t>
            </a:r>
            <a:r>
              <a:rPr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、言語処理</a:t>
            </a:r>
            <a:r>
              <a:rPr lang="en-US" altLang="ja-JP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　　　　  および文書生成能力</a:t>
            </a: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が高く最新モデルの</a:t>
            </a:r>
            <a:r>
              <a:rPr lang="en-US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2000" b="1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つで</a:t>
            </a: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ある</a:t>
            </a:r>
            <a:r>
              <a:rPr lang="en-US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GPT-4</a:t>
            </a: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</a:t>
            </a:r>
            <a:r>
              <a:rPr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使用</a:t>
            </a:r>
            <a:endParaRPr lang="en-US" altLang="ja-JP" sz="20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800"/>
              </a:lnSpc>
            </a:pPr>
            <a:endParaRPr lang="en-US" altLang="ja-JP" sz="2500" b="1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800"/>
              </a:lnSpc>
            </a:pPr>
            <a:r>
              <a:rPr lang="ja-JP" altLang="en-US" sz="24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◆全区民アンケートの自由意見欄</a:t>
            </a:r>
            <a:r>
              <a:rPr lang="ja-JP" altLang="en-US" sz="22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22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99,735</a:t>
            </a:r>
            <a:r>
              <a:rPr lang="ja-JP" altLang="en-US" sz="22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人、</a:t>
            </a:r>
            <a:r>
              <a:rPr lang="en-US" altLang="ja-JP" sz="22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6,512,950</a:t>
            </a:r>
            <a:r>
              <a:rPr lang="ja-JP" altLang="en-US" sz="22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文字）を</a:t>
            </a:r>
            <a:r>
              <a:rPr lang="ja-JP" altLang="en-US" sz="2400" b="1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約</a:t>
            </a:r>
            <a:r>
              <a:rPr lang="en-US" altLang="ja-JP" sz="2400" b="1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1.5</a:t>
            </a:r>
            <a:r>
              <a:rPr lang="ja-JP" altLang="en-US" sz="2400" b="1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時間</a:t>
            </a:r>
            <a:r>
              <a:rPr lang="ja-JP" altLang="en-US" sz="2200" b="1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</a:t>
            </a:r>
            <a:r>
              <a:rPr lang="ja-JP" altLang="en-US" sz="2400" b="1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分析</a:t>
            </a:r>
            <a:endParaRPr lang="en-US" altLang="ja-JP" sz="2400" b="1" dirty="0" smtClean="0"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800"/>
              </a:lnSpc>
            </a:pPr>
            <a:r>
              <a:rPr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生成</a:t>
            </a:r>
            <a:r>
              <a:rPr lang="en-US" altLang="ja-JP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AI</a:t>
            </a:r>
            <a:r>
              <a:rPr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：人の主観を入れない</a:t>
            </a:r>
            <a:r>
              <a:rPr lang="ja-JP" altLang="en-US" sz="2000" b="1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客観性のある定性分析が可能</a:t>
            </a:r>
            <a:endParaRPr lang="en-US" altLang="ja-JP" sz="2000" b="1" dirty="0" smtClean="0"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6" name="グループ化 25"/>
          <p:cNvGrpSpPr/>
          <p:nvPr/>
        </p:nvGrpSpPr>
        <p:grpSpPr>
          <a:xfrm>
            <a:off x="4700043" y="4800083"/>
            <a:ext cx="3412181" cy="914400"/>
            <a:chOff x="4469720" y="4221088"/>
            <a:chExt cx="3556197" cy="914400"/>
          </a:xfrm>
        </p:grpSpPr>
        <p:sp>
          <p:nvSpPr>
            <p:cNvPr id="27" name="フリーフォーム 26"/>
            <p:cNvSpPr/>
            <p:nvPr/>
          </p:nvSpPr>
          <p:spPr>
            <a:xfrm>
              <a:off x="5331035" y="4267685"/>
              <a:ext cx="2694882" cy="820022"/>
            </a:xfrm>
            <a:custGeom>
              <a:avLst/>
              <a:gdLst>
                <a:gd name="connsiteX0" fmla="*/ 0 w 2588910"/>
                <a:gd name="connsiteY0" fmla="*/ 136673 h 820022"/>
                <a:gd name="connsiteX1" fmla="*/ 136673 w 2588910"/>
                <a:gd name="connsiteY1" fmla="*/ 0 h 820022"/>
                <a:gd name="connsiteX2" fmla="*/ 2452237 w 2588910"/>
                <a:gd name="connsiteY2" fmla="*/ 0 h 820022"/>
                <a:gd name="connsiteX3" fmla="*/ 2588910 w 2588910"/>
                <a:gd name="connsiteY3" fmla="*/ 136673 h 820022"/>
                <a:gd name="connsiteX4" fmla="*/ 2588910 w 2588910"/>
                <a:gd name="connsiteY4" fmla="*/ 683349 h 820022"/>
                <a:gd name="connsiteX5" fmla="*/ 2452237 w 2588910"/>
                <a:gd name="connsiteY5" fmla="*/ 820022 h 820022"/>
                <a:gd name="connsiteX6" fmla="*/ 136673 w 2588910"/>
                <a:gd name="connsiteY6" fmla="*/ 820022 h 820022"/>
                <a:gd name="connsiteX7" fmla="*/ 0 w 2588910"/>
                <a:gd name="connsiteY7" fmla="*/ 683349 h 820022"/>
                <a:gd name="connsiteX8" fmla="*/ 0 w 2588910"/>
                <a:gd name="connsiteY8" fmla="*/ 136673 h 8200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588910" h="820022">
                  <a:moveTo>
                    <a:pt x="0" y="136673"/>
                  </a:moveTo>
                  <a:cubicBezTo>
                    <a:pt x="0" y="61191"/>
                    <a:pt x="61191" y="0"/>
                    <a:pt x="136673" y="0"/>
                  </a:cubicBezTo>
                  <a:lnTo>
                    <a:pt x="2452237" y="0"/>
                  </a:lnTo>
                  <a:cubicBezTo>
                    <a:pt x="2527719" y="0"/>
                    <a:pt x="2588910" y="61191"/>
                    <a:pt x="2588910" y="136673"/>
                  </a:cubicBezTo>
                  <a:lnTo>
                    <a:pt x="2588910" y="683349"/>
                  </a:lnTo>
                  <a:cubicBezTo>
                    <a:pt x="2588910" y="758831"/>
                    <a:pt x="2527719" y="820022"/>
                    <a:pt x="2452237" y="820022"/>
                  </a:cubicBezTo>
                  <a:lnTo>
                    <a:pt x="136673" y="820022"/>
                  </a:lnTo>
                  <a:cubicBezTo>
                    <a:pt x="61191" y="820022"/>
                    <a:pt x="0" y="758831"/>
                    <a:pt x="0" y="683349"/>
                  </a:cubicBezTo>
                  <a:lnTo>
                    <a:pt x="0" y="136673"/>
                  </a:lnTo>
                  <a:close/>
                </a:path>
              </a:pathLst>
            </a:custGeom>
            <a:solidFill>
              <a:srgbClr val="25C6E3">
                <a:shade val="50000"/>
                <a:hueOff val="0"/>
                <a:satOff val="0"/>
                <a:lumOff val="0"/>
                <a:alphaOff val="0"/>
              </a:srgbClr>
            </a:solidFill>
            <a:ln w="12700" cap="flat" cmpd="sng" algn="ctr">
              <a:solidFill>
                <a:srgbClr val="FFFFFF">
                  <a:hueOff val="0"/>
                  <a:satOff val="0"/>
                  <a:lumOff val="0"/>
                  <a:alphaOff val="0"/>
                </a:srgbClr>
              </a:solidFill>
              <a:prstDash val="solid"/>
              <a:miter lim="800000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6230" tIns="116230" rIns="116230" bIns="116230" numCol="1" spcCol="1270" anchor="ctr" anchorCtr="0">
              <a:noAutofit/>
            </a:bodyPr>
            <a:lstStyle/>
            <a:p>
              <a:pPr marL="0" marR="0" lvl="0" indent="0" defTabSz="889000" rtl="0" eaLnBrk="1" fontAlgn="auto" latinLnBrk="0" hangingPunct="1">
                <a:lnSpc>
                  <a:spcPts val="28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 ２．生成</a:t>
              </a:r>
              <a:r>
                <a:rPr kumimoji="1" lang="en-US" altLang="ja-JP" sz="20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AI</a:t>
              </a:r>
              <a:r>
                <a:rPr kumimoji="1" lang="ja-JP" altLang="en-US" sz="20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による</a:t>
              </a:r>
              <a:r>
                <a:rPr lang="en-US" altLang="ja-JP" sz="2000" b="1" dirty="0">
                  <a:solidFill>
                    <a:srgbClr val="FFFFFF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/>
              </a:r>
              <a:br>
                <a:rPr lang="en-US" altLang="ja-JP" sz="2000" b="1" dirty="0">
                  <a:solidFill>
                    <a:srgbClr val="FFFFFF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</a:br>
              <a:r>
                <a:rPr lang="ja-JP" altLang="en-US" sz="2000" b="1" dirty="0" smtClean="0">
                  <a:solidFill>
                    <a:srgbClr val="FFFFFF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 分析</a:t>
              </a:r>
              <a:endPara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pic>
          <p:nvPicPr>
            <p:cNvPr id="28" name="グラフィックス 11" descr="人工知能 枠線">
              <a:extLst>
                <a:ext uri="{FF2B5EF4-FFF2-40B4-BE49-F238E27FC236}">
                  <a16:creationId xmlns:a16="http://schemas.microsoft.com/office/drawing/2014/main" id="{0F7FB6E8-20B0-8DF9-E445-27771503E6C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=""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4469720" y="4221088"/>
              <a:ext cx="914400" cy="914400"/>
            </a:xfrm>
            <a:prstGeom prst="rect">
              <a:avLst/>
            </a:prstGeom>
          </p:spPr>
        </p:pic>
      </p:grpSp>
      <p:grpSp>
        <p:nvGrpSpPr>
          <p:cNvPr id="29" name="グループ化 28"/>
          <p:cNvGrpSpPr/>
          <p:nvPr/>
        </p:nvGrpSpPr>
        <p:grpSpPr>
          <a:xfrm>
            <a:off x="253944" y="4797152"/>
            <a:ext cx="3969848" cy="914400"/>
            <a:chOff x="2567608" y="3410201"/>
            <a:chExt cx="3969848" cy="914400"/>
          </a:xfrm>
        </p:grpSpPr>
        <p:sp>
          <p:nvSpPr>
            <p:cNvPr id="30" name="フリーフォーム 29"/>
            <p:cNvSpPr/>
            <p:nvPr/>
          </p:nvSpPr>
          <p:spPr>
            <a:xfrm>
              <a:off x="3431704" y="3460505"/>
              <a:ext cx="3105752" cy="820022"/>
            </a:xfrm>
            <a:custGeom>
              <a:avLst/>
              <a:gdLst>
                <a:gd name="connsiteX0" fmla="*/ 0 w 2588910"/>
                <a:gd name="connsiteY0" fmla="*/ 136673 h 820022"/>
                <a:gd name="connsiteX1" fmla="*/ 136673 w 2588910"/>
                <a:gd name="connsiteY1" fmla="*/ 0 h 820022"/>
                <a:gd name="connsiteX2" fmla="*/ 2452237 w 2588910"/>
                <a:gd name="connsiteY2" fmla="*/ 0 h 820022"/>
                <a:gd name="connsiteX3" fmla="*/ 2588910 w 2588910"/>
                <a:gd name="connsiteY3" fmla="*/ 136673 h 820022"/>
                <a:gd name="connsiteX4" fmla="*/ 2588910 w 2588910"/>
                <a:gd name="connsiteY4" fmla="*/ 683349 h 820022"/>
                <a:gd name="connsiteX5" fmla="*/ 2452237 w 2588910"/>
                <a:gd name="connsiteY5" fmla="*/ 820022 h 820022"/>
                <a:gd name="connsiteX6" fmla="*/ 136673 w 2588910"/>
                <a:gd name="connsiteY6" fmla="*/ 820022 h 820022"/>
                <a:gd name="connsiteX7" fmla="*/ 0 w 2588910"/>
                <a:gd name="connsiteY7" fmla="*/ 683349 h 820022"/>
                <a:gd name="connsiteX8" fmla="*/ 0 w 2588910"/>
                <a:gd name="connsiteY8" fmla="*/ 136673 h 8200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588910" h="820022">
                  <a:moveTo>
                    <a:pt x="0" y="136673"/>
                  </a:moveTo>
                  <a:cubicBezTo>
                    <a:pt x="0" y="61191"/>
                    <a:pt x="61191" y="0"/>
                    <a:pt x="136673" y="0"/>
                  </a:cubicBezTo>
                  <a:lnTo>
                    <a:pt x="2452237" y="0"/>
                  </a:lnTo>
                  <a:cubicBezTo>
                    <a:pt x="2527719" y="0"/>
                    <a:pt x="2588910" y="61191"/>
                    <a:pt x="2588910" y="136673"/>
                  </a:cubicBezTo>
                  <a:lnTo>
                    <a:pt x="2588910" y="683349"/>
                  </a:lnTo>
                  <a:cubicBezTo>
                    <a:pt x="2588910" y="758831"/>
                    <a:pt x="2527719" y="820022"/>
                    <a:pt x="2452237" y="820022"/>
                  </a:cubicBezTo>
                  <a:lnTo>
                    <a:pt x="136673" y="820022"/>
                  </a:lnTo>
                  <a:cubicBezTo>
                    <a:pt x="61191" y="820022"/>
                    <a:pt x="0" y="758831"/>
                    <a:pt x="0" y="683349"/>
                  </a:cubicBezTo>
                  <a:lnTo>
                    <a:pt x="0" y="136673"/>
                  </a:lnTo>
                  <a:close/>
                </a:path>
              </a:pathLst>
            </a:custGeom>
            <a:solidFill>
              <a:srgbClr val="25C6E3">
                <a:shade val="50000"/>
                <a:hueOff val="0"/>
                <a:satOff val="0"/>
                <a:lumOff val="0"/>
                <a:alphaOff val="0"/>
              </a:srgbClr>
            </a:solidFill>
            <a:ln w="12700" cap="flat" cmpd="sng" algn="ctr">
              <a:solidFill>
                <a:srgbClr val="FFFFFF">
                  <a:hueOff val="0"/>
                  <a:satOff val="0"/>
                  <a:lumOff val="0"/>
                  <a:alphaOff val="0"/>
                </a:srgbClr>
              </a:solidFill>
              <a:prstDash val="solid"/>
              <a:miter lim="800000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6230" tIns="116230" rIns="116230" bIns="116230" numCol="1" spcCol="1270" anchor="ctr" anchorCtr="0">
              <a:noAutofit/>
            </a:bodyPr>
            <a:lstStyle/>
            <a:p>
              <a:pPr marL="0" marR="0" lvl="0" indent="0" defTabSz="889000" rtl="0" eaLnBrk="1" fontAlgn="auto" latinLnBrk="0" hangingPunct="1">
                <a:lnSpc>
                  <a:spcPts val="28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１．分析</a:t>
              </a:r>
              <a:r>
                <a:rPr kumimoji="1" lang="ja-JP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対象データ</a:t>
              </a:r>
              <a:r>
                <a:rPr kumimoji="1" lang="ja-JP" altLang="en-US" sz="20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の</a:t>
              </a:r>
              <a:r>
                <a:rPr kumimoji="1" lang="en-US" altLang="ja-JP" sz="20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/>
              </a:r>
              <a:br>
                <a:rPr kumimoji="1" lang="en-US" altLang="ja-JP" sz="20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</a:br>
              <a:r>
                <a:rPr kumimoji="1" lang="ja-JP" altLang="en-US" sz="20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選定</a:t>
              </a:r>
              <a:r>
                <a:rPr kumimoji="1" lang="ja-JP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とクレンジング</a:t>
              </a:r>
            </a:p>
          </p:txBody>
        </p:sp>
        <p:pic>
          <p:nvPicPr>
            <p:cNvPr id="31" name="グラフィックス 17" descr="洗濯機 枠線">
              <a:extLst>
                <a:ext uri="{FF2B5EF4-FFF2-40B4-BE49-F238E27FC236}">
                  <a16:creationId xmlns:a16="http://schemas.microsoft.com/office/drawing/2014/main" id="{7BBA8816-AB03-0368-DECA-EE2755B9EB80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96DAC541-7B7A-43D3-8B79-37D633B846F1}">
                  <asvg:svgBlip xmlns=""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2567608" y="3410201"/>
              <a:ext cx="914400" cy="914400"/>
            </a:xfrm>
            <a:prstGeom prst="rect">
              <a:avLst/>
            </a:prstGeom>
          </p:spPr>
        </p:pic>
      </p:grpSp>
      <p:grpSp>
        <p:nvGrpSpPr>
          <p:cNvPr id="32" name="グループ化 31"/>
          <p:cNvGrpSpPr/>
          <p:nvPr/>
        </p:nvGrpSpPr>
        <p:grpSpPr>
          <a:xfrm>
            <a:off x="8544272" y="4818856"/>
            <a:ext cx="3312368" cy="914400"/>
            <a:chOff x="5542442" y="5039180"/>
            <a:chExt cx="3312368" cy="914400"/>
          </a:xfrm>
        </p:grpSpPr>
        <p:sp>
          <p:nvSpPr>
            <p:cNvPr id="33" name="フリーフォーム 32"/>
            <p:cNvSpPr/>
            <p:nvPr/>
          </p:nvSpPr>
          <p:spPr>
            <a:xfrm>
              <a:off x="6456039" y="5061550"/>
              <a:ext cx="2398771" cy="820022"/>
            </a:xfrm>
            <a:custGeom>
              <a:avLst/>
              <a:gdLst>
                <a:gd name="connsiteX0" fmla="*/ 0 w 2588910"/>
                <a:gd name="connsiteY0" fmla="*/ 82002 h 820022"/>
                <a:gd name="connsiteX1" fmla="*/ 82002 w 2588910"/>
                <a:gd name="connsiteY1" fmla="*/ 0 h 820022"/>
                <a:gd name="connsiteX2" fmla="*/ 2506908 w 2588910"/>
                <a:gd name="connsiteY2" fmla="*/ 0 h 820022"/>
                <a:gd name="connsiteX3" fmla="*/ 2588910 w 2588910"/>
                <a:gd name="connsiteY3" fmla="*/ 82002 h 820022"/>
                <a:gd name="connsiteX4" fmla="*/ 2588910 w 2588910"/>
                <a:gd name="connsiteY4" fmla="*/ 738020 h 820022"/>
                <a:gd name="connsiteX5" fmla="*/ 2506908 w 2588910"/>
                <a:gd name="connsiteY5" fmla="*/ 820022 h 820022"/>
                <a:gd name="connsiteX6" fmla="*/ 82002 w 2588910"/>
                <a:gd name="connsiteY6" fmla="*/ 820022 h 820022"/>
                <a:gd name="connsiteX7" fmla="*/ 0 w 2588910"/>
                <a:gd name="connsiteY7" fmla="*/ 738020 h 820022"/>
                <a:gd name="connsiteX8" fmla="*/ 0 w 2588910"/>
                <a:gd name="connsiteY8" fmla="*/ 82002 h 8200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588910" h="820022">
                  <a:moveTo>
                    <a:pt x="0" y="82002"/>
                  </a:moveTo>
                  <a:cubicBezTo>
                    <a:pt x="0" y="36714"/>
                    <a:pt x="36714" y="0"/>
                    <a:pt x="82002" y="0"/>
                  </a:cubicBezTo>
                  <a:lnTo>
                    <a:pt x="2506908" y="0"/>
                  </a:lnTo>
                  <a:cubicBezTo>
                    <a:pt x="2552196" y="0"/>
                    <a:pt x="2588910" y="36714"/>
                    <a:pt x="2588910" y="82002"/>
                  </a:cubicBezTo>
                  <a:lnTo>
                    <a:pt x="2588910" y="738020"/>
                  </a:lnTo>
                  <a:cubicBezTo>
                    <a:pt x="2588910" y="783308"/>
                    <a:pt x="2552196" y="820022"/>
                    <a:pt x="2506908" y="820022"/>
                  </a:cubicBezTo>
                  <a:lnTo>
                    <a:pt x="82002" y="820022"/>
                  </a:lnTo>
                  <a:cubicBezTo>
                    <a:pt x="36714" y="820022"/>
                    <a:pt x="0" y="783308"/>
                    <a:pt x="0" y="738020"/>
                  </a:cubicBezTo>
                  <a:lnTo>
                    <a:pt x="0" y="82002"/>
                  </a:lnTo>
                  <a:close/>
                </a:path>
              </a:pathLst>
            </a:custGeom>
            <a:solidFill>
              <a:srgbClr val="25C6E3">
                <a:shade val="50000"/>
                <a:hueOff val="0"/>
                <a:satOff val="0"/>
                <a:lumOff val="0"/>
                <a:alphaOff val="0"/>
              </a:srgbClr>
            </a:solidFill>
            <a:ln w="12700" cap="flat" cmpd="sng" algn="ctr">
              <a:solidFill>
                <a:srgbClr val="FFFFFF">
                  <a:hueOff val="0"/>
                  <a:satOff val="0"/>
                  <a:lumOff val="0"/>
                  <a:alphaOff val="0"/>
                </a:srgbClr>
              </a:solidFill>
              <a:prstDash val="solid"/>
              <a:miter lim="800000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0218" tIns="100218" rIns="100218" bIns="100218" numCol="1" spcCol="1270" anchor="ctr" anchorCtr="0">
              <a:noAutofit/>
            </a:bodyPr>
            <a:lstStyle/>
            <a:p>
              <a:pPr marL="0" marR="0" lvl="0" indent="0" defTabSz="889000" rtl="0" eaLnBrk="1" fontAlgn="auto" latinLnBrk="0" hangingPunct="1">
                <a:lnSpc>
                  <a:spcPts val="28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 ３．補正予算案の</a:t>
              </a:r>
              <a:r>
                <a:rPr lang="en-US" altLang="ja-JP" sz="2000" b="1" noProof="0" dirty="0">
                  <a:solidFill>
                    <a:srgbClr val="FFFFFF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/>
              </a:r>
              <a:br>
                <a:rPr lang="en-US" altLang="ja-JP" sz="2000" b="1" noProof="0" dirty="0">
                  <a:solidFill>
                    <a:srgbClr val="FFFFFF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</a:br>
              <a:r>
                <a:rPr lang="ja-JP" altLang="en-US" sz="2000" b="1" dirty="0">
                  <a:solidFill>
                    <a:srgbClr val="FFFFFF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lang="ja-JP" altLang="en-US" sz="2000" b="1" dirty="0" smtClean="0">
                  <a:solidFill>
                    <a:srgbClr val="FFFFFF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 </a:t>
              </a:r>
              <a:r>
                <a:rPr kumimoji="1" lang="ja-JP" altLang="en-US" sz="20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策定</a:t>
              </a:r>
              <a:endPara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pic>
          <p:nvPicPr>
            <p:cNvPr id="34" name="グラフィックス 28" descr="銀行 枠線">
              <a:extLst>
                <a:ext uri="{FF2B5EF4-FFF2-40B4-BE49-F238E27FC236}">
                  <a16:creationId xmlns:a16="http://schemas.microsoft.com/office/drawing/2014/main" id="{4CC2DB9B-6097-FDA0-FB1A-62C55662C57E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96DAC541-7B7A-43D3-8B79-37D633B846F1}">
                  <asvg:svgBlip xmlns="" xmlns:asvg="http://schemas.microsoft.com/office/drawing/2016/SVG/main" r:embed="rId17"/>
                </a:ext>
              </a:extLst>
            </a:blip>
            <a:stretch>
              <a:fillRect/>
            </a:stretch>
          </p:blipFill>
          <p:spPr>
            <a:xfrm>
              <a:off x="5542442" y="5039180"/>
              <a:ext cx="914400" cy="914400"/>
            </a:xfrm>
            <a:prstGeom prst="rect">
              <a:avLst/>
            </a:prstGeom>
          </p:spPr>
        </p:pic>
      </p:grpSp>
      <p:sp>
        <p:nvSpPr>
          <p:cNvPr id="35" name="下矢印 34"/>
          <p:cNvSpPr/>
          <p:nvPr/>
        </p:nvSpPr>
        <p:spPr>
          <a:xfrm rot="16200000">
            <a:off x="4328837" y="5046646"/>
            <a:ext cx="440575" cy="357447"/>
          </a:xfrm>
          <a:prstGeom prst="downArrow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6" name="下矢印 35"/>
          <p:cNvSpPr/>
          <p:nvPr/>
        </p:nvSpPr>
        <p:spPr>
          <a:xfrm rot="16200000">
            <a:off x="8217269" y="5089450"/>
            <a:ext cx="440575" cy="357447"/>
          </a:xfrm>
          <a:prstGeom prst="downArrow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87549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図 2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25442"/>
          <a:stretch/>
        </p:blipFill>
        <p:spPr>
          <a:xfrm>
            <a:off x="16087" y="5809476"/>
            <a:ext cx="12192000" cy="1075908"/>
          </a:xfrm>
          <a:prstGeom prst="rect">
            <a:avLst/>
          </a:prstGeom>
        </p:spPr>
      </p:pic>
      <p:sp>
        <p:nvSpPr>
          <p:cNvPr id="19" name="正方形/長方形 18"/>
          <p:cNvSpPr/>
          <p:nvPr/>
        </p:nvSpPr>
        <p:spPr>
          <a:xfrm>
            <a:off x="0" y="548679"/>
            <a:ext cx="12204000" cy="62975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 b="1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タイトル 12"/>
          <p:cNvSpPr txBox="1">
            <a:spLocks/>
          </p:cNvSpPr>
          <p:nvPr/>
        </p:nvSpPr>
        <p:spPr>
          <a:xfrm>
            <a:off x="119336" y="661719"/>
            <a:ext cx="9181512" cy="535033"/>
          </a:xfrm>
          <a:prstGeom prst="rect">
            <a:avLst/>
          </a:prstGeom>
        </p:spPr>
        <p:txBody>
          <a:bodyPr vert="horz" lIns="91440" tIns="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生成</a:t>
            </a:r>
            <a:r>
              <a:rPr lang="en-US" altLang="ja-JP" sz="3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AI</a:t>
            </a:r>
            <a:r>
              <a:rPr lang="ja-JP" altLang="en-US" sz="3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による分析結果</a:t>
            </a:r>
            <a:endParaRPr lang="ja-JP" altLang="en-US" sz="3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6168008" y="61638"/>
            <a:ext cx="4386783" cy="365125"/>
          </a:xfrm>
        </p:spPr>
        <p:txBody>
          <a:bodyPr/>
          <a:lstStyle/>
          <a:p>
            <a:pPr algn="r"/>
            <a:r>
              <a:rPr lang="ja-JP" altLang="en-US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lang="en-US" altLang="ja-JP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年度品川区 予算案プレス発表</a:t>
            </a:r>
            <a:endParaRPr lang="en-US" altLang="ja-JP" sz="2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0" y="0"/>
            <a:ext cx="12204000" cy="492906"/>
          </a:xfrm>
          <a:prstGeom prst="rect">
            <a:avLst/>
          </a:prstGeom>
          <a:gradFill flip="none" rotWithShape="1">
            <a:gsLst>
              <a:gs pos="31000">
                <a:srgbClr val="0068B7"/>
              </a:gs>
              <a:gs pos="61000">
                <a:schemeClr val="accent1">
                  <a:lumMod val="45000"/>
                  <a:lumOff val="55000"/>
                </a:schemeClr>
              </a:gs>
              <a:gs pos="87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22" name="図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2000" y="71284"/>
            <a:ext cx="1225402" cy="365792"/>
          </a:xfrm>
          <a:prstGeom prst="rect">
            <a:avLst/>
          </a:prstGeom>
        </p:spPr>
      </p:pic>
      <p:sp>
        <p:nvSpPr>
          <p:cNvPr id="11" name="日付プレースホルダー 1"/>
          <p:cNvSpPr txBox="1">
            <a:spLocks/>
          </p:cNvSpPr>
          <p:nvPr/>
        </p:nvSpPr>
        <p:spPr>
          <a:xfrm>
            <a:off x="8256688" y="64800"/>
            <a:ext cx="403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b="1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品川区長 定例記者会見資料</a:t>
            </a:r>
            <a:endParaRPr lang="en-US" altLang="ja-JP" sz="2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日付プレースホルダー 1"/>
          <p:cNvSpPr txBox="1">
            <a:spLocks/>
          </p:cNvSpPr>
          <p:nvPr/>
        </p:nvSpPr>
        <p:spPr>
          <a:xfrm>
            <a:off x="9446104" y="6520259"/>
            <a:ext cx="27705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lang="en-US" altLang="ja-JP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ja-JP" altLang="en-US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19</a:t>
            </a:r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endParaRPr lang="en-US" altLang="ja-JP" sz="2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8" name="角丸四角形 40">
            <a:extLst>
              <a:ext uri="{FF2B5EF4-FFF2-40B4-BE49-F238E27FC236}">
                <a16:creationId xmlns:a16="http://schemas.microsoft.com/office/drawing/2014/main" id="{DF3A5206-B50A-E805-9091-5B04F995EF51}"/>
              </a:ext>
            </a:extLst>
          </p:cNvPr>
          <p:cNvSpPr/>
          <p:nvPr/>
        </p:nvSpPr>
        <p:spPr>
          <a:xfrm>
            <a:off x="407368" y="1302625"/>
            <a:ext cx="11449272" cy="5006695"/>
          </a:xfrm>
          <a:prstGeom prst="roundRect">
            <a:avLst>
              <a:gd name="adj" fmla="val 0"/>
            </a:avLst>
          </a:prstGeom>
          <a:ln w="25400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tIns="0" bIns="0" rtlCol="0" anchor="t"/>
          <a:lstStyle/>
          <a:p>
            <a:pPr>
              <a:spcAft>
                <a:spcPts val="300"/>
              </a:spcAft>
            </a:pPr>
            <a:endParaRPr lang="en-US" altLang="ja-JP" sz="27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632101" y="1379365"/>
            <a:ext cx="1031402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200"/>
              </a:lnSpc>
            </a:pPr>
            <a:r>
              <a:rPr lang="ja-JP" altLang="en-US" sz="32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◆生成</a:t>
            </a:r>
            <a:r>
              <a:rPr lang="en-US" altLang="ja-JP" sz="32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AI</a:t>
            </a:r>
            <a:r>
              <a:rPr lang="ja-JP" altLang="en-US" sz="32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の分析により、</a:t>
            </a:r>
            <a:r>
              <a:rPr lang="ja-JP" altLang="en-US" sz="3200" b="1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自由意見欄から、</a:t>
            </a:r>
            <a:r>
              <a:rPr lang="en-US" altLang="ja-JP" sz="3200" b="1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3200" b="1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3200" b="1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頻出分野</a:t>
            </a:r>
            <a:r>
              <a:rPr lang="ja-JP" altLang="en-US" sz="3000" b="1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と</a:t>
            </a:r>
            <a:r>
              <a:rPr lang="ja-JP" altLang="en-US" sz="3200" b="1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その具体的な内容を客観的に抽出</a:t>
            </a:r>
            <a:endParaRPr lang="ja-JP" altLang="en-US" sz="3200" b="1" dirty="0"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23" name="表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6541935"/>
              </p:ext>
            </p:extLst>
          </p:nvPr>
        </p:nvGraphicFramePr>
        <p:xfrm>
          <a:off x="839415" y="2564904"/>
          <a:ext cx="10729192" cy="361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9">
                  <a:extLst>
                    <a:ext uri="{9D8B030D-6E8A-4147-A177-3AD203B41FA5}">
                      <a16:colId xmlns:a16="http://schemas.microsoft.com/office/drawing/2014/main" val="1864956560"/>
                    </a:ext>
                  </a:extLst>
                </a:gridCol>
                <a:gridCol w="9217023">
                  <a:extLst>
                    <a:ext uri="{9D8B030D-6E8A-4147-A177-3AD203B41FA5}">
                      <a16:colId xmlns:a16="http://schemas.microsoft.com/office/drawing/2014/main" val="3019649097"/>
                    </a:ext>
                  </a:extLst>
                </a:gridCol>
              </a:tblGrid>
              <a:tr h="302614"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</a:pPr>
                      <a:r>
                        <a:rPr kumimoji="1" lang="ja-JP" altLang="en-US" sz="2400" u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頻出分野</a:t>
                      </a:r>
                      <a:endParaRPr kumimoji="1" lang="ja-JP" altLang="en-US" sz="2400" u="none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</a:pPr>
                      <a:r>
                        <a:rPr kumimoji="1" lang="ja-JP" altLang="en-US" sz="2400" u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具体的な内容</a:t>
                      </a:r>
                      <a:endParaRPr kumimoji="1" lang="ja-JP" altLang="en-US" sz="2400" u="none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48595230"/>
                  </a:ext>
                </a:extLst>
              </a:tr>
              <a:tr h="784045">
                <a:tc rowSpan="2"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kumimoji="1" lang="ja-JP" altLang="en-US" sz="2400" b="1" u="none" dirty="0" smtClean="0">
                          <a:solidFill>
                            <a:srgbClr val="C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心と</a:t>
                      </a:r>
                      <a:endParaRPr kumimoji="1" lang="en-US" altLang="ja-JP" sz="2400" b="1" u="none" dirty="0" smtClean="0">
                        <a:solidFill>
                          <a:srgbClr val="C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>
                        <a:lnSpc>
                          <a:spcPts val="3000"/>
                        </a:lnSpc>
                      </a:pPr>
                      <a:r>
                        <a:rPr kumimoji="1" lang="ja-JP" altLang="en-US" sz="2400" b="1" u="none" dirty="0" smtClean="0">
                          <a:solidFill>
                            <a:srgbClr val="C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身体の</a:t>
                      </a:r>
                      <a:endParaRPr kumimoji="1" lang="en-US" altLang="ja-JP" sz="2400" b="1" u="none" dirty="0" smtClean="0">
                        <a:solidFill>
                          <a:srgbClr val="C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>
                        <a:lnSpc>
                          <a:spcPts val="3000"/>
                        </a:lnSpc>
                      </a:pPr>
                      <a:r>
                        <a:rPr kumimoji="1" lang="ja-JP" altLang="en-US" sz="2400" b="1" u="none" dirty="0" smtClean="0">
                          <a:solidFill>
                            <a:srgbClr val="C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健康</a:t>
                      </a:r>
                      <a:endParaRPr kumimoji="1" lang="ja-JP" altLang="en-US" sz="2400" b="1" u="none" dirty="0">
                        <a:solidFill>
                          <a:srgbClr val="C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800"/>
                        </a:lnSpc>
                      </a:pPr>
                      <a:r>
                        <a:rPr lang="en-US" altLang="ja-JP" sz="22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【</a:t>
                      </a:r>
                      <a:r>
                        <a:rPr lang="ja-JP" altLang="en-US" sz="22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大人</a:t>
                      </a:r>
                      <a:r>
                        <a:rPr lang="en-US" altLang="ja-JP" sz="22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】</a:t>
                      </a:r>
                    </a:p>
                    <a:p>
                      <a:pPr>
                        <a:lnSpc>
                          <a:spcPts val="2800"/>
                        </a:lnSpc>
                      </a:pPr>
                      <a:r>
                        <a:rPr lang="ja-JP" altLang="en-US" sz="2200" b="1" dirty="0" smtClean="0">
                          <a:solidFill>
                            <a:srgbClr val="0070C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「健康に良い食生活への配慮」</a:t>
                      </a:r>
                      <a:r>
                        <a:rPr lang="ja-JP" altLang="en-US" sz="22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、</a:t>
                      </a:r>
                      <a:r>
                        <a:rPr lang="ja-JP" altLang="en-US" sz="2200" b="1" dirty="0" smtClean="0">
                          <a:solidFill>
                            <a:srgbClr val="0070C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「（学校給食費の無償化の期待から） </a:t>
                      </a:r>
                      <a:r>
                        <a:rPr lang="en-US" altLang="ja-JP" sz="2200" b="0" dirty="0" smtClean="0">
                          <a:solidFill>
                            <a:srgbClr val="0070C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/>
                      </a:r>
                      <a:br>
                        <a:rPr lang="en-US" altLang="ja-JP" sz="2200" b="0" dirty="0" smtClean="0">
                          <a:solidFill>
                            <a:srgbClr val="0070C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2200" b="1" dirty="0" smtClean="0">
                          <a:solidFill>
                            <a:srgbClr val="0070C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日々の生活に直結する直接的な食などの支援」</a:t>
                      </a:r>
                      <a:r>
                        <a:rPr lang="ja-JP" altLang="en-US" sz="22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などを望む声が強い</a:t>
                      </a:r>
                      <a:endParaRPr kumimoji="1" lang="ja-JP" altLang="en-US" sz="2200" b="1" u="none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5149506"/>
                  </a:ext>
                </a:extLst>
              </a:tr>
              <a:tr h="78404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zh-TW" sz="2100" b="1" u="none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2800"/>
                        </a:lnSpc>
                      </a:pPr>
                      <a:r>
                        <a:rPr kumimoji="1" lang="en-US" altLang="ja-JP" sz="2200" b="1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【</a:t>
                      </a:r>
                      <a:r>
                        <a:rPr kumimoji="1" lang="ja-JP" altLang="en-US" sz="2200" b="1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児童・生徒</a:t>
                      </a:r>
                      <a:r>
                        <a:rPr kumimoji="1" lang="en-US" altLang="ja-JP" sz="2200" b="1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】</a:t>
                      </a:r>
                    </a:p>
                    <a:p>
                      <a:pPr>
                        <a:lnSpc>
                          <a:spcPts val="2800"/>
                        </a:lnSpc>
                      </a:pPr>
                      <a:r>
                        <a:rPr kumimoji="1" lang="ja-JP" altLang="en-US" sz="2200" b="1" u="none" dirty="0" smtClean="0">
                          <a:solidFill>
                            <a:srgbClr val="0070C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「自分自身の心と身体の健康」</a:t>
                      </a:r>
                      <a:r>
                        <a:rPr kumimoji="1" lang="ja-JP" altLang="en-US" sz="2200" b="1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、</a:t>
                      </a:r>
                      <a:r>
                        <a:rPr kumimoji="1" lang="ja-JP" altLang="en-US" sz="2200" b="1" u="none" dirty="0" smtClean="0">
                          <a:solidFill>
                            <a:srgbClr val="0070C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「誰もが平等に過ごせる環境」</a:t>
                      </a:r>
                      <a:r>
                        <a:rPr kumimoji="1" lang="ja-JP" altLang="en-US" sz="2200" b="1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など</a:t>
                      </a:r>
                      <a:endParaRPr kumimoji="1" lang="en-US" altLang="ja-JP" sz="2200" b="1" u="none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ts val="2800"/>
                        </a:lnSpc>
                      </a:pPr>
                      <a:r>
                        <a:rPr kumimoji="1" lang="ja-JP" altLang="en-US" sz="2200" b="1" u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への願望が強い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1009926"/>
                  </a:ext>
                </a:extLst>
              </a:tr>
              <a:tr h="543329"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kumimoji="1" lang="ja-JP" altLang="en-US" sz="2400" b="1" u="none" dirty="0" smtClean="0">
                          <a:solidFill>
                            <a:srgbClr val="C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防災</a:t>
                      </a:r>
                      <a:endParaRPr kumimoji="1" lang="en-US" altLang="ja-JP" sz="2400" b="1" u="none" dirty="0" smtClean="0">
                        <a:solidFill>
                          <a:srgbClr val="C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>
                        <a:lnSpc>
                          <a:spcPts val="3000"/>
                        </a:lnSpc>
                      </a:pPr>
                      <a:r>
                        <a:rPr kumimoji="1" lang="ja-JP" altLang="en-US" sz="2400" b="1" u="none" dirty="0" smtClean="0">
                          <a:solidFill>
                            <a:srgbClr val="C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対策</a:t>
                      </a:r>
                      <a:endParaRPr kumimoji="1" lang="ja-JP" altLang="en-US" sz="2400" b="1" u="none" dirty="0">
                        <a:solidFill>
                          <a:srgbClr val="C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800"/>
                        </a:lnSpc>
                      </a:pPr>
                      <a:r>
                        <a:rPr kumimoji="1" lang="ja-JP" altLang="en-US" sz="2200" b="1" u="none" dirty="0" smtClean="0">
                          <a:solidFill>
                            <a:srgbClr val="0070C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「災害時の避難場所</a:t>
                      </a:r>
                      <a:r>
                        <a:rPr kumimoji="1" lang="ja-JP" altLang="en-US" sz="2200" b="1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の確保や</a:t>
                      </a:r>
                      <a:r>
                        <a:rPr kumimoji="1" lang="ja-JP" altLang="en-US" sz="2200" b="1" u="none" dirty="0" smtClean="0">
                          <a:solidFill>
                            <a:srgbClr val="0070C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衛生・プライバシー環境の改善」</a:t>
                      </a:r>
                      <a:r>
                        <a:rPr kumimoji="1" lang="ja-JP" altLang="en-US" sz="2200" b="1" u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などを</a:t>
                      </a:r>
                      <a:endParaRPr kumimoji="1" lang="en-US" altLang="ja-JP" sz="2200" b="1" u="none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ts val="2800"/>
                        </a:lnSpc>
                      </a:pPr>
                      <a:r>
                        <a:rPr kumimoji="1" lang="ja-JP" altLang="en-US" sz="2200" b="1" u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多く求めている</a:t>
                      </a:r>
                      <a:endParaRPr kumimoji="1" lang="en-US" altLang="ja-JP" sz="2200" b="1" u="none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76634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1020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0"/>
            <a:ext cx="12204000" cy="492906"/>
          </a:xfrm>
          <a:prstGeom prst="rect">
            <a:avLst/>
          </a:prstGeom>
          <a:gradFill flip="none" rotWithShape="1">
            <a:gsLst>
              <a:gs pos="31000">
                <a:srgbClr val="0068B7"/>
              </a:gs>
              <a:gs pos="61000">
                <a:schemeClr val="accent1">
                  <a:lumMod val="45000"/>
                  <a:lumOff val="55000"/>
                </a:schemeClr>
              </a:gs>
              <a:gs pos="87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0" y="548680"/>
            <a:ext cx="12204000" cy="5423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000" y="71284"/>
            <a:ext cx="1225402" cy="365792"/>
          </a:xfrm>
          <a:prstGeom prst="rect">
            <a:avLst/>
          </a:prstGeom>
        </p:spPr>
      </p:pic>
      <p:sp>
        <p:nvSpPr>
          <p:cNvPr id="14" name="タイトル 12"/>
          <p:cNvSpPr txBox="1">
            <a:spLocks/>
          </p:cNvSpPr>
          <p:nvPr/>
        </p:nvSpPr>
        <p:spPr>
          <a:xfrm>
            <a:off x="119336" y="623006"/>
            <a:ext cx="11809312" cy="468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/>
            <a:r>
              <a:rPr lang="ja-JP" altLang="en-US" sz="3200" b="1" dirty="0" smtClea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分析結果によるウェルビーイング</a:t>
            </a:r>
            <a:r>
              <a:rPr kumimoji="1" lang="ja-JP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補正予算案の策定</a:t>
            </a:r>
            <a:endParaRPr kumimoji="1" lang="ja-JP" altLang="en-US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</p:txBody>
      </p:sp>
      <p:sp>
        <p:nvSpPr>
          <p:cNvPr id="11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8256688" y="64800"/>
            <a:ext cx="4032000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品川区長 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定例記者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会見資料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pic>
        <p:nvPicPr>
          <p:cNvPr id="23" name="図 22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052"/>
          <a:stretch/>
        </p:blipFill>
        <p:spPr>
          <a:xfrm>
            <a:off x="0" y="5751396"/>
            <a:ext cx="12192000" cy="1110388"/>
          </a:xfrm>
          <a:prstGeom prst="rect">
            <a:avLst/>
          </a:prstGeom>
        </p:spPr>
      </p:pic>
      <p:sp>
        <p:nvSpPr>
          <p:cNvPr id="12" name="日付プレースホルダー 1"/>
          <p:cNvSpPr txBox="1">
            <a:spLocks/>
          </p:cNvSpPr>
          <p:nvPr/>
        </p:nvSpPr>
        <p:spPr>
          <a:xfrm>
            <a:off x="9446104" y="6520259"/>
            <a:ext cx="27705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r">
              <a:defRPr/>
            </a:pP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令和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6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年</a:t>
            </a:r>
            <a:r>
              <a: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6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月</a:t>
            </a:r>
            <a:r>
              <a:rPr lang="en-US" altLang="ja-JP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19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日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4417124"/>
              </p:ext>
            </p:extLst>
          </p:nvPr>
        </p:nvGraphicFramePr>
        <p:xfrm>
          <a:off x="191344" y="1266408"/>
          <a:ext cx="5184576" cy="460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>
                  <a:extLst>
                    <a:ext uri="{9D8B030D-6E8A-4147-A177-3AD203B41FA5}">
                      <a16:colId xmlns:a16="http://schemas.microsoft.com/office/drawing/2014/main" val="1864956560"/>
                    </a:ext>
                  </a:extLst>
                </a:gridCol>
                <a:gridCol w="4032448">
                  <a:extLst>
                    <a:ext uri="{9D8B030D-6E8A-4147-A177-3AD203B41FA5}">
                      <a16:colId xmlns:a16="http://schemas.microsoft.com/office/drawing/2014/main" val="30196490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 sz="1800" u="none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</a:pPr>
                      <a:r>
                        <a:rPr kumimoji="1" lang="ja-JP" altLang="en-US" sz="2400" u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具体的な内容</a:t>
                      </a:r>
                      <a:endParaRPr kumimoji="1" lang="ja-JP" altLang="en-US" sz="2400" u="none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48595230"/>
                  </a:ext>
                </a:extLst>
              </a:tr>
              <a:tr h="1252220">
                <a:tc rowSpan="2">
                  <a:txBody>
                    <a:bodyPr/>
                    <a:lstStyle/>
                    <a:p>
                      <a:pPr algn="ctr">
                        <a:lnSpc>
                          <a:spcPts val="3200"/>
                        </a:lnSpc>
                      </a:pPr>
                      <a:r>
                        <a:rPr kumimoji="1" lang="ja-JP" altLang="en-US" sz="2100" b="1" u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心と</a:t>
                      </a:r>
                      <a:endParaRPr kumimoji="1" lang="en-US" altLang="ja-JP" sz="2100" b="1" u="none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>
                        <a:lnSpc>
                          <a:spcPts val="3200"/>
                        </a:lnSpc>
                      </a:pPr>
                      <a:r>
                        <a:rPr kumimoji="1" lang="ja-JP" altLang="en-US" sz="2100" b="1" u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身体の</a:t>
                      </a:r>
                      <a:endParaRPr kumimoji="1" lang="en-US" altLang="ja-JP" sz="2100" b="1" u="none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>
                        <a:lnSpc>
                          <a:spcPts val="3200"/>
                        </a:lnSpc>
                      </a:pPr>
                      <a:r>
                        <a:rPr kumimoji="1" lang="ja-JP" altLang="en-US" sz="2100" b="1" u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健康</a:t>
                      </a:r>
                      <a:endParaRPr kumimoji="1" lang="ja-JP" altLang="en-US" sz="2100" b="1" u="none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3400"/>
                        </a:lnSpc>
                      </a:pPr>
                      <a:r>
                        <a:rPr kumimoji="1" lang="ja-JP" altLang="en-US" sz="2000" b="1" u="none" dirty="0" smtClean="0">
                          <a:solidFill>
                            <a:srgbClr val="0070C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「健康に良い食生活への配慮」</a:t>
                      </a:r>
                      <a:endParaRPr kumimoji="1" lang="en-US" altLang="ja-JP" sz="2000" b="1" u="none" dirty="0" smtClean="0">
                        <a:solidFill>
                          <a:srgbClr val="0070C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3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1" u="none" dirty="0" smtClean="0">
                          <a:solidFill>
                            <a:srgbClr val="0070C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「</a:t>
                      </a:r>
                      <a:r>
                        <a:rPr kumimoji="1" lang="en-US" altLang="ja-JP" sz="1800" b="1" u="none" dirty="0" smtClean="0">
                          <a:solidFill>
                            <a:srgbClr val="0070C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sz="1900" b="1" u="none" dirty="0" smtClean="0">
                          <a:solidFill>
                            <a:srgbClr val="0070C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学校給食費</a:t>
                      </a:r>
                      <a:r>
                        <a:rPr kumimoji="1" lang="ja-JP" altLang="en-US" sz="1800" b="1" u="none" dirty="0" smtClean="0">
                          <a:solidFill>
                            <a:srgbClr val="0070C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の</a:t>
                      </a:r>
                      <a:r>
                        <a:rPr kumimoji="1" lang="ja-JP" altLang="en-US" sz="1900" b="1" u="none" dirty="0" smtClean="0">
                          <a:solidFill>
                            <a:srgbClr val="0070C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無償化</a:t>
                      </a:r>
                      <a:r>
                        <a:rPr kumimoji="1" lang="ja-JP" altLang="en-US" sz="1800" b="1" u="none" dirty="0" smtClean="0">
                          <a:solidFill>
                            <a:srgbClr val="0070C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の</a:t>
                      </a:r>
                      <a:r>
                        <a:rPr kumimoji="1" lang="ja-JP" altLang="en-US" sz="1900" b="1" u="none" dirty="0" smtClean="0">
                          <a:solidFill>
                            <a:srgbClr val="0070C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期待</a:t>
                      </a:r>
                      <a:r>
                        <a:rPr kumimoji="1" lang="ja-JP" altLang="en-US" sz="1800" b="1" u="none" dirty="0" smtClean="0">
                          <a:solidFill>
                            <a:srgbClr val="0070C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から</a:t>
                      </a:r>
                      <a:r>
                        <a:rPr kumimoji="1" lang="en-US" altLang="ja-JP" sz="1800" b="1" u="none" dirty="0" smtClean="0">
                          <a:solidFill>
                            <a:srgbClr val="0070C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  <a:r>
                        <a:rPr kumimoji="1" lang="ja-JP" altLang="en-US" sz="1800" b="1" u="none" dirty="0" smtClean="0">
                          <a:solidFill>
                            <a:srgbClr val="0070C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en-US" altLang="ja-JP" sz="2000" b="1" u="none" dirty="0" smtClean="0">
                          <a:solidFill>
                            <a:srgbClr val="0070C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/>
                      </a:r>
                      <a:br>
                        <a:rPr kumimoji="1" lang="en-US" altLang="ja-JP" sz="2000" b="1" u="none" dirty="0" smtClean="0">
                          <a:solidFill>
                            <a:srgbClr val="0070C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kumimoji="1" lang="ja-JP" altLang="en-US" sz="2000" b="1" u="none" dirty="0" smtClean="0">
                          <a:solidFill>
                            <a:srgbClr val="0070C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日々の生活に直結する</a:t>
                      </a:r>
                      <a:r>
                        <a:rPr kumimoji="1" lang="en-US" altLang="ja-JP" sz="2000" b="1" u="none" dirty="0" smtClean="0">
                          <a:solidFill>
                            <a:srgbClr val="0070C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/>
                      </a:r>
                      <a:br>
                        <a:rPr kumimoji="1" lang="en-US" altLang="ja-JP" sz="2000" b="1" u="none" dirty="0" smtClean="0">
                          <a:solidFill>
                            <a:srgbClr val="0070C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kumimoji="1" lang="ja-JP" altLang="en-US" sz="2000" b="1" u="none" dirty="0" smtClean="0">
                          <a:solidFill>
                            <a:srgbClr val="0070C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直接的な食などの支援」</a:t>
                      </a:r>
                      <a:endParaRPr kumimoji="1" lang="en-US" altLang="ja-JP" sz="2000" b="1" u="none" dirty="0" smtClean="0">
                        <a:solidFill>
                          <a:srgbClr val="0070C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5149506"/>
                  </a:ext>
                </a:extLst>
              </a:tr>
              <a:tr h="733832">
                <a:tc vMerge="1">
                  <a:txBody>
                    <a:bodyPr/>
                    <a:lstStyle/>
                    <a:p>
                      <a:pPr algn="ctr">
                        <a:lnSpc>
                          <a:spcPts val="3200"/>
                        </a:lnSpc>
                      </a:pPr>
                      <a:endParaRPr kumimoji="1" lang="ja-JP" altLang="en-US" sz="2100" b="1" u="none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3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1" u="none" dirty="0" smtClean="0">
                          <a:solidFill>
                            <a:srgbClr val="0070C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「自分の心と体の健康」</a:t>
                      </a:r>
                    </a:p>
                    <a:p>
                      <a:pPr>
                        <a:lnSpc>
                          <a:spcPts val="3400"/>
                        </a:lnSpc>
                      </a:pPr>
                      <a:r>
                        <a:rPr kumimoji="1" lang="ja-JP" altLang="en-US" sz="2000" b="1" u="none" dirty="0" smtClean="0">
                          <a:solidFill>
                            <a:srgbClr val="0070C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「誰もが平等に過ごせる環境」</a:t>
                      </a:r>
                      <a:endParaRPr kumimoji="1" lang="ja-JP" altLang="en-US" sz="2000" b="1" u="none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0380160"/>
                  </a:ext>
                </a:extLst>
              </a:tr>
              <a:tr h="741680">
                <a:tc>
                  <a:txBody>
                    <a:bodyPr/>
                    <a:lstStyle/>
                    <a:p>
                      <a:pPr algn="ctr">
                        <a:lnSpc>
                          <a:spcPts val="3200"/>
                        </a:lnSpc>
                      </a:pPr>
                      <a:r>
                        <a:rPr kumimoji="1" lang="ja-JP" altLang="en-US" sz="2100" b="1" u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防災</a:t>
                      </a:r>
                      <a:endParaRPr kumimoji="1" lang="en-US" altLang="ja-JP" sz="2100" b="1" u="none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>
                        <a:lnSpc>
                          <a:spcPts val="3200"/>
                        </a:lnSpc>
                      </a:pPr>
                      <a:r>
                        <a:rPr kumimoji="1" lang="ja-JP" altLang="en-US" sz="2100" b="1" u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対策</a:t>
                      </a:r>
                      <a:endParaRPr kumimoji="1" lang="ja-JP" altLang="en-US" sz="2100" b="1" u="none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3400"/>
                        </a:lnSpc>
                      </a:pPr>
                      <a:r>
                        <a:rPr kumimoji="1" lang="ja-JP" altLang="en-US" sz="2000" b="1" u="none" dirty="0" smtClean="0">
                          <a:solidFill>
                            <a:srgbClr val="0070C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「災害時の避難場所</a:t>
                      </a:r>
                      <a:r>
                        <a:rPr kumimoji="1" lang="ja-JP" altLang="en-US" sz="2000" b="1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の確保や</a:t>
                      </a:r>
                      <a:endParaRPr kumimoji="1" lang="en-US" altLang="ja-JP" sz="2000" b="1" u="none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ts val="3400"/>
                        </a:lnSpc>
                      </a:pPr>
                      <a:r>
                        <a:rPr kumimoji="1" lang="ja-JP" altLang="en-US" sz="2000" b="1" u="none" dirty="0" smtClean="0">
                          <a:solidFill>
                            <a:srgbClr val="0070C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衛生・プライバシー環境の</a:t>
                      </a:r>
                      <a:endParaRPr kumimoji="1" lang="en-US" altLang="ja-JP" sz="2000" b="1" u="none" dirty="0" smtClean="0">
                        <a:solidFill>
                          <a:srgbClr val="0070C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ts val="3400"/>
                        </a:lnSpc>
                      </a:pPr>
                      <a:r>
                        <a:rPr kumimoji="1" lang="ja-JP" altLang="en-US" sz="2000" b="1" u="none" dirty="0" smtClean="0">
                          <a:solidFill>
                            <a:srgbClr val="0070C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改善」</a:t>
                      </a:r>
                      <a:endParaRPr kumimoji="1" lang="en-US" altLang="ja-JP" sz="2000" b="1" u="none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7663478"/>
                  </a:ext>
                </a:extLst>
              </a:tr>
            </a:tbl>
          </a:graphicData>
        </a:graphic>
      </p:graphicFrame>
      <p:sp>
        <p:nvSpPr>
          <p:cNvPr id="21" name="下矢印 20"/>
          <p:cNvSpPr/>
          <p:nvPr/>
        </p:nvSpPr>
        <p:spPr>
          <a:xfrm rot="16200000">
            <a:off x="4710477" y="3518011"/>
            <a:ext cx="1800200" cy="250766"/>
          </a:xfrm>
          <a:prstGeom prst="downArrow">
            <a:avLst/>
          </a:prstGeom>
          <a:solidFill>
            <a:srgbClr val="6FA3D1"/>
          </a:solidFill>
          <a:ln w="38100">
            <a:solidFill>
              <a:srgbClr val="0068B7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tIns="0" bIns="0" rtlCol="0" anchor="ctr"/>
          <a:lstStyle/>
          <a:p>
            <a:pPr algn="ctr">
              <a:lnSpc>
                <a:spcPts val="2800"/>
              </a:lnSpc>
              <a:spcAft>
                <a:spcPts val="300"/>
              </a:spcAft>
            </a:pPr>
            <a:endParaRPr kumimoji="1" lang="ja-JP" altLang="en-US" sz="2700" dirty="0" smtClean="0">
              <a:solidFill>
                <a:srgbClr val="0070C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24" name="円/楕円 6">
            <a:extLst>
              <a:ext uri="{FF2B5EF4-FFF2-40B4-BE49-F238E27FC236}">
                <a16:creationId xmlns:a16="http://schemas.microsoft.com/office/drawing/2014/main" id="{904DF007-C6AA-7806-19D8-04225E01BA8F}"/>
              </a:ext>
            </a:extLst>
          </p:cNvPr>
          <p:cNvSpPr/>
          <p:nvPr/>
        </p:nvSpPr>
        <p:spPr>
          <a:xfrm rot="20640000">
            <a:off x="5861594" y="3342653"/>
            <a:ext cx="1055781" cy="807880"/>
          </a:xfrm>
          <a:prstGeom prst="ellips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ea typeface="メイリオ" panose="020B0604030504040204" pitchFamily="50" charset="-128"/>
            </a:endParaRPr>
          </a:p>
        </p:txBody>
      </p:sp>
      <p:sp>
        <p:nvSpPr>
          <p:cNvPr id="25" name="円/楕円 6">
            <a:extLst>
              <a:ext uri="{FF2B5EF4-FFF2-40B4-BE49-F238E27FC236}">
                <a16:creationId xmlns:a16="http://schemas.microsoft.com/office/drawing/2014/main" id="{8D1667D7-B06D-F95A-30A8-A2692A689696}"/>
              </a:ext>
            </a:extLst>
          </p:cNvPr>
          <p:cNvSpPr/>
          <p:nvPr/>
        </p:nvSpPr>
        <p:spPr>
          <a:xfrm rot="20640000">
            <a:off x="5826852" y="1640961"/>
            <a:ext cx="1055781" cy="807880"/>
          </a:xfrm>
          <a:prstGeom prst="ellips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ea typeface="メイリオ" panose="020B0604030504040204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65222DC0-8260-2B4B-9127-AC449944D1DA}"/>
              </a:ext>
            </a:extLst>
          </p:cNvPr>
          <p:cNvSpPr txBox="1"/>
          <p:nvPr/>
        </p:nvSpPr>
        <p:spPr>
          <a:xfrm>
            <a:off x="6878992" y="1273016"/>
            <a:ext cx="5409696" cy="1579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900"/>
              </a:lnSpc>
            </a:pPr>
            <a:r>
              <a:rPr lang="ja-JP" altLang="en-US" sz="2400" b="1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都内初</a:t>
            </a:r>
            <a:r>
              <a:rPr lang="ja-JP" altLang="en-US" sz="24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「子育て</a:t>
            </a:r>
            <a:r>
              <a:rPr lang="ja-JP" altLang="en-US" sz="24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世代へ</a:t>
            </a:r>
            <a:r>
              <a:rPr lang="ja-JP" altLang="en-US" sz="24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br>
              <a:rPr lang="ja-JP" altLang="en-US" sz="24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4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お米支援プロジェクト」</a:t>
            </a:r>
            <a:endParaRPr lang="en-US" altLang="ja-JP" sz="2400" b="1" dirty="0" smtClean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900"/>
              </a:lnSpc>
            </a:pPr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 学校給食の無い、夏休み期間中の</a:t>
            </a:r>
            <a:endParaRPr lang="en-US" altLang="ja-JP" sz="24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900"/>
              </a:lnSpc>
            </a:pPr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 子どもの「食」支援</a:t>
            </a:r>
            <a:endParaRPr lang="ja-JP" altLang="en-US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35D63DE0-81A1-9E35-D8F5-D73A1605EAAB}"/>
              </a:ext>
            </a:extLst>
          </p:cNvPr>
          <p:cNvSpPr txBox="1"/>
          <p:nvPr/>
        </p:nvSpPr>
        <p:spPr>
          <a:xfrm>
            <a:off x="6089007" y="1685623"/>
            <a:ext cx="70074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ja-JP" sz="44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endParaRPr lang="ja-JP" altLang="en-US" sz="4400" dirty="0">
              <a:solidFill>
                <a:srgbClr val="0070C0"/>
              </a:solidFill>
              <a:ea typeface="メイリオ" panose="020B060403050404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CECC0792-6E0E-E4AA-59B9-388DC606E08C}"/>
              </a:ext>
            </a:extLst>
          </p:cNvPr>
          <p:cNvSpPr txBox="1"/>
          <p:nvPr/>
        </p:nvSpPr>
        <p:spPr>
          <a:xfrm>
            <a:off x="6089007" y="3407026"/>
            <a:ext cx="70074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ja-JP" sz="44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</a:p>
        </p:txBody>
      </p:sp>
      <p:sp>
        <p:nvSpPr>
          <p:cNvPr id="30" name="円/楕円 6">
            <a:extLst>
              <a:ext uri="{FF2B5EF4-FFF2-40B4-BE49-F238E27FC236}">
                <a16:creationId xmlns:a16="http://schemas.microsoft.com/office/drawing/2014/main" id="{A4262161-209F-6967-B205-DE992F876E1A}"/>
              </a:ext>
            </a:extLst>
          </p:cNvPr>
          <p:cNvSpPr/>
          <p:nvPr/>
        </p:nvSpPr>
        <p:spPr>
          <a:xfrm rot="20640000">
            <a:off x="5878613" y="4849264"/>
            <a:ext cx="1055781" cy="807880"/>
          </a:xfrm>
          <a:prstGeom prst="ellips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ea typeface="メイリオ" panose="020B0604030504040204" pitchFamily="50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D63028A0-B11C-8EF4-94BF-8842DCBBEA9F}"/>
              </a:ext>
            </a:extLst>
          </p:cNvPr>
          <p:cNvSpPr txBox="1"/>
          <p:nvPr/>
        </p:nvSpPr>
        <p:spPr>
          <a:xfrm>
            <a:off x="6141683" y="4922906"/>
            <a:ext cx="70074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ja-JP" sz="44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endParaRPr lang="ja-JP" altLang="en-US" sz="4400" dirty="0">
              <a:solidFill>
                <a:srgbClr val="0070C0"/>
              </a:solidFill>
              <a:ea typeface="メイリオ" panose="020B060403050404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65222DC0-8260-2B4B-9127-AC449944D1DA}"/>
              </a:ext>
            </a:extLst>
          </p:cNvPr>
          <p:cNvSpPr txBox="1"/>
          <p:nvPr/>
        </p:nvSpPr>
        <p:spPr>
          <a:xfrm>
            <a:off x="6878991" y="2924944"/>
            <a:ext cx="6073883" cy="1579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900"/>
              </a:lnSpc>
            </a:pPr>
            <a:r>
              <a:rPr lang="ja-JP" altLang="en-US" sz="2400" b="1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都内区市町村初</a:t>
            </a:r>
            <a:endParaRPr lang="en-US" altLang="ja-JP" sz="2400" b="1" dirty="0" smtClean="0"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900"/>
              </a:lnSpc>
            </a:pPr>
            <a:r>
              <a:rPr lang="ja-JP" altLang="en-US" sz="23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</a:t>
            </a:r>
            <a:r>
              <a:rPr lang="ja-JP" altLang="en-US" sz="23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若者の心と体の健康相談</a:t>
            </a:r>
            <a:r>
              <a:rPr lang="ja-JP" altLang="en-US" sz="23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事業」</a:t>
            </a:r>
            <a:endParaRPr lang="en-US" altLang="ja-JP" sz="2300" b="1" dirty="0" smtClean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900"/>
              </a:lnSpc>
            </a:pPr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 気軽に相談可能な</a:t>
            </a:r>
            <a:r>
              <a:rPr lang="en-US" altLang="ja-JP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LINE</a:t>
            </a:r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な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ど</a:t>
            </a:r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による</a:t>
            </a:r>
            <a:endParaRPr lang="en-US" altLang="ja-JP" sz="24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900"/>
              </a:lnSpc>
            </a:pP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性の悩みなどの相談体制構築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65222DC0-8260-2B4B-9127-AC449944D1DA}"/>
              </a:ext>
            </a:extLst>
          </p:cNvPr>
          <p:cNvSpPr txBox="1"/>
          <p:nvPr/>
        </p:nvSpPr>
        <p:spPr>
          <a:xfrm>
            <a:off x="6842431" y="4653136"/>
            <a:ext cx="5409696" cy="12849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lang="en-US" altLang="ja-JP" sz="2400" b="1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23</a:t>
            </a:r>
            <a:r>
              <a:rPr lang="ja-JP" altLang="en-US" sz="2400" b="1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区初</a:t>
            </a:r>
            <a:r>
              <a:rPr lang="ja-JP" altLang="en-US" sz="24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「トイレトラック」の導入</a:t>
            </a:r>
            <a:endParaRPr lang="en-US" altLang="ja-JP" sz="2400" b="1" dirty="0" smtClean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3000"/>
              </a:lnSpc>
            </a:pPr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 被災地の長引く断水による</a:t>
            </a:r>
            <a:endParaRPr lang="en-US" altLang="ja-JP" sz="24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3000"/>
              </a:lnSpc>
            </a:pP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生活環境の改善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endParaRPr lang="ja-JP" altLang="en-US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44016" y="1300698"/>
            <a:ext cx="11994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頻出分野</a:t>
            </a:r>
            <a:endParaRPr kumimoji="1" lang="ja-JP" altLang="en-US" sz="2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3997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図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20470"/>
            <a:ext cx="12192000" cy="937530"/>
          </a:xfrm>
          <a:prstGeom prst="rect">
            <a:avLst/>
          </a:prstGeom>
        </p:spPr>
      </p:pic>
      <p:sp>
        <p:nvSpPr>
          <p:cNvPr id="19" name="正方形/長方形 18"/>
          <p:cNvSpPr/>
          <p:nvPr/>
        </p:nvSpPr>
        <p:spPr>
          <a:xfrm>
            <a:off x="12680" y="628927"/>
            <a:ext cx="12204000" cy="5423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 b="1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タイトル 12"/>
          <p:cNvSpPr txBox="1">
            <a:spLocks/>
          </p:cNvSpPr>
          <p:nvPr/>
        </p:nvSpPr>
        <p:spPr>
          <a:xfrm>
            <a:off x="1726701" y="692696"/>
            <a:ext cx="8257731" cy="542326"/>
          </a:xfrm>
          <a:prstGeom prst="rect">
            <a:avLst/>
          </a:prstGeom>
        </p:spPr>
        <p:txBody>
          <a:bodyPr vert="horz" lIns="91440" tIns="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200" b="1" dirty="0" smtClean="0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都内初</a:t>
            </a:r>
            <a:r>
              <a:rPr lang="ja-JP" altLang="en-US" sz="28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子育て世帯へのお米支援プロジェクト</a:t>
            </a:r>
            <a:endParaRPr lang="ja-JP" altLang="en-US" sz="2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6168008" y="61638"/>
            <a:ext cx="4386783" cy="365125"/>
          </a:xfrm>
        </p:spPr>
        <p:txBody>
          <a:bodyPr/>
          <a:lstStyle/>
          <a:p>
            <a:pPr algn="r"/>
            <a:r>
              <a:rPr lang="ja-JP" altLang="en-US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lang="en-US" altLang="ja-JP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年度品川区 予算案プレス発表</a:t>
            </a:r>
            <a:endParaRPr lang="en-US" altLang="ja-JP" sz="2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0" y="0"/>
            <a:ext cx="12204000" cy="492906"/>
          </a:xfrm>
          <a:prstGeom prst="rect">
            <a:avLst/>
          </a:prstGeom>
          <a:gradFill flip="none" rotWithShape="1">
            <a:gsLst>
              <a:gs pos="31000">
                <a:srgbClr val="0068B7"/>
              </a:gs>
              <a:gs pos="61000">
                <a:schemeClr val="accent1">
                  <a:lumMod val="45000"/>
                  <a:lumOff val="55000"/>
                </a:schemeClr>
              </a:gs>
              <a:gs pos="87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22" name="図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2000" y="71284"/>
            <a:ext cx="1225402" cy="365792"/>
          </a:xfrm>
          <a:prstGeom prst="rect">
            <a:avLst/>
          </a:prstGeom>
        </p:spPr>
      </p:pic>
      <p:graphicFrame>
        <p:nvGraphicFramePr>
          <p:cNvPr id="3" name="表 3">
            <a:extLst>
              <a:ext uri="{FF2B5EF4-FFF2-40B4-BE49-F238E27FC236}">
                <a16:creationId xmlns:a16="http://schemas.microsoft.com/office/drawing/2014/main" id="{E1565081-D46C-C476-3DEF-0D0FFB961D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8047884"/>
              </p:ext>
            </p:extLst>
          </p:nvPr>
        </p:nvGraphicFramePr>
        <p:xfrm>
          <a:off x="398683" y="3381966"/>
          <a:ext cx="11394632" cy="29802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73552">
                  <a:extLst>
                    <a:ext uri="{9D8B030D-6E8A-4147-A177-3AD203B41FA5}">
                      <a16:colId xmlns:a16="http://schemas.microsoft.com/office/drawing/2014/main" val="2707623244"/>
                    </a:ext>
                  </a:extLst>
                </a:gridCol>
                <a:gridCol w="9721080">
                  <a:extLst>
                    <a:ext uri="{9D8B030D-6E8A-4147-A177-3AD203B41FA5}">
                      <a16:colId xmlns:a16="http://schemas.microsoft.com/office/drawing/2014/main" val="1201752258"/>
                    </a:ext>
                  </a:extLst>
                </a:gridCol>
              </a:tblGrid>
              <a:tr h="83372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内容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3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・希望者は電子申請（</a:t>
                      </a:r>
                      <a:r>
                        <a:rPr lang="ja-JP" altLang="en-US" sz="2400" b="1" dirty="0" smtClean="0">
                          <a:solidFill>
                            <a:srgbClr val="C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児童・生徒のタブレット端末でも申込可能</a:t>
                      </a:r>
                      <a:r>
                        <a:rPr lang="ja-JP" altLang="en-US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</a:t>
                      </a:r>
                      <a:endParaRPr lang="en-US" altLang="ja-JP" sz="24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3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</a:t>
                      </a:r>
                      <a:r>
                        <a:rPr lang="en-US" altLang="ja-JP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※</a:t>
                      </a:r>
                      <a:r>
                        <a:rPr lang="ja-JP" altLang="en-US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希望する児童センターにて受取</a:t>
                      </a:r>
                      <a:endParaRPr lang="en-US" altLang="ja-JP" sz="24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3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・食の支援に加え、</a:t>
                      </a:r>
                      <a:r>
                        <a:rPr lang="ja-JP" altLang="en-US" sz="2400" b="1" dirty="0" smtClean="0">
                          <a:solidFill>
                            <a:srgbClr val="C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お米配布を通じてアウトリーチ支援につなげる</a:t>
                      </a:r>
                    </a:p>
                    <a:p>
                      <a:pPr>
                        <a:lnSpc>
                          <a:spcPts val="3500"/>
                        </a:lnSpc>
                      </a:pPr>
                      <a:r>
                        <a:rPr lang="ja-JP" altLang="en-US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</a:t>
                      </a:r>
                      <a:r>
                        <a:rPr lang="en-US" altLang="ja-JP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※</a:t>
                      </a:r>
                      <a:r>
                        <a:rPr lang="ja-JP" altLang="en-US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お米：区と連携協定を締結する福井県坂井市産</a:t>
                      </a:r>
                      <a:endParaRPr lang="en-US" altLang="ja-JP" sz="24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8025193"/>
                  </a:ext>
                </a:extLst>
              </a:tr>
              <a:tr h="5554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対象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3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・子育て世代（小中学生</a:t>
                      </a:r>
                      <a:r>
                        <a:rPr lang="en-US" altLang="ja-JP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r>
                        <a:rPr lang="ja-JP" altLang="en-US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人につき、お米</a:t>
                      </a:r>
                      <a:r>
                        <a:rPr lang="en-US" altLang="ja-JP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2kg</a:t>
                      </a:r>
                      <a:r>
                        <a:rPr lang="ja-JP" altLang="en-US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</a:t>
                      </a:r>
                      <a:r>
                        <a:rPr lang="en-US" altLang="ja-JP" sz="2400" b="1" dirty="0" smtClean="0">
                          <a:solidFill>
                            <a:srgbClr val="0070C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※</a:t>
                      </a:r>
                      <a:r>
                        <a:rPr lang="ja-JP" altLang="en-US" sz="2400" b="1" dirty="0" smtClean="0">
                          <a:solidFill>
                            <a:srgbClr val="0070C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所得制限なし</a:t>
                      </a:r>
                      <a:endParaRPr lang="en-US" altLang="ja-JP" sz="2400" b="1" dirty="0" smtClean="0">
                        <a:solidFill>
                          <a:srgbClr val="0070C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2572773"/>
                  </a:ext>
                </a:extLst>
              </a:tr>
              <a:tr h="5554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時期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3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・令和</a:t>
                      </a:r>
                      <a:r>
                        <a:rPr lang="en-US" altLang="ja-JP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</a:t>
                      </a:r>
                      <a:r>
                        <a:rPr lang="ja-JP" altLang="en-US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r>
                        <a:rPr lang="en-US" altLang="ja-JP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</a:t>
                      </a:r>
                      <a:r>
                        <a:rPr lang="ja-JP" altLang="en-US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endParaRPr lang="en-US" altLang="ja-JP" sz="24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1269565"/>
                  </a:ext>
                </a:extLst>
              </a:tr>
            </a:tbl>
          </a:graphicData>
        </a:graphic>
      </p:graphicFrame>
      <p:sp>
        <p:nvSpPr>
          <p:cNvPr id="14" name="日付プレースホルダー 1"/>
          <p:cNvSpPr txBox="1">
            <a:spLocks/>
          </p:cNvSpPr>
          <p:nvPr/>
        </p:nvSpPr>
        <p:spPr>
          <a:xfrm>
            <a:off x="8256688" y="64800"/>
            <a:ext cx="403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b="1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品川区長 定例記者会見資料</a:t>
            </a:r>
            <a:endParaRPr lang="en-US" altLang="ja-JP" sz="2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日付プレースホルダー 1"/>
          <p:cNvSpPr txBox="1">
            <a:spLocks/>
          </p:cNvSpPr>
          <p:nvPr/>
        </p:nvSpPr>
        <p:spPr>
          <a:xfrm>
            <a:off x="9446104" y="6520259"/>
            <a:ext cx="27705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lang="en-US" altLang="ja-JP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19</a:t>
            </a:r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endParaRPr lang="en-US" altLang="ja-JP" sz="2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角丸四角形 40">
            <a:extLst>
              <a:ext uri="{FF2B5EF4-FFF2-40B4-BE49-F238E27FC236}">
                <a16:creationId xmlns:a16="http://schemas.microsoft.com/office/drawing/2014/main" id="{DF3A5206-B50A-E805-9091-5B04F995EF51}"/>
              </a:ext>
            </a:extLst>
          </p:cNvPr>
          <p:cNvSpPr/>
          <p:nvPr/>
        </p:nvSpPr>
        <p:spPr>
          <a:xfrm>
            <a:off x="176566" y="1264282"/>
            <a:ext cx="11838867" cy="2020702"/>
          </a:xfrm>
          <a:prstGeom prst="roundRect">
            <a:avLst>
              <a:gd name="adj" fmla="val 0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tIns="0" bIns="0" rtlCol="0" anchor="t"/>
          <a:lstStyle/>
          <a:p>
            <a:pPr>
              <a:spcAft>
                <a:spcPts val="300"/>
              </a:spcAft>
            </a:pPr>
            <a:endParaRPr lang="en-US" altLang="ja-JP" sz="27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98269" y="1250240"/>
            <a:ext cx="12125691" cy="2105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ja-JP" altLang="en-US" sz="27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◆これまで品川区では、所得制限のない区立学校の</a:t>
            </a:r>
            <a:endParaRPr kumimoji="1" lang="en-US" altLang="ja-JP" sz="2700" b="1" dirty="0" smtClean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3800"/>
              </a:lnSpc>
            </a:pPr>
            <a:r>
              <a:rPr kumimoji="1" lang="ja-JP" altLang="en-US" sz="27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「給食費無償化」や、</a:t>
            </a:r>
            <a:r>
              <a:rPr lang="ja-JP" altLang="en-US" sz="27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所得制限のない区立学校の</a:t>
            </a:r>
            <a:endParaRPr lang="en-US" altLang="ja-JP" sz="2700" b="1" dirty="0" smtClean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3800"/>
              </a:lnSpc>
            </a:pPr>
            <a:r>
              <a:rPr lang="ja-JP" altLang="en-US" sz="27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27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「学用品の無償化」（都内初）</a:t>
            </a:r>
            <a:r>
              <a:rPr kumimoji="1" lang="ja-JP" altLang="en-US" sz="27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を実施</a:t>
            </a:r>
            <a:endParaRPr kumimoji="1" lang="en-US" altLang="ja-JP" sz="2700" b="1" dirty="0" smtClean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600"/>
              </a:lnSpc>
            </a:pPr>
            <a:endParaRPr lang="en-US" altLang="ja-JP" sz="2700" b="1" dirty="0" smtClean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3700"/>
              </a:lnSpc>
            </a:pPr>
            <a:r>
              <a:rPr lang="ja-JP" altLang="en-US" sz="27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◆学校給食が無い、</a:t>
            </a:r>
            <a:r>
              <a:rPr lang="ja-JP" altLang="en-US" sz="2700" b="1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夏休み期間中の子どもの「食の支援」を</a:t>
            </a:r>
            <a:r>
              <a:rPr lang="ja-JP" altLang="en-US" sz="27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切れ目</a:t>
            </a:r>
            <a:r>
              <a:rPr lang="ja-JP" altLang="en-US" sz="2700" b="1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なく実施</a:t>
            </a:r>
            <a:endParaRPr kumimoji="1" lang="ja-JP" altLang="en-US" sz="2700" b="1" dirty="0"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623392" y="667613"/>
            <a:ext cx="1080120" cy="532900"/>
            <a:chOff x="3054" y="667613"/>
            <a:chExt cx="1080120" cy="532900"/>
          </a:xfrm>
        </p:grpSpPr>
        <p:sp>
          <p:nvSpPr>
            <p:cNvPr id="23" name="角丸四角形 22"/>
            <p:cNvSpPr/>
            <p:nvPr/>
          </p:nvSpPr>
          <p:spPr>
            <a:xfrm>
              <a:off x="71994" y="667613"/>
              <a:ext cx="942242" cy="443146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tIns="0" bIns="0" rtlCol="0" anchor="ctr"/>
            <a:lstStyle/>
            <a:p>
              <a:pPr algn="ctr">
                <a:lnSpc>
                  <a:spcPts val="2800"/>
                </a:lnSpc>
                <a:spcAft>
                  <a:spcPts val="300"/>
                </a:spcAft>
              </a:pPr>
              <a:endParaRPr kumimoji="1" lang="ja-JP" altLang="en-US" sz="2700" dirty="0" smtClean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25" name="テキスト ボックス 24"/>
            <p:cNvSpPr txBox="1"/>
            <p:nvPr/>
          </p:nvSpPr>
          <p:spPr>
            <a:xfrm>
              <a:off x="3054" y="677293"/>
              <a:ext cx="108012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ja-JP" altLang="en-US" sz="2800" b="1" dirty="0" smtClean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新規</a:t>
              </a:r>
              <a:endParaRPr lang="ja-JP" altLang="ja-JP" sz="28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26" name="タイトル 12"/>
          <p:cNvSpPr txBox="1">
            <a:spLocks/>
          </p:cNvSpPr>
          <p:nvPr/>
        </p:nvSpPr>
        <p:spPr>
          <a:xfrm>
            <a:off x="9446104" y="692696"/>
            <a:ext cx="2921012" cy="542326"/>
          </a:xfrm>
          <a:prstGeom prst="rect">
            <a:avLst/>
          </a:prstGeom>
        </p:spPr>
        <p:txBody>
          <a:bodyPr vert="horz" lIns="91440" tIns="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28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【8,299</a:t>
            </a:r>
            <a:r>
              <a:rPr lang="ja-JP" altLang="en-US" sz="28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千円</a:t>
            </a:r>
            <a:r>
              <a:rPr lang="en-US" altLang="ja-JP" sz="28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lang="ja-JP" altLang="en-US" sz="28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タイトル 12"/>
          <p:cNvSpPr txBox="1">
            <a:spLocks/>
          </p:cNvSpPr>
          <p:nvPr/>
        </p:nvSpPr>
        <p:spPr>
          <a:xfrm>
            <a:off x="3230" y="692696"/>
            <a:ext cx="820170" cy="542326"/>
          </a:xfrm>
          <a:prstGeom prst="rect">
            <a:avLst/>
          </a:prstGeom>
        </p:spPr>
        <p:txBody>
          <a:bodyPr vert="horz" lIns="91440" tIns="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①</a:t>
            </a:r>
            <a:endParaRPr lang="ja-JP" altLang="en-US" sz="28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3727" y="1314009"/>
            <a:ext cx="2277921" cy="1519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8295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図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20470"/>
            <a:ext cx="12192000" cy="937530"/>
          </a:xfrm>
          <a:prstGeom prst="rect">
            <a:avLst/>
          </a:prstGeom>
        </p:spPr>
      </p:pic>
      <p:sp>
        <p:nvSpPr>
          <p:cNvPr id="19" name="正方形/長方形 18"/>
          <p:cNvSpPr/>
          <p:nvPr/>
        </p:nvSpPr>
        <p:spPr>
          <a:xfrm>
            <a:off x="12680" y="628927"/>
            <a:ext cx="12204000" cy="5423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 b="1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タイトル 12"/>
          <p:cNvSpPr txBox="1">
            <a:spLocks/>
          </p:cNvSpPr>
          <p:nvPr/>
        </p:nvSpPr>
        <p:spPr>
          <a:xfrm>
            <a:off x="1686009" y="692696"/>
            <a:ext cx="8298423" cy="542326"/>
          </a:xfrm>
          <a:prstGeom prst="rect">
            <a:avLst/>
          </a:prstGeom>
        </p:spPr>
        <p:txBody>
          <a:bodyPr vert="horz" lIns="91440" tIns="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200" b="1" dirty="0" smtClean="0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都内区市町村初</a:t>
            </a:r>
            <a:r>
              <a:rPr lang="ja-JP" altLang="en-US" sz="28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2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若者の心</a:t>
            </a:r>
            <a:r>
              <a:rPr lang="ja-JP" altLang="en-US" sz="28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と体の</a:t>
            </a:r>
            <a:r>
              <a:rPr lang="ja-JP" altLang="en-US" sz="2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健康相談事業</a:t>
            </a:r>
          </a:p>
        </p:txBody>
      </p:sp>
      <p:sp>
        <p:nvSpPr>
          <p:cNvPr id="13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6168008" y="61638"/>
            <a:ext cx="4386783" cy="365125"/>
          </a:xfrm>
        </p:spPr>
        <p:txBody>
          <a:bodyPr/>
          <a:lstStyle/>
          <a:p>
            <a:pPr algn="r"/>
            <a:r>
              <a:rPr lang="ja-JP" altLang="en-US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lang="en-US" altLang="ja-JP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年度品川区 予算案プレス発表</a:t>
            </a:r>
            <a:endParaRPr lang="en-US" altLang="ja-JP" sz="2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0" y="0"/>
            <a:ext cx="12204000" cy="492906"/>
          </a:xfrm>
          <a:prstGeom prst="rect">
            <a:avLst/>
          </a:prstGeom>
          <a:gradFill flip="none" rotWithShape="1">
            <a:gsLst>
              <a:gs pos="31000">
                <a:srgbClr val="0068B7"/>
              </a:gs>
              <a:gs pos="61000">
                <a:schemeClr val="accent1">
                  <a:lumMod val="45000"/>
                  <a:lumOff val="55000"/>
                </a:schemeClr>
              </a:gs>
              <a:gs pos="87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22" name="図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2000" y="71284"/>
            <a:ext cx="1225402" cy="365792"/>
          </a:xfrm>
          <a:prstGeom prst="rect">
            <a:avLst/>
          </a:prstGeom>
        </p:spPr>
      </p:pic>
      <p:graphicFrame>
        <p:nvGraphicFramePr>
          <p:cNvPr id="3" name="表 3">
            <a:extLst>
              <a:ext uri="{FF2B5EF4-FFF2-40B4-BE49-F238E27FC236}">
                <a16:creationId xmlns:a16="http://schemas.microsoft.com/office/drawing/2014/main" id="{E1565081-D46C-C476-3DEF-0D0FFB961D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9451622"/>
              </p:ext>
            </p:extLst>
          </p:nvPr>
        </p:nvGraphicFramePr>
        <p:xfrm>
          <a:off x="462008" y="3399712"/>
          <a:ext cx="11412000" cy="25704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73552">
                  <a:extLst>
                    <a:ext uri="{9D8B030D-6E8A-4147-A177-3AD203B41FA5}">
                      <a16:colId xmlns:a16="http://schemas.microsoft.com/office/drawing/2014/main" val="2707623244"/>
                    </a:ext>
                  </a:extLst>
                </a:gridCol>
                <a:gridCol w="9738448">
                  <a:extLst>
                    <a:ext uri="{9D8B030D-6E8A-4147-A177-3AD203B41FA5}">
                      <a16:colId xmlns:a16="http://schemas.microsoft.com/office/drawing/2014/main" val="1201752258"/>
                    </a:ext>
                  </a:extLst>
                </a:gridCol>
              </a:tblGrid>
              <a:tr h="83372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3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内容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3200"/>
                        </a:lnSpc>
                      </a:pPr>
                      <a:r>
                        <a:rPr lang="ja-JP" altLang="en-US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・リアルと</a:t>
                      </a:r>
                      <a:r>
                        <a:rPr lang="en-US" altLang="ja-JP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LINE</a:t>
                      </a:r>
                      <a:r>
                        <a:rPr lang="ja-JP" altLang="en-US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などのオンラインによる相談窓口</a:t>
                      </a:r>
                      <a:endParaRPr lang="en-US" altLang="ja-JP" sz="24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ts val="3200"/>
                        </a:lnSpc>
                      </a:pPr>
                      <a:r>
                        <a:rPr lang="ja-JP" altLang="en-US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・必要に応じ専門医へ紹介</a:t>
                      </a:r>
                      <a:endParaRPr lang="en-US" altLang="ja-JP" sz="24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8025193"/>
                  </a:ext>
                </a:extLst>
              </a:tr>
              <a:tr h="5554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3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対象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3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・思春期の若者</a:t>
                      </a:r>
                      <a:endParaRPr lang="en-US" altLang="ja-JP" sz="24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2572773"/>
                  </a:ext>
                </a:extLst>
              </a:tr>
              <a:tr h="5554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3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開設日時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3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</a:t>
                      </a:r>
                      <a:r>
                        <a:rPr lang="en-US" altLang="ja-JP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SNS</a:t>
                      </a:r>
                      <a:r>
                        <a:rPr lang="ja-JP" altLang="en-US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相談：週</a:t>
                      </a:r>
                      <a:r>
                        <a:rPr lang="en-US" altLang="ja-JP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</a:t>
                      </a:r>
                      <a:r>
                        <a:rPr lang="ja-JP" altLang="en-US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回程度　・相談会：月</a:t>
                      </a:r>
                      <a:r>
                        <a:rPr lang="en-US" altLang="ja-JP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r>
                        <a:rPr lang="ja-JP" altLang="en-US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回程度</a:t>
                      </a:r>
                      <a:endParaRPr lang="en-US" altLang="ja-JP" sz="24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8901917"/>
                  </a:ext>
                </a:extLst>
              </a:tr>
              <a:tr h="5554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3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開始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3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・令和</a:t>
                      </a:r>
                      <a:r>
                        <a:rPr lang="en-US" altLang="ja-JP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</a:t>
                      </a:r>
                      <a:r>
                        <a:rPr lang="ja-JP" altLang="en-US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r>
                        <a:rPr lang="en-US" altLang="ja-JP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</a:t>
                      </a:r>
                      <a:r>
                        <a:rPr lang="ja-JP" altLang="en-US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月から</a:t>
                      </a:r>
                      <a:endParaRPr lang="en-US" altLang="ja-JP" sz="24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1269565"/>
                  </a:ext>
                </a:extLst>
              </a:tr>
            </a:tbl>
          </a:graphicData>
        </a:graphic>
      </p:graphicFrame>
      <p:sp>
        <p:nvSpPr>
          <p:cNvPr id="14" name="日付プレースホルダー 1"/>
          <p:cNvSpPr txBox="1">
            <a:spLocks/>
          </p:cNvSpPr>
          <p:nvPr/>
        </p:nvSpPr>
        <p:spPr>
          <a:xfrm>
            <a:off x="8256688" y="64800"/>
            <a:ext cx="403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b="1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品川区長 定例記者会見資料</a:t>
            </a:r>
            <a:endParaRPr lang="en-US" altLang="ja-JP" sz="2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日付プレースホルダー 1"/>
          <p:cNvSpPr txBox="1">
            <a:spLocks/>
          </p:cNvSpPr>
          <p:nvPr/>
        </p:nvSpPr>
        <p:spPr>
          <a:xfrm>
            <a:off x="9446104" y="6520259"/>
            <a:ext cx="27705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lang="en-US" altLang="ja-JP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19</a:t>
            </a:r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endParaRPr lang="en-US" altLang="ja-JP" sz="2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角丸四角形 40">
            <a:extLst>
              <a:ext uri="{FF2B5EF4-FFF2-40B4-BE49-F238E27FC236}">
                <a16:creationId xmlns:a16="http://schemas.microsoft.com/office/drawing/2014/main" id="{DF3A5206-B50A-E805-9091-5B04F995EF51}"/>
              </a:ext>
            </a:extLst>
          </p:cNvPr>
          <p:cNvSpPr/>
          <p:nvPr/>
        </p:nvSpPr>
        <p:spPr>
          <a:xfrm>
            <a:off x="176566" y="1293495"/>
            <a:ext cx="11838867" cy="1919481"/>
          </a:xfrm>
          <a:prstGeom prst="roundRect">
            <a:avLst>
              <a:gd name="adj" fmla="val 0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tIns="0" bIns="0" rtlCol="0" anchor="t"/>
          <a:lstStyle/>
          <a:p>
            <a:pPr>
              <a:spcAft>
                <a:spcPts val="300"/>
              </a:spcAft>
            </a:pPr>
            <a:endParaRPr lang="en-US" altLang="ja-JP" sz="27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19336" y="1271950"/>
            <a:ext cx="12053685" cy="20031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kumimoji="1" lang="ja-JP" altLang="en-US" sz="27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◆心と体、性といった思春期特有のセンシティブな悩みを受け止め、</a:t>
            </a:r>
            <a:endParaRPr kumimoji="1" lang="en-US" altLang="ja-JP" sz="2700" b="1" dirty="0" smtClean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3600"/>
              </a:lnSpc>
            </a:pPr>
            <a:r>
              <a:rPr lang="ja-JP" altLang="en-US" sz="27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27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不安の解消が必要</a:t>
            </a:r>
            <a:endParaRPr kumimoji="1" lang="en-US" altLang="ja-JP" sz="2700" b="1" dirty="0" smtClean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500"/>
              </a:lnSpc>
            </a:pPr>
            <a:endParaRPr kumimoji="1" lang="en-US" altLang="ja-JP" sz="2700" b="1" dirty="0" smtClean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3600"/>
              </a:lnSpc>
            </a:pPr>
            <a:r>
              <a:rPr kumimoji="1" lang="ja-JP" altLang="en-US" sz="27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◆</a:t>
            </a:r>
            <a:r>
              <a:rPr kumimoji="1" lang="ja-JP" altLang="en-US" sz="2620" b="1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品川区ジェンダー平等条例</a:t>
            </a:r>
            <a:r>
              <a:rPr kumimoji="1" lang="ja-JP" altLang="en-US" sz="262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を踏まえ、</a:t>
            </a:r>
            <a:r>
              <a:rPr lang="ja-JP" altLang="en-US" sz="2620" b="1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リプロダクティブ</a:t>
            </a:r>
            <a:r>
              <a:rPr lang="ja-JP" altLang="en-US" sz="262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ja-JP" altLang="en-US" sz="2620" b="1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ヘルス／ライツを　</a:t>
            </a:r>
            <a:endParaRPr lang="en-US" altLang="ja-JP" sz="2620" b="1" dirty="0" smtClean="0"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3600"/>
              </a:lnSpc>
            </a:pPr>
            <a:r>
              <a:rPr lang="ja-JP" altLang="en-US" sz="262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2620" b="1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守り、</a:t>
            </a:r>
            <a:r>
              <a:rPr lang="ja-JP" altLang="en-US" sz="262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若者の健全な成長を促進することにより、</a:t>
            </a:r>
            <a:r>
              <a:rPr lang="ja-JP" altLang="en-US" sz="2620" b="1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ウェルビーイングを向上</a:t>
            </a:r>
            <a:endParaRPr kumimoji="1" lang="ja-JP" altLang="en-US" sz="2620" b="1" dirty="0"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623392" y="667613"/>
            <a:ext cx="1080120" cy="532900"/>
            <a:chOff x="3054" y="667613"/>
            <a:chExt cx="1080120" cy="532900"/>
          </a:xfrm>
        </p:grpSpPr>
        <p:sp>
          <p:nvSpPr>
            <p:cNvPr id="23" name="角丸四角形 22"/>
            <p:cNvSpPr/>
            <p:nvPr/>
          </p:nvSpPr>
          <p:spPr>
            <a:xfrm>
              <a:off x="71994" y="667613"/>
              <a:ext cx="942242" cy="443146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tIns="0" bIns="0" rtlCol="0" anchor="ctr"/>
            <a:lstStyle/>
            <a:p>
              <a:pPr algn="ctr">
                <a:lnSpc>
                  <a:spcPts val="2800"/>
                </a:lnSpc>
                <a:spcAft>
                  <a:spcPts val="300"/>
                </a:spcAft>
              </a:pPr>
              <a:endParaRPr kumimoji="1" lang="ja-JP" altLang="en-US" sz="2700" dirty="0" smtClean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25" name="テキスト ボックス 24"/>
            <p:cNvSpPr txBox="1"/>
            <p:nvPr/>
          </p:nvSpPr>
          <p:spPr>
            <a:xfrm>
              <a:off x="3054" y="677293"/>
              <a:ext cx="108012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ja-JP" altLang="en-US" sz="2800" b="1" dirty="0" smtClean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新規</a:t>
              </a:r>
              <a:endParaRPr lang="ja-JP" altLang="ja-JP" sz="28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26" name="タイトル 12"/>
          <p:cNvSpPr txBox="1">
            <a:spLocks/>
          </p:cNvSpPr>
          <p:nvPr/>
        </p:nvSpPr>
        <p:spPr>
          <a:xfrm>
            <a:off x="9446104" y="692696"/>
            <a:ext cx="2921012" cy="542326"/>
          </a:xfrm>
          <a:prstGeom prst="rect">
            <a:avLst/>
          </a:prstGeom>
        </p:spPr>
        <p:txBody>
          <a:bodyPr vert="horz" lIns="91440" tIns="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28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【7,273</a:t>
            </a:r>
            <a:r>
              <a:rPr lang="ja-JP" altLang="en-US" sz="28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千円</a:t>
            </a:r>
            <a:r>
              <a:rPr lang="en-US" altLang="ja-JP" sz="28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lang="ja-JP" altLang="en-US" sz="28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タイトル 12"/>
          <p:cNvSpPr txBox="1">
            <a:spLocks/>
          </p:cNvSpPr>
          <p:nvPr/>
        </p:nvSpPr>
        <p:spPr>
          <a:xfrm>
            <a:off x="3230" y="692696"/>
            <a:ext cx="820170" cy="542326"/>
          </a:xfrm>
          <a:prstGeom prst="rect">
            <a:avLst/>
          </a:prstGeom>
        </p:spPr>
        <p:txBody>
          <a:bodyPr vert="horz" lIns="91440" tIns="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②</a:t>
            </a:r>
            <a:endParaRPr lang="ja-JP" altLang="en-US" sz="28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74265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12700">
          <a:solidFill>
            <a:schemeClr val="tx2">
              <a:lumMod val="75000"/>
            </a:schemeClr>
          </a:solidFill>
        </a:ln>
        <a:effectLst>
          <a:glow rad="63500">
            <a:srgbClr val="0000CC">
              <a:alpha val="40000"/>
            </a:srgbClr>
          </a:glow>
          <a:outerShdw blurRad="40000" dist="20000" dir="5400000" rotWithShape="0">
            <a:srgbClr val="000000">
              <a:alpha val="38000"/>
            </a:srgbClr>
          </a:outerShdw>
        </a:effectLst>
      </a:spPr>
      <a:bodyPr vert="horz" tIns="0" bIns="0" rtlCol="0" anchor="ctr"/>
      <a:lstStyle>
        <a:defPPr>
          <a:lnSpc>
            <a:spcPts val="2800"/>
          </a:lnSpc>
          <a:spcAft>
            <a:spcPts val="300"/>
          </a:spcAft>
          <a:defRPr sz="2700" dirty="0" smtClean="0">
            <a:solidFill>
              <a:srgbClr val="0070C0"/>
            </a:solidFill>
            <a:latin typeface="HGS創英角ｺﾞｼｯｸUB" panose="020B0900000000000000" pitchFamily="50" charset="-128"/>
            <a:ea typeface="HGS創英角ｺﾞｼｯｸUB" panose="020B0900000000000000" pitchFamily="50" charset="-128"/>
            <a:cs typeface="メイリオ" panose="020B0604030504040204" pitchFamily="50" charset="-128"/>
          </a:defRPr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1859</Words>
  <Application>Microsoft Office PowerPoint</Application>
  <PresentationFormat>ワイド画面</PresentationFormat>
  <Paragraphs>227</Paragraphs>
  <Slides>13</Slides>
  <Notes>13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21" baseType="lpstr">
      <vt:lpstr>HGS創英角ｺﾞｼｯｸUB</vt:lpstr>
      <vt:lpstr>ＭＳ Ｐゴシック</vt:lpstr>
      <vt:lpstr>メイリオ</vt:lpstr>
      <vt:lpstr>游ゴシック</vt:lpstr>
      <vt:lpstr>Arial</vt:lpstr>
      <vt:lpstr>Calibri</vt:lpstr>
      <vt:lpstr>Times New Roman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2015-12-18T11:07:55Z</dcterms:created>
  <dcterms:modified xsi:type="dcterms:W3CDTF">2024-06-18T02:47:42Z</dcterms:modified>
</cp:coreProperties>
</file>