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8" r:id="rId2"/>
    <p:sldId id="449" r:id="rId3"/>
    <p:sldId id="454" r:id="rId4"/>
    <p:sldId id="457" r:id="rId5"/>
    <p:sldId id="458" r:id="rId6"/>
    <p:sldId id="455" r:id="rId7"/>
    <p:sldId id="456" r:id="rId8"/>
    <p:sldId id="453" r:id="rId9"/>
    <p:sldId id="452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F33CC"/>
    <a:srgbClr val="FFE5FF"/>
    <a:srgbClr val="FF00FF"/>
    <a:srgbClr val="FFCCFF"/>
    <a:srgbClr val="FF66CC"/>
    <a:srgbClr val="65C5A2"/>
    <a:srgbClr val="91D6BD"/>
    <a:srgbClr val="23A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95867" autoAdjust="0"/>
  </p:normalViewPr>
  <p:slideViewPr>
    <p:cSldViewPr>
      <p:cViewPr varScale="1">
        <p:scale>
          <a:sx n="115" d="100"/>
          <a:sy n="115" d="100"/>
        </p:scale>
        <p:origin x="38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  <c:pt idx="4">
                  <c:v>分類５</c:v>
                </c:pt>
                <c:pt idx="5">
                  <c:v>分類６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>
                  <c:v>30</c:v>
                </c:pt>
                <c:pt idx="3">
                  <c:v>39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6-4A53-BE15-65EBF04759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  <c:pt idx="4">
                  <c:v>分類５</c:v>
                </c:pt>
                <c:pt idx="5">
                  <c:v>分類６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6-4A53-BE15-65EBF0475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3601432"/>
        <c:axId val="423602088"/>
        <c:axId val="0"/>
      </c:bar3DChart>
      <c:catAx>
        <c:axId val="423601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3602088"/>
        <c:crosses val="autoZero"/>
        <c:auto val="1"/>
        <c:lblAlgn val="ctr"/>
        <c:lblOffset val="100"/>
        <c:noMultiLvlLbl val="0"/>
      </c:catAx>
      <c:valAx>
        <c:axId val="423602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3601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2" tIns="45684" rIns="91362" bIns="456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5" y="4783138"/>
            <a:ext cx="5445125" cy="3913187"/>
          </a:xfrm>
          <a:prstGeom prst="rect">
            <a:avLst/>
          </a:prstGeom>
        </p:spPr>
        <p:txBody>
          <a:bodyPr vert="horz" lIns="91362" tIns="45684" rIns="91362" bIns="456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73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8250"/>
            <a:ext cx="5938838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7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88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34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90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76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53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943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46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256688" y="64800"/>
            <a:ext cx="4032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定例記者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520" y="216456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</a:t>
            </a:r>
            <a:r>
              <a:rPr lang="ja-JP" altLang="en-US" sz="6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定例記者</a:t>
            </a: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会見</a:t>
            </a:r>
            <a:endParaRPr kumimoji="1" lang="ja-JP" altLang="en-US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6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335360" y="1196752"/>
            <a:ext cx="11737304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lang="ja-JP" altLang="en-US" sz="23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en-US" altLang="ja-JP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  <a:r>
              <a:rPr lang="en-US" altLang="ja-JP" sz="23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3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ふるさと</a:t>
            </a:r>
            <a:r>
              <a:rPr lang="ja-JP" altLang="en-US" sz="23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納税体験型返礼品の新規</a:t>
            </a:r>
            <a:r>
              <a:rPr lang="ja-JP" altLang="en-US" sz="23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プロ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ダンスレッスン等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  <a:defRPr/>
            </a:pPr>
            <a:r>
              <a:rPr lang="ja-JP" altLang="en-US" sz="2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♦ 企業との連携に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よる体験型返礼品</a:t>
            </a:r>
            <a:r>
              <a:rPr lang="ja-JP" altLang="en-US" sz="20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セガサミーホールディングス </a:t>
            </a:r>
            <a:r>
              <a:rPr lang="ja-JP" altLang="en-US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JR</a:t>
            </a:r>
            <a:r>
              <a:rPr lang="ja-JP" altLang="en-US" sz="2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東日本</a:t>
            </a:r>
            <a:endParaRPr lang="en-US" altLang="ja-JP" sz="20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1300"/>
              </a:lnSpc>
              <a:defRPr/>
            </a:pPr>
            <a:endParaRPr lang="en-US" altLang="ja-JP" sz="2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</a:pPr>
            <a:r>
              <a:rPr lang="ja-JP" altLang="en-US" sz="23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en-US" altLang="ja-JP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  <a:r>
              <a:rPr lang="en-US" altLang="ja-JP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3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マイボトル用給水スポット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民間施設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設置助成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スタート</a:t>
            </a:r>
            <a:endParaRPr lang="en-US" altLang="ja-JP" sz="2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</a:pPr>
            <a:r>
              <a:rPr lang="ja-JP" altLang="en-US" sz="2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♦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設置場所に大井競馬場前ショッピングモール「ウィラ大井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(8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設置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予定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1300"/>
              </a:lnSpc>
              <a:defRPr/>
            </a:pPr>
            <a:endParaRPr lang="en-US" altLang="ja-JP" sz="2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</a:pPr>
            <a:r>
              <a:rPr lang="ja-JP" altLang="en-US" sz="2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en-US" altLang="ja-JP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  <a:r>
              <a:rPr lang="en-US" altLang="ja-JP" sz="23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en-US" altLang="ja-JP" sz="23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3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宣言事業　ステッカー案を小学生に募集 ＆ 子どもたちの投票で決定</a:t>
            </a:r>
            <a:endParaRPr lang="en-US" altLang="ja-JP" sz="23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</a:pPr>
            <a:r>
              <a:rPr lang="ja-JP" altLang="en-US" sz="2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♦ 区における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達成に資する取り組みを行う事業者・団体等を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</a:p>
          <a:p>
            <a:pPr lvl="0">
              <a:lnSpc>
                <a:spcPts val="1300"/>
              </a:lnSpc>
              <a:defRPr/>
            </a:pP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23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en-US" altLang="ja-JP" sz="23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3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</a:t>
            </a:r>
            <a:r>
              <a:rPr lang="en-US" altLang="ja-JP" sz="23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3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</a:t>
            </a:r>
            <a:r>
              <a:rPr lang="ja-JP" altLang="en-US" sz="23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・中学生向け次世代人材育成事業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起業家に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よるアントレ教育</a:t>
            </a:r>
            <a:endParaRPr lang="en-US" altLang="ja-JP" sz="22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2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♦ 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・中学生が起業家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との交流により、将来社会で必要な知識やマインドを育成</a:t>
            </a:r>
            <a:endParaRPr lang="ja-JP" altLang="en-US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1300"/>
              </a:lnSpc>
              <a:defRPr/>
            </a:pPr>
            <a:endParaRPr lang="en-US" altLang="ja-JP" sz="22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ts val="2800"/>
              </a:lnSpc>
            </a:pPr>
            <a:r>
              <a:rPr lang="ja-JP" altLang="en-US" sz="23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〇 </a:t>
            </a:r>
            <a:r>
              <a:rPr lang="en-US" altLang="ja-JP" sz="23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【23</a:t>
            </a:r>
            <a:r>
              <a:rPr lang="ja-JP" altLang="en-US" sz="23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区初</a:t>
            </a:r>
            <a:r>
              <a:rPr lang="en-US" altLang="ja-JP" sz="2300" b="1" dirty="0" smtClean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23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区職員の子育て</a:t>
            </a:r>
            <a:r>
              <a:rPr lang="ja-JP" altLang="en-US" sz="23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部分休暇の創設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就学後も</a:t>
            </a: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時間の休業が</a:t>
            </a:r>
            <a:r>
              <a:rPr lang="ja-JP" altLang="en-US" sz="22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lang="ja-JP" altLang="en-US" sz="22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2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♦ 区による働き方改革の実践　未就学までだった部分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休業を小学校就学中まで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拡大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5"/>
          <a:stretch/>
        </p:blipFill>
        <p:spPr>
          <a:xfrm>
            <a:off x="0" y="5641274"/>
            <a:ext cx="12192000" cy="120978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6410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1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1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/>
          <p:cNvSpPr/>
          <p:nvPr/>
        </p:nvSpPr>
        <p:spPr>
          <a:xfrm>
            <a:off x="679818" y="1988840"/>
            <a:ext cx="10873208" cy="1734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5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9363"/>
              </p:ext>
            </p:extLst>
          </p:nvPr>
        </p:nvGraphicFramePr>
        <p:xfrm>
          <a:off x="695400" y="1988840"/>
          <a:ext cx="10873208" cy="1743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3208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1743634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</a:tbl>
          </a:graphicData>
        </a:graphic>
      </p:graphicFrame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189766"/>
            <a:ext cx="11803032" cy="6950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0" y="5983200"/>
            <a:ext cx="12192000" cy="8929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911424" y="630897"/>
            <a:ext cx="11280576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ふるさと納税体験型返礼品の新規開発</a:t>
            </a:r>
            <a:r>
              <a:rPr lang="ja-JP" altLang="en-US" sz="3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ダンスレッスン等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176565" y="1268760"/>
            <a:ext cx="11947549" cy="517701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lnSpc>
                <a:spcPts val="38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◆ふるさと納税による区の減収額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は、約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千万円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399" y="4269532"/>
            <a:ext cx="11803033" cy="1811977"/>
          </a:xfrm>
          <a:prstGeom prst="roundRect">
            <a:avLst>
              <a:gd name="adj" fmla="val 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99569" y="4367841"/>
            <a:ext cx="11643657" cy="15542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区</a:t>
            </a: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としては国に対し制度</a:t>
            </a:r>
            <a:r>
              <a:rPr lang="ja-JP" altLang="en-US" sz="2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 抜本的</a:t>
            </a:r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見直しを</a:t>
            </a:r>
            <a:r>
              <a:rPr lang="ja-JP" altLang="en-US" sz="27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求める一方、</a:t>
            </a:r>
            <a:endParaRPr lang="en-US" altLang="ja-JP" sz="27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en-US" altLang="ja-JP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寄付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額増加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および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区の魅力発信のため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800"/>
              </a:lnSpc>
            </a:pPr>
            <a:r>
              <a:rPr lang="en-US" altLang="ja-JP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体験型返礼品を新規開発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下矢印 50"/>
          <p:cNvSpPr/>
          <p:nvPr/>
        </p:nvSpPr>
        <p:spPr>
          <a:xfrm>
            <a:off x="5009849" y="3815825"/>
            <a:ext cx="1800200" cy="355398"/>
          </a:xfrm>
          <a:prstGeom prst="downArrow">
            <a:avLst/>
          </a:prstGeom>
          <a:solidFill>
            <a:srgbClr val="6FA3D1"/>
          </a:solidFill>
          <a:ln w="38100">
            <a:solidFill>
              <a:srgbClr val="0068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algn="ctr">
              <a:lnSpc>
                <a:spcPts val="2800"/>
              </a:lnSpc>
              <a:spcAft>
                <a:spcPts val="300"/>
              </a:spcAft>
            </a:pPr>
            <a:endParaRPr kumimoji="1" lang="ja-JP" altLang="en-US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7328" y="597707"/>
            <a:ext cx="1008112" cy="511620"/>
            <a:chOff x="37524" y="737523"/>
            <a:chExt cx="1080120" cy="579107"/>
          </a:xfrm>
        </p:grpSpPr>
        <p:sp>
          <p:nvSpPr>
            <p:cNvPr id="35" name="角丸四角形 34"/>
            <p:cNvSpPr/>
            <p:nvPr/>
          </p:nvSpPr>
          <p:spPr>
            <a:xfrm>
              <a:off x="71994" y="739052"/>
              <a:ext cx="1011181" cy="46146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7524" y="737523"/>
              <a:ext cx="1080120" cy="57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58" y="4292262"/>
            <a:ext cx="2646898" cy="1763909"/>
          </a:xfrm>
          <a:prstGeom prst="rect">
            <a:avLst/>
          </a:prstGeom>
        </p:spPr>
      </p:pic>
      <p:graphicFrame>
        <p:nvGraphicFramePr>
          <p:cNvPr id="17" name="グラフ 16"/>
          <p:cNvGraphicFramePr/>
          <p:nvPr>
            <p:extLst>
              <p:ext uri="{D42A27DB-BD31-4B8C-83A1-F6EECF244321}">
                <p14:modId xmlns:p14="http://schemas.microsoft.com/office/powerpoint/2010/main" val="1642114525"/>
              </p:ext>
            </p:extLst>
          </p:nvPr>
        </p:nvGraphicFramePr>
        <p:xfrm>
          <a:off x="-662473" y="1465018"/>
          <a:ext cx="13660962" cy="251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右矢印 54"/>
          <p:cNvSpPr/>
          <p:nvPr/>
        </p:nvSpPr>
        <p:spPr>
          <a:xfrm rot="21301985">
            <a:off x="1849750" y="2431480"/>
            <a:ext cx="6910855" cy="292582"/>
          </a:xfrm>
          <a:prstGeom prst="rightArrow">
            <a:avLst>
              <a:gd name="adj1" fmla="val 3727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爆発 2 57"/>
          <p:cNvSpPr/>
          <p:nvPr/>
        </p:nvSpPr>
        <p:spPr>
          <a:xfrm>
            <a:off x="3512984" y="1985250"/>
            <a:ext cx="3196961" cy="1011702"/>
          </a:xfrm>
          <a:prstGeom prst="irregularSeal2">
            <a:avLst/>
          </a:prstGeom>
          <a:solidFill>
            <a:srgbClr val="FFFFFF">
              <a:alpha val="85098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algn="ctr">
              <a:lnSpc>
                <a:spcPts val="2800"/>
              </a:lnSpc>
              <a:spcAft>
                <a:spcPts val="300"/>
              </a:spcAft>
            </a:pPr>
            <a:endParaRPr kumimoji="1" lang="ja-JP" altLang="en-US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日付プレースホルダー 1"/>
          <p:cNvSpPr txBox="1">
            <a:spLocks/>
          </p:cNvSpPr>
          <p:nvPr/>
        </p:nvSpPr>
        <p:spPr>
          <a:xfrm>
            <a:off x="3762371" y="2348880"/>
            <a:ext cx="2351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600" b="1" dirty="0" smtClean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600" b="1" dirty="0" smtClean="0">
                <a:ln w="0"/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年で倍増</a:t>
            </a:r>
            <a:endParaRPr lang="en-US" altLang="ja-JP" sz="2600" b="1" dirty="0">
              <a:ln w="0"/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日付プレースホルダー 1"/>
          <p:cNvSpPr txBox="1">
            <a:spLocks/>
          </p:cNvSpPr>
          <p:nvPr/>
        </p:nvSpPr>
        <p:spPr>
          <a:xfrm>
            <a:off x="1054365" y="3011937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元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日付プレースホルダー 1"/>
          <p:cNvSpPr txBox="1">
            <a:spLocks/>
          </p:cNvSpPr>
          <p:nvPr/>
        </p:nvSpPr>
        <p:spPr>
          <a:xfrm>
            <a:off x="2747859" y="3024638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1" name="日付プレースホルダー 1"/>
          <p:cNvSpPr txBox="1">
            <a:spLocks/>
          </p:cNvSpPr>
          <p:nvPr/>
        </p:nvSpPr>
        <p:spPr>
          <a:xfrm>
            <a:off x="4447417" y="3015230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日付プレースホルダー 1"/>
          <p:cNvSpPr txBox="1">
            <a:spLocks/>
          </p:cNvSpPr>
          <p:nvPr/>
        </p:nvSpPr>
        <p:spPr>
          <a:xfrm>
            <a:off x="6228845" y="3031385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日付プレースホルダー 1"/>
          <p:cNvSpPr txBox="1">
            <a:spLocks/>
          </p:cNvSpPr>
          <p:nvPr/>
        </p:nvSpPr>
        <p:spPr>
          <a:xfrm>
            <a:off x="7961555" y="3039932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日付プレースホルダー 1"/>
          <p:cNvSpPr txBox="1">
            <a:spLocks/>
          </p:cNvSpPr>
          <p:nvPr/>
        </p:nvSpPr>
        <p:spPr>
          <a:xfrm>
            <a:off x="9706059" y="2564904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ts val="2600"/>
              </a:lnSpc>
            </a:pPr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51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8265405" y="3081354"/>
            <a:ext cx="926940" cy="5620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algn="ctr">
              <a:lnSpc>
                <a:spcPts val="2800"/>
              </a:lnSpc>
              <a:spcAft>
                <a:spcPts val="300"/>
              </a:spcAft>
            </a:pPr>
            <a:endParaRPr kumimoji="1" lang="ja-JP" altLang="en-US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1356019" y="3053359"/>
            <a:ext cx="926940" cy="5620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 algn="ctr">
              <a:lnSpc>
                <a:spcPts val="2800"/>
              </a:lnSpc>
              <a:spcAft>
                <a:spcPts val="300"/>
              </a:spcAft>
            </a:pPr>
            <a:endParaRPr kumimoji="1" lang="ja-JP" altLang="en-US" sz="27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日付プレースホルダー 1"/>
          <p:cNvSpPr txBox="1">
            <a:spLocks/>
          </p:cNvSpPr>
          <p:nvPr/>
        </p:nvSpPr>
        <p:spPr>
          <a:xfrm>
            <a:off x="9678319" y="3000170"/>
            <a:ext cx="1530249" cy="644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速報値</a:t>
            </a:r>
            <a:endParaRPr lang="en-US" altLang="ja-JP" sz="1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0" y="5983200"/>
            <a:ext cx="12192000" cy="8929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91408"/>
              </p:ext>
            </p:extLst>
          </p:nvPr>
        </p:nvGraphicFramePr>
        <p:xfrm>
          <a:off x="230657" y="1149642"/>
          <a:ext cx="11874702" cy="5087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542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1044116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5087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FF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新規開発</a:t>
                      </a:r>
                      <a:endParaRPr kumimoji="1" lang="en-US" altLang="ja-JP" sz="2400" b="1" dirty="0" smtClean="0">
                        <a:solidFill>
                          <a:srgbClr val="FFFF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FF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体験型</a:t>
                      </a:r>
                      <a:endParaRPr kumimoji="1" lang="en-US" altLang="ja-JP" sz="2400" b="1" dirty="0" smtClean="0">
                        <a:solidFill>
                          <a:srgbClr val="FFFF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返礼品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会社名：セガサミーホールディングス株式会社</a:t>
                      </a:r>
                      <a:endParaRPr lang="en-US" altLang="ja-JP" sz="2400" b="1" baseline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　容：プロダンスリーグ「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リーグ」参戦の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SEGA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SAMMY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LUX</a:t>
                      </a: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セガサミー・ルクス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による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分間のダンスレッスン体験</a:t>
                      </a:r>
                      <a:endParaRPr lang="en-US" altLang="ja-JP" sz="2400" b="1" dirty="0" smtClean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寄付額：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千円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47328" y="597707"/>
            <a:ext cx="1008112" cy="511620"/>
            <a:chOff x="37524" y="737523"/>
            <a:chExt cx="1080120" cy="579107"/>
          </a:xfrm>
        </p:grpSpPr>
        <p:sp>
          <p:nvSpPr>
            <p:cNvPr id="33" name="角丸四角形 32"/>
            <p:cNvSpPr/>
            <p:nvPr/>
          </p:nvSpPr>
          <p:spPr>
            <a:xfrm>
              <a:off x="71994" y="739052"/>
              <a:ext cx="1011181" cy="46146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7524" y="737523"/>
              <a:ext cx="1080120" cy="57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6" name="タイトル 12"/>
          <p:cNvSpPr txBox="1">
            <a:spLocks/>
          </p:cNvSpPr>
          <p:nvPr/>
        </p:nvSpPr>
        <p:spPr>
          <a:xfrm>
            <a:off x="1008112" y="630897"/>
            <a:ext cx="11280576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ふるさと納税体験型返礼品の新規開発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ダンスレッスン体験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06" y="1196752"/>
            <a:ext cx="3705350" cy="24692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06" y="3717032"/>
            <a:ext cx="3705350" cy="24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0" y="5983200"/>
            <a:ext cx="12192000" cy="8929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1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07769"/>
              </p:ext>
            </p:extLst>
          </p:nvPr>
        </p:nvGraphicFramePr>
        <p:xfrm>
          <a:off x="228563" y="1158355"/>
          <a:ext cx="11874702" cy="4658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542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1044116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658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FF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新規開発</a:t>
                      </a:r>
                      <a:endParaRPr kumimoji="1" lang="en-US" altLang="ja-JP" sz="2400" b="1" dirty="0" smtClean="0">
                        <a:solidFill>
                          <a:srgbClr val="FFFF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FF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体験型</a:t>
                      </a:r>
                      <a:endParaRPr kumimoji="1" lang="en-US" altLang="ja-JP" sz="2400" b="1" dirty="0" smtClean="0">
                        <a:solidFill>
                          <a:srgbClr val="FFFF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返礼品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  <a:endParaRPr kumimoji="1" lang="en-US" altLang="ja-JP" sz="2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会社名：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JR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東日本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東日本旅客鉄道株式会社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lang="en-US" altLang="ja-JP" sz="2400" b="1" baseline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　容：大井町の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「東京総合車両センター」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実物の車両を各種点検・見学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する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45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</a:t>
                      </a:r>
                      <a:r>
                        <a:rPr lang="en-US" altLang="ja-JP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2400" b="1" dirty="0" smtClean="0">
                          <a:solidFill>
                            <a:srgbClr val="C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分の体験ツアー</a:t>
                      </a:r>
                      <a:endParaRPr lang="en-US" altLang="ja-JP" sz="2400" b="1" dirty="0" smtClean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寄付額：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47328" y="597707"/>
            <a:ext cx="1008112" cy="511620"/>
            <a:chOff x="37524" y="737523"/>
            <a:chExt cx="1080120" cy="579107"/>
          </a:xfrm>
        </p:grpSpPr>
        <p:sp>
          <p:nvSpPr>
            <p:cNvPr id="33" name="角丸四角形 32"/>
            <p:cNvSpPr/>
            <p:nvPr/>
          </p:nvSpPr>
          <p:spPr>
            <a:xfrm>
              <a:off x="71994" y="739052"/>
              <a:ext cx="1011181" cy="46146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7524" y="737523"/>
              <a:ext cx="1080120" cy="57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6" name="タイトル 12"/>
          <p:cNvSpPr txBox="1">
            <a:spLocks/>
          </p:cNvSpPr>
          <p:nvPr/>
        </p:nvSpPr>
        <p:spPr>
          <a:xfrm>
            <a:off x="1080120" y="630897"/>
            <a:ext cx="11280576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ふるさと納税体験型返礼品の新規開発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電車車両点検体験ツアー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64" y="1252351"/>
            <a:ext cx="3094220" cy="23206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64" y="3671196"/>
            <a:ext cx="3094220" cy="20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189766"/>
            <a:ext cx="11860264" cy="192825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0" y="5983200"/>
            <a:ext cx="12192000" cy="8929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080120" y="630897"/>
            <a:ext cx="11280576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マイボトル用給水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スポット</a:t>
            </a:r>
            <a:r>
              <a:rPr lang="ja-JP" altLang="en-US" sz="3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民間施設</a:t>
            </a:r>
            <a:r>
              <a:rPr lang="ja-JP" altLang="en-US" sz="32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設置助成</a:t>
            </a:r>
            <a:r>
              <a:rPr lang="ja-JP" altLang="en-US" sz="3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スタート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176565" y="1261333"/>
            <a:ext cx="9519835" cy="1735619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lnSpc>
                <a:spcPts val="33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◆本日まで、区</a:t>
            </a: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有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施設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カ所にマイボトル用給水機を設置</a:t>
            </a: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00"/>
              </a:lnSpc>
              <a:spcAft>
                <a:spcPts val="300"/>
              </a:spcAft>
            </a:pP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3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◆民間施設にも拡大することで、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ペットボトル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使用抑制</a:t>
            </a:r>
            <a:endParaRPr lang="en-US" altLang="ja-JP" sz="27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3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プラごみ削減に加え、水分補給による熱中症対策により、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3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品川区から率先して</a:t>
            </a:r>
            <a:r>
              <a:rPr lang="en-US" altLang="ja-JP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を推進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2472"/>
              </p:ext>
            </p:extLst>
          </p:nvPr>
        </p:nvGraphicFramePr>
        <p:xfrm>
          <a:off x="212399" y="3253589"/>
          <a:ext cx="9051953" cy="3384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5089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7776864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1599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・民間施設へのマイボトル用給水機設置を助成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4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・第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号設置場所に大井競馬場前ショッピングモール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4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「ウィラ大井」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(8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月設置予定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pPr>
                        <a:lnSpc>
                          <a:spcPts val="34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・冷水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(5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℃～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℃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による熱中症対策</a:t>
                      </a: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常温水も利用可</a:t>
                      </a: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  <a:tr h="6867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助成対象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・区内に事業所等を有し、利用者を限定しない事業者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6787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助成内容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・マイボトル用給水機のレンタル費用の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分の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設置施設は区</a:t>
                      </a:r>
                      <a:r>
                        <a:rPr lang="en-US" altLang="ja-JP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HP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と給水スポットアプリで紹介予定</a:t>
                      </a:r>
                      <a:endParaRPr lang="en-US" altLang="ja-JP" sz="24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9624113" y="1215034"/>
            <a:ext cx="2251068" cy="1686312"/>
            <a:chOff x="0" y="825168"/>
            <a:chExt cx="6910387" cy="5176686"/>
          </a:xfrm>
        </p:grpSpPr>
        <p:pic>
          <p:nvPicPr>
            <p:cNvPr id="25" name="Picture 3" descr="ウィラ大井外観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25168"/>
              <a:ext cx="6910387" cy="517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【ウィラ大井】キャラクターとロゴ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951" b="99691" l="9776" r="98982">
                          <a14:foregroundMark x1="83021" y1="83289" x2="84016" y2="83289"/>
                          <a14:foregroundMark x1="81265" y1="84267" x2="81265" y2="84267"/>
                          <a14:foregroundMark x1="86827" y1="83289" x2="86827" y2="83289"/>
                          <a14:foregroundMark x1="87822" y1="83022" x2="87822" y2="83022"/>
                          <a14:foregroundMark x1="91218" y1="83022" x2="91218" y2="83022"/>
                          <a14:foregroundMark x1="94438" y1="86044" x2="94438" y2="86044"/>
                          <a14:foregroundMark x1="83255" y1="93067" x2="83255" y2="93067"/>
                          <a14:foregroundMark x1="87237" y1="92444" x2="87237" y2="92444"/>
                          <a14:foregroundMark x1="90632" y1="92711" x2="90632" y2="92711"/>
                          <a14:foregroundMark x1="93443" y1="92444" x2="93443" y2="92444"/>
                          <a14:foregroundMark x1="86007" y1="93956" x2="86007" y2="93956"/>
                          <a14:foregroundMark x1="88583" y1="92267" x2="88583" y2="92267"/>
                          <a14:backgroundMark x1="56323" y1="57511" x2="56323" y2="57511"/>
                          <a14:backgroundMark x1="71283" y1="71296" x2="71283" y2="71296"/>
                          <a14:backgroundMark x1="58045" y1="63580" x2="58045" y2="63580"/>
                          <a14:backgroundMark x1="59674" y1="69444" x2="59674" y2="69444"/>
                          <a14:backgroundMark x1="69857" y1="83333" x2="69857" y2="83333"/>
                          <a14:backgroundMark x1="61303" y1="83025" x2="61303" y2="83025"/>
                          <a14:backgroundMark x1="52749" y1="58333" x2="52749" y2="58333"/>
                          <a14:backgroundMark x1="53564" y1="66975" x2="53564" y2="66975"/>
                          <a14:backgroundMark x1="94145" y1="92889" x2="94145" y2="92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627" y="4184441"/>
              <a:ext cx="2025996" cy="133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日付プレースホルダー 1"/>
          <p:cNvSpPr txBox="1">
            <a:spLocks/>
          </p:cNvSpPr>
          <p:nvPr/>
        </p:nvSpPr>
        <p:spPr>
          <a:xfrm>
            <a:off x="9624113" y="2840453"/>
            <a:ext cx="2251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＜ウィラ大井＞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89" y="3251877"/>
            <a:ext cx="2692175" cy="317777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47328" y="597707"/>
            <a:ext cx="1008112" cy="511620"/>
            <a:chOff x="37524" y="737523"/>
            <a:chExt cx="1080120" cy="579107"/>
          </a:xfrm>
        </p:grpSpPr>
        <p:sp>
          <p:nvSpPr>
            <p:cNvPr id="31" name="角丸四角形 30"/>
            <p:cNvSpPr/>
            <p:nvPr/>
          </p:nvSpPr>
          <p:spPr>
            <a:xfrm>
              <a:off x="71994" y="739052"/>
              <a:ext cx="1011181" cy="46146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7524" y="737523"/>
              <a:ext cx="1080120" cy="57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8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0"/>
          <a:stretch/>
        </p:blipFill>
        <p:spPr>
          <a:xfrm>
            <a:off x="0" y="6045870"/>
            <a:ext cx="12192000" cy="820898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492211" y="622617"/>
            <a:ext cx="12186855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SDGs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宣言事業</a:t>
            </a:r>
            <a:r>
              <a:rPr lang="ja-JP" altLang="en-US" sz="3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ステッカー案を</a:t>
            </a:r>
            <a:r>
              <a:rPr lang="ja-JP" altLang="en-US" sz="2400" b="1" dirty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小学生に募集 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 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子どもたちの投票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で決定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38880"/>
            <a:ext cx="11838867" cy="20461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176566" y="1317239"/>
            <a:ext cx="9269538" cy="196774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ja-JP" altLang="en-US" sz="265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今年</a:t>
            </a:r>
            <a:r>
              <a:rPr lang="en-US" altLang="ja-JP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月「</a:t>
            </a:r>
            <a:r>
              <a:rPr lang="en-US" altLang="ja-JP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未来都市・自治体</a:t>
            </a:r>
            <a:r>
              <a:rPr lang="en-US" altLang="ja-JP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</a:t>
            </a:r>
            <a:r>
              <a:rPr lang="ja-JP" altLang="en-US" sz="265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モデル事業」</a:t>
            </a:r>
            <a:r>
              <a:rPr lang="ja-JP" altLang="en-US" sz="265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選定を契機とし、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官民共創での新たな地域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社会を展開</a:t>
            </a:r>
            <a:endParaRPr lang="en-US" altLang="ja-JP" sz="27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00"/>
              </a:lnSpc>
              <a:spcAft>
                <a:spcPts val="300"/>
              </a:spcAft>
            </a:pPr>
            <a:endParaRPr lang="en-US" altLang="ja-JP" sz="24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◆区における</a:t>
            </a:r>
            <a:r>
              <a:rPr lang="en-US" altLang="ja-JP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達成に資する事業者・団体等の取り組</a:t>
            </a: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みを募集し、周知する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SDGs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宣言制度事業」を実施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1844824"/>
            <a:ext cx="2664296" cy="936189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7328" y="597707"/>
            <a:ext cx="1008112" cy="511620"/>
            <a:chOff x="37524" y="737523"/>
            <a:chExt cx="1080120" cy="579107"/>
          </a:xfrm>
        </p:grpSpPr>
        <p:sp>
          <p:nvSpPr>
            <p:cNvPr id="21" name="角丸四角形 20"/>
            <p:cNvSpPr/>
            <p:nvPr/>
          </p:nvSpPr>
          <p:spPr>
            <a:xfrm>
              <a:off x="71994" y="739052"/>
              <a:ext cx="1011181" cy="46146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7524" y="737523"/>
              <a:ext cx="1080120" cy="57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0520"/>
              </p:ext>
            </p:extLst>
          </p:nvPr>
        </p:nvGraphicFramePr>
        <p:xfrm>
          <a:off x="212399" y="3447408"/>
          <a:ext cx="9361353" cy="274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148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7796205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・宣言事業者に配付するステッカーデザインの公募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・対象：区内在住・在学の小学校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年生～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年生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応募期間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木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水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応募方法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・電子申請、郵送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167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決定方法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・子どもたちが最終候補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(5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作品程度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へ投票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6251"/>
                  </a:ext>
                </a:extLst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9634655" y="3567072"/>
            <a:ext cx="2469594" cy="2454216"/>
            <a:chOff x="9634655" y="3645024"/>
            <a:chExt cx="2469594" cy="2454216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9"/>
            <a:stretch/>
          </p:blipFill>
          <p:spPr>
            <a:xfrm>
              <a:off x="9634655" y="3645024"/>
              <a:ext cx="2469594" cy="2454216"/>
            </a:xfrm>
            <a:prstGeom prst="rect">
              <a:avLst/>
            </a:prstGeom>
          </p:spPr>
        </p:pic>
        <p:sp>
          <p:nvSpPr>
            <p:cNvPr id="3" name="楕円 2"/>
            <p:cNvSpPr/>
            <p:nvPr/>
          </p:nvSpPr>
          <p:spPr>
            <a:xfrm>
              <a:off x="10005356" y="4043455"/>
              <a:ext cx="1728192" cy="1673620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角丸四角形 40">
              <a:extLst>
                <a:ext uri="{FF2B5EF4-FFF2-40B4-BE49-F238E27FC236}">
                  <a16:creationId xmlns:a16="http://schemas.microsoft.com/office/drawing/2014/main" id="{DF3A5206-B50A-E805-9091-5B04F995EF51}"/>
                </a:ext>
              </a:extLst>
            </p:cNvPr>
            <p:cNvSpPr/>
            <p:nvPr/>
          </p:nvSpPr>
          <p:spPr>
            <a:xfrm>
              <a:off x="10027868" y="4581128"/>
              <a:ext cx="1710016" cy="69027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tIns="0" bIns="0" rtlCol="0" anchor="t"/>
            <a:lstStyle/>
            <a:p>
              <a:pPr algn="ctr">
                <a:spcAft>
                  <a:spcPts val="300"/>
                </a:spcAft>
              </a:pPr>
              <a:r>
                <a:rPr lang="ja-JP" altLang="en-US" sz="2000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デザイン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300"/>
                </a:spcAft>
              </a:pPr>
              <a:r>
                <a:rPr lang="ja-JP" altLang="en-US" sz="2000" b="1" dirty="0" smtClean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記載箇所</a:t>
              </a:r>
              <a:endParaRPr lang="en-US" altLang="ja-JP" sz="2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470"/>
            <a:ext cx="12192000" cy="93753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548680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492211" y="622617"/>
            <a:ext cx="12186855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小・中学生向け次世代人材育成事業　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起業家</a:t>
            </a:r>
            <a:r>
              <a:rPr lang="ja-JP" altLang="en-US" sz="2400" b="1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によるアントレ教育</a:t>
            </a:r>
            <a:endParaRPr lang="ja-JP" altLang="en-US" sz="24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03540"/>
            <a:ext cx="11838867" cy="21203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176565" y="1263999"/>
            <a:ext cx="12256139" cy="196774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lnSpc>
                <a:spcPts val="36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◆五反田バレーなどスタートアップの集積地である特性を活かし、</a:t>
            </a: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次世代人材育成につながる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官民連携イベントを実施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"/>
              </a:lnSpc>
              <a:spcAft>
                <a:spcPts val="300"/>
              </a:spcAft>
            </a:pPr>
            <a:endParaRPr lang="en-US" altLang="ja-JP" sz="27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6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◆小・中学生が起業家との交流により、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起業という選択肢や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6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新しいことに積極的に挑戦する力</a:t>
            </a:r>
            <a:r>
              <a:rPr lang="en-US" altLang="ja-JP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アントレプレナーシップ</a:t>
            </a:r>
            <a:r>
              <a:rPr lang="en-US" altLang="ja-JP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を育む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1"/>
              </p:ext>
            </p:extLst>
          </p:nvPr>
        </p:nvGraphicFramePr>
        <p:xfrm>
          <a:off x="212399" y="3453658"/>
          <a:ext cx="11838868" cy="255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37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859498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・区内小学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年生～中学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年生対象とした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日間の夏期集中スクール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日目：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7/28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やりたいことを仕事にするためのチームの作り方</a:t>
                      </a:r>
                      <a:endParaRPr lang="en-US" altLang="ja-JP" sz="23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日目：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8/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お祭り屋台から商売や経済の仕組みを知ろう！</a:t>
                      </a:r>
                      <a:endParaRPr lang="en-US" altLang="ja-JP" sz="23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日目：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8/17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土</a:t>
                      </a:r>
                      <a:r>
                        <a:rPr lang="en-US" altLang="ja-JP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lang="en-US" altLang="ja-JP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IT</a:t>
                      </a:r>
                      <a:r>
                        <a:rPr lang="ja-JP" altLang="en-US" sz="23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企業の経営や仕事・サービスの仕組みを知ろう</a:t>
                      </a:r>
                      <a:endParaRPr lang="en-US" altLang="ja-JP" sz="23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  <a:tr h="587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応募状況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・定員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人に対し、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人の応募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(7/5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締切、抽選を実施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26616" y="600349"/>
            <a:ext cx="1085156" cy="554889"/>
            <a:chOff x="-9414" y="684192"/>
            <a:chExt cx="1105058" cy="565909"/>
          </a:xfrm>
        </p:grpSpPr>
        <p:sp>
          <p:nvSpPr>
            <p:cNvPr id="21" name="角丸四角形 20"/>
            <p:cNvSpPr/>
            <p:nvPr/>
          </p:nvSpPr>
          <p:spPr>
            <a:xfrm>
              <a:off x="71994" y="684192"/>
              <a:ext cx="942242" cy="443146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9414" y="689387"/>
              <a:ext cx="1105058" cy="56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ja-JP" altLang="en-US" sz="2800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新規</a:t>
              </a:r>
              <a:endParaRPr lang="ja-JP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4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"/>
          <a:stretch/>
        </p:blipFill>
        <p:spPr>
          <a:xfrm>
            <a:off x="0" y="5971740"/>
            <a:ext cx="12192000" cy="89290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-3946" y="556993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784903" y="629592"/>
            <a:ext cx="11431777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区職員の子育て部分休暇の創設</a:t>
            </a:r>
            <a:r>
              <a:rPr lang="ja-JP" altLang="en-US" sz="3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就学後も</a:t>
            </a:r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時間の休業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が可能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27692"/>
            <a:ext cx="11838867" cy="1614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spcAft>
                <a:spcPts val="300"/>
              </a:spcAft>
            </a:pPr>
            <a:endParaRPr lang="en-US" altLang="ja-JP" sz="27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176565" y="1307856"/>
            <a:ext cx="12400155" cy="196774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t"/>
          <a:lstStyle/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ja-JP" altLang="en-US" sz="25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誰もが生きがいを感じ、自分らしく暮らしていける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</a:t>
            </a:r>
            <a:r>
              <a:rPr lang="ja-JP" altLang="en-US" sz="2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の実現</a:t>
            </a: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向け、</a:t>
            </a:r>
            <a:endParaRPr lang="en-US" altLang="ja-JP" sz="27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7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が率先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して働き方の選択肢を増やし、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仕事と</a:t>
            </a:r>
            <a:r>
              <a:rPr lang="ja-JP" altLang="en-US" sz="27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子育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ての両立を推進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500"/>
              </a:lnSpc>
              <a:spcAft>
                <a:spcPts val="300"/>
              </a:spcAft>
            </a:pP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地域社会の</a:t>
            </a:r>
            <a:r>
              <a:rPr lang="ja-JP" altLang="en-US" sz="27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働き方改革への意識向上へつなげる</a:t>
            </a:r>
            <a:endParaRPr lang="en-US" altLang="ja-JP" sz="27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256688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9446104" y="6520259"/>
            <a:ext cx="2770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26000"/>
              </p:ext>
            </p:extLst>
          </p:nvPr>
        </p:nvGraphicFramePr>
        <p:xfrm>
          <a:off x="212400" y="2999026"/>
          <a:ext cx="11838868" cy="1907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37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859498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概要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・未就学の子を養育する職員に認められている、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3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時間までの部分休業を小学校就学中までに拡大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ts val="33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・令和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年第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定例会本会議において、条例改正案が可決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025193"/>
                  </a:ext>
                </a:extLst>
              </a:tr>
              <a:tr h="558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施行日</a:t>
                      </a:r>
                      <a:endParaRPr kumimoji="1" lang="ja-JP" altLang="en-US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・令和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6251"/>
                  </a:ext>
                </a:extLst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-27933" y="605493"/>
            <a:ext cx="1554178" cy="523695"/>
            <a:chOff x="-233955" y="644580"/>
            <a:chExt cx="1440160" cy="523695"/>
          </a:xfrm>
        </p:grpSpPr>
        <p:sp>
          <p:nvSpPr>
            <p:cNvPr id="21" name="角丸四角形 20"/>
            <p:cNvSpPr/>
            <p:nvPr/>
          </p:nvSpPr>
          <p:spPr>
            <a:xfrm>
              <a:off x="-142536" y="644580"/>
              <a:ext cx="1204816" cy="44314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66C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tIns="0" bIns="0" rtlCol="0" anchor="ctr"/>
            <a:lstStyle/>
            <a:p>
              <a:pPr algn="ctr">
                <a:lnSpc>
                  <a:spcPts val="2800"/>
                </a:lnSpc>
                <a:spcAft>
                  <a:spcPts val="300"/>
                </a:spcAft>
              </a:pPr>
              <a:endParaRPr kumimoji="1"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233955" y="645055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ja-JP" sz="28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23</a:t>
              </a:r>
              <a:r>
                <a:rPr lang="ja-JP" altLang="en-US" sz="2800" b="1" dirty="0" smtClean="0"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区初</a:t>
              </a:r>
              <a:endParaRPr lang="ja-JP" altLang="ja-JP" sz="2800" b="1" dirty="0"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2">
              <a:lumMod val="75000"/>
            </a:schemeClr>
          </a:solidFill>
        </a:ln>
        <a:effectLst>
          <a:glow rad="63500">
            <a:srgbClr val="0000CC">
              <a:alpha val="40000"/>
            </a:srgbClr>
          </a:glow>
          <a:outerShdw blurRad="40000" dist="20000" dir="5400000" rotWithShape="0">
            <a:srgbClr val="000000">
              <a:alpha val="38000"/>
            </a:srgbClr>
          </a:outerShdw>
        </a:effectLst>
      </a:spPr>
      <a:bodyPr vert="horz" tIns="0" bIns="0" rtlCol="0" anchor="ctr"/>
      <a:lstStyle>
        <a:defPPr algn="ctr">
          <a:lnSpc>
            <a:spcPts val="2800"/>
          </a:lnSpc>
          <a:spcAft>
            <a:spcPts val="300"/>
          </a:spcAft>
          <a:defRPr kumimoji="1" sz="2700" dirty="0" smtClean="0">
            <a:solidFill>
              <a:srgbClr val="0070C0"/>
            </a:solidFill>
            <a:latin typeface="HGS創英角ｺﾞｼｯｸUB" panose="020B0900000000000000" pitchFamily="50" charset="-128"/>
            <a:ea typeface="HGS創英角ｺﾞｼｯｸUB" panose="020B0900000000000000" pitchFamily="50" charset="-128"/>
            <a:cs typeface="メイリオ" panose="020B0604030504040204" pitchFamily="50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ワイド画面</PresentationFormat>
  <Paragraphs>156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HGS創英角ｺﾞｼｯｸUB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2024-07-09T06:07:35Z</dcterms:modified>
</cp:coreProperties>
</file>