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handoutMasterIdLst>
    <p:handoutMasterId r:id="rId17"/>
  </p:handoutMasterIdLst>
  <p:sldIdLst>
    <p:sldId id="448" r:id="rId2"/>
    <p:sldId id="449" r:id="rId3"/>
    <p:sldId id="463" r:id="rId4"/>
    <p:sldId id="481" r:id="rId5"/>
    <p:sldId id="459" r:id="rId6"/>
    <p:sldId id="468" r:id="rId7"/>
    <p:sldId id="466" r:id="rId8"/>
    <p:sldId id="467" r:id="rId9"/>
    <p:sldId id="462" r:id="rId10"/>
    <p:sldId id="477" r:id="rId11"/>
    <p:sldId id="479" r:id="rId12"/>
    <p:sldId id="478" r:id="rId13"/>
    <p:sldId id="482" r:id="rId14"/>
    <p:sldId id="483" r:id="rId15"/>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DE373"/>
    <a:srgbClr val="37A9FF"/>
    <a:srgbClr val="FFFFEB"/>
    <a:srgbClr val="0068B7"/>
    <a:srgbClr val="FFFFCC"/>
    <a:srgbClr val="FFFFE1"/>
    <a:srgbClr val="FFFFFF"/>
    <a:srgbClr val="FF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04" autoAdjust="0"/>
    <p:restoredTop sz="95867" autoAdjust="0"/>
  </p:normalViewPr>
  <p:slideViewPr>
    <p:cSldViewPr>
      <p:cViewPr varScale="1">
        <p:scale>
          <a:sx n="115" d="100"/>
          <a:sy n="115" d="100"/>
        </p:scale>
        <p:origin x="744" y="84"/>
      </p:cViewPr>
      <p:guideLst>
        <p:guide orient="horz" pos="2160"/>
        <p:guide pos="3120"/>
      </p:guideLst>
    </p:cSldViewPr>
  </p:slideViewPr>
  <p:notesTextViewPr>
    <p:cViewPr>
      <p:scale>
        <a:sx n="100" d="100"/>
        <a:sy n="100" d="100"/>
      </p:scale>
      <p:origin x="0" y="0"/>
    </p:cViewPr>
  </p:notesTextViewPr>
  <p:notesViewPr>
    <p:cSldViewPr>
      <p:cViewPr varScale="1">
        <p:scale>
          <a:sx n="80" d="100"/>
          <a:sy n="80" d="100"/>
        </p:scale>
        <p:origin x="286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517972275634352E-2"/>
          <c:y val="0.17496525042718647"/>
          <c:w val="0.95769230769230773"/>
          <c:h val="0.67467593682719806"/>
        </c:manualLayout>
      </c:layout>
      <c:barChart>
        <c:barDir val="col"/>
        <c:grouping val="clustered"/>
        <c:varyColors val="0"/>
        <c:ser>
          <c:idx val="0"/>
          <c:order val="0"/>
          <c:tx>
            <c:strRef>
              <c:f>Sheet1!$B$1</c:f>
              <c:strCache>
                <c:ptCount val="1"/>
                <c:pt idx="0">
                  <c:v>系列 1</c:v>
                </c:pt>
              </c:strCache>
            </c:strRef>
          </c:tx>
          <c:spPr>
            <a:solidFill>
              <a:schemeClr val="accent1">
                <a:lumMod val="40000"/>
                <a:lumOff val="60000"/>
              </a:schemeClr>
            </a:solidFill>
            <a:ln>
              <a:noFill/>
            </a:ln>
            <a:effectLst/>
          </c:spPr>
          <c:invertIfNegative val="0"/>
          <c:dPt>
            <c:idx val="5"/>
            <c:invertIfNegative val="0"/>
            <c:bubble3D val="0"/>
            <c:spPr>
              <a:solidFill>
                <a:srgbClr val="FF0000"/>
              </a:solidFill>
              <a:ln>
                <a:noFill/>
              </a:ln>
              <a:effectLst/>
            </c:spPr>
            <c:extLst>
              <c:ext xmlns:c16="http://schemas.microsoft.com/office/drawing/2014/chart" uri="{C3380CC4-5D6E-409C-BE32-E72D297353CC}">
                <c16:uniqueId val="{00000003-B3C3-4755-A3A9-22305B6B8178}"/>
              </c:ext>
            </c:extLst>
          </c:dPt>
          <c:cat>
            <c:strRef>
              <c:f>Sheet1!$A$2:$A$7</c:f>
              <c:strCache>
                <c:ptCount val="6"/>
                <c:pt idx="0">
                  <c:v>令和元年度</c:v>
                </c:pt>
                <c:pt idx="1">
                  <c:v>2年度</c:v>
                </c:pt>
                <c:pt idx="2">
                  <c:v>3年度</c:v>
                </c:pt>
                <c:pt idx="3">
                  <c:v>4年度</c:v>
                </c:pt>
                <c:pt idx="4">
                  <c:v>5年度</c:v>
                </c:pt>
                <c:pt idx="5">
                  <c:v>6年度</c:v>
                </c:pt>
              </c:strCache>
            </c:strRef>
          </c:cat>
          <c:val>
            <c:numRef>
              <c:f>Sheet1!$B$2:$B$7</c:f>
              <c:numCache>
                <c:formatCode>General</c:formatCode>
                <c:ptCount val="6"/>
                <c:pt idx="0">
                  <c:v>23</c:v>
                </c:pt>
                <c:pt idx="1">
                  <c:v>24.4</c:v>
                </c:pt>
                <c:pt idx="2">
                  <c:v>30.7</c:v>
                </c:pt>
                <c:pt idx="3">
                  <c:v>39.4</c:v>
                </c:pt>
                <c:pt idx="4">
                  <c:v>45.4</c:v>
                </c:pt>
                <c:pt idx="5">
                  <c:v>50.9</c:v>
                </c:pt>
              </c:numCache>
            </c:numRef>
          </c:val>
          <c:extLst>
            <c:ext xmlns:c16="http://schemas.microsoft.com/office/drawing/2014/chart" uri="{C3380CC4-5D6E-409C-BE32-E72D297353CC}">
              <c16:uniqueId val="{00000000-B3C3-4755-A3A9-22305B6B8178}"/>
            </c:ext>
          </c:extLst>
        </c:ser>
        <c:dLbls>
          <c:showLegendKey val="0"/>
          <c:showVal val="0"/>
          <c:showCatName val="0"/>
          <c:showSerName val="0"/>
          <c:showPercent val="0"/>
          <c:showBubbleSize val="0"/>
        </c:dLbls>
        <c:gapWidth val="60"/>
        <c:overlap val="-27"/>
        <c:axId val="480422104"/>
        <c:axId val="480418496"/>
      </c:barChart>
      <c:catAx>
        <c:axId val="480422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80418496"/>
        <c:crosses val="autoZero"/>
        <c:auto val="1"/>
        <c:lblAlgn val="ctr"/>
        <c:lblOffset val="100"/>
        <c:noMultiLvlLbl val="0"/>
      </c:catAx>
      <c:valAx>
        <c:axId val="480418496"/>
        <c:scaling>
          <c:orientation val="minMax"/>
        </c:scaling>
        <c:delete val="1"/>
        <c:axPos val="l"/>
        <c:numFmt formatCode="General" sourceLinked="1"/>
        <c:majorTickMark val="none"/>
        <c:minorTickMark val="none"/>
        <c:tickLblPos val="nextTo"/>
        <c:crossAx val="48042210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2949575" cy="498475"/>
          </a:xfrm>
          <a:prstGeom prst="rect">
            <a:avLst/>
          </a:prstGeom>
        </p:spPr>
        <p:txBody>
          <a:bodyPr vert="horz" lIns="91362" tIns="45684" rIns="91362" bIns="4568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4" y="0"/>
            <a:ext cx="2949575" cy="498475"/>
          </a:xfrm>
          <a:prstGeom prst="rect">
            <a:avLst/>
          </a:prstGeom>
        </p:spPr>
        <p:txBody>
          <a:bodyPr vert="horz" lIns="91362" tIns="45684" rIns="91362" bIns="45684" rtlCol="0"/>
          <a:lstStyle>
            <a:lvl1pPr algn="r">
              <a:defRPr sz="1200"/>
            </a:lvl1pPr>
          </a:lstStyle>
          <a:p>
            <a:fld id="{648BC979-3C96-4271-9F7B-B58858AA0337}" type="datetimeFigureOut">
              <a:rPr kumimoji="1" lang="ja-JP" altLang="en-US" smtClean="0"/>
              <a:t>2024/9/11</a:t>
            </a:fld>
            <a:endParaRPr kumimoji="1" lang="ja-JP" altLang="en-US"/>
          </a:p>
        </p:txBody>
      </p:sp>
      <p:sp>
        <p:nvSpPr>
          <p:cNvPr id="4" name="フッター プレースホルダー 3"/>
          <p:cNvSpPr>
            <a:spLocks noGrp="1"/>
          </p:cNvSpPr>
          <p:nvPr>
            <p:ph type="ftr" sz="quarter" idx="2"/>
          </p:nvPr>
        </p:nvSpPr>
        <p:spPr>
          <a:xfrm>
            <a:off x="6" y="9440869"/>
            <a:ext cx="2949575" cy="498475"/>
          </a:xfrm>
          <a:prstGeom prst="rect">
            <a:avLst/>
          </a:prstGeom>
        </p:spPr>
        <p:txBody>
          <a:bodyPr vert="horz" lIns="91362" tIns="45684" rIns="91362" bIns="4568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4" y="9440869"/>
            <a:ext cx="2949575" cy="498475"/>
          </a:xfrm>
          <a:prstGeom prst="rect">
            <a:avLst/>
          </a:prstGeom>
        </p:spPr>
        <p:txBody>
          <a:bodyPr vert="horz" lIns="91362" tIns="45684" rIns="91362" bIns="45684" rtlCol="0" anchor="b"/>
          <a:lstStyle>
            <a:lvl1pPr algn="r">
              <a:defRPr sz="1200"/>
            </a:lvl1pPr>
          </a:lstStyle>
          <a:p>
            <a:fld id="{101D15B3-453B-4777-8AD7-DDC11D161E7C}" type="slidenum">
              <a:rPr kumimoji="1" lang="ja-JP" altLang="en-US" smtClean="0"/>
              <a:t>‹#›</a:t>
            </a:fld>
            <a:endParaRPr kumimoji="1" lang="ja-JP" altLang="en-US"/>
          </a:p>
        </p:txBody>
      </p:sp>
    </p:spTree>
    <p:extLst>
      <p:ext uri="{BB962C8B-B14F-4D97-AF65-F5344CB8AC3E}">
        <p14:creationId xmlns:p14="http://schemas.microsoft.com/office/powerpoint/2010/main" val="173441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2949575" cy="498475"/>
          </a:xfrm>
          <a:prstGeom prst="rect">
            <a:avLst/>
          </a:prstGeom>
        </p:spPr>
        <p:txBody>
          <a:bodyPr vert="horz" lIns="91362" tIns="45684" rIns="91362" bIns="4568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4" y="0"/>
            <a:ext cx="2949575" cy="498475"/>
          </a:xfrm>
          <a:prstGeom prst="rect">
            <a:avLst/>
          </a:prstGeom>
        </p:spPr>
        <p:txBody>
          <a:bodyPr vert="horz" lIns="91362" tIns="45684" rIns="91362" bIns="45684" rtlCol="0"/>
          <a:lstStyle>
            <a:lvl1pPr algn="r">
              <a:defRPr sz="1200"/>
            </a:lvl1pPr>
          </a:lstStyle>
          <a:p>
            <a:fld id="{6605511F-41A3-4452-89C9-9E5F6DAF8230}" type="datetimeFigureOut">
              <a:rPr kumimoji="1" lang="ja-JP" altLang="en-US" smtClean="0"/>
              <a:t>2024/9/11</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362" tIns="45684" rIns="91362" bIns="45684" rtlCol="0" anchor="ctr"/>
          <a:lstStyle/>
          <a:p>
            <a:endParaRPr lang="ja-JP" altLang="en-US"/>
          </a:p>
        </p:txBody>
      </p:sp>
      <p:sp>
        <p:nvSpPr>
          <p:cNvPr id="5" name="ノート プレースホルダー 4"/>
          <p:cNvSpPr>
            <a:spLocks noGrp="1"/>
          </p:cNvSpPr>
          <p:nvPr>
            <p:ph type="body" sz="quarter" idx="3"/>
          </p:nvPr>
        </p:nvSpPr>
        <p:spPr>
          <a:xfrm>
            <a:off x="681045" y="4783138"/>
            <a:ext cx="5445125" cy="3913187"/>
          </a:xfrm>
          <a:prstGeom prst="rect">
            <a:avLst/>
          </a:prstGeom>
        </p:spPr>
        <p:txBody>
          <a:bodyPr vert="horz" lIns="91362" tIns="45684" rIns="91362" bIns="4568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40869"/>
            <a:ext cx="2949575" cy="498475"/>
          </a:xfrm>
          <a:prstGeom prst="rect">
            <a:avLst/>
          </a:prstGeom>
        </p:spPr>
        <p:txBody>
          <a:bodyPr vert="horz" lIns="91362" tIns="45684" rIns="91362" bIns="4568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4" y="9440869"/>
            <a:ext cx="2949575" cy="498475"/>
          </a:xfrm>
          <a:prstGeom prst="rect">
            <a:avLst/>
          </a:prstGeom>
        </p:spPr>
        <p:txBody>
          <a:bodyPr vert="horz" lIns="91362" tIns="45684" rIns="91362" bIns="45684" rtlCol="0" anchor="b"/>
          <a:lstStyle>
            <a:lvl1pPr algn="r">
              <a:defRPr sz="1200"/>
            </a:lvl1pPr>
          </a:lstStyle>
          <a:p>
            <a:fld id="{D74AA7D0-7EC6-4F44-8868-6CC57E4E8AF7}" type="slidenum">
              <a:rPr kumimoji="1" lang="ja-JP" altLang="en-US" smtClean="0"/>
              <a:t>‹#›</a:t>
            </a:fld>
            <a:endParaRPr kumimoji="1" lang="ja-JP" altLang="en-US"/>
          </a:p>
        </p:txBody>
      </p:sp>
    </p:spTree>
    <p:extLst>
      <p:ext uri="{BB962C8B-B14F-4D97-AF65-F5344CB8AC3E}">
        <p14:creationId xmlns:p14="http://schemas.microsoft.com/office/powerpoint/2010/main" val="8200633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4AA7D0-7EC6-4F44-8868-6CC57E4E8AF7}" type="slidenum">
              <a:rPr kumimoji="1" lang="ja-JP" altLang="en-US" smtClean="0"/>
              <a:t>1</a:t>
            </a:fld>
            <a:endParaRPr kumimoji="1" lang="ja-JP" altLang="en-US"/>
          </a:p>
        </p:txBody>
      </p:sp>
    </p:spTree>
    <p:extLst>
      <p:ext uri="{BB962C8B-B14F-4D97-AF65-F5344CB8AC3E}">
        <p14:creationId xmlns:p14="http://schemas.microsoft.com/office/powerpoint/2010/main" val="1993730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1550" y="1238250"/>
            <a:ext cx="4827588" cy="3341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4AA7D0-7EC6-4F44-8868-6CC57E4E8AF7}" type="slidenum">
              <a:rPr kumimoji="1" lang="ja-JP" altLang="en-US" smtClean="0"/>
              <a:t>10</a:t>
            </a:fld>
            <a:endParaRPr kumimoji="1" lang="ja-JP" altLang="en-US"/>
          </a:p>
        </p:txBody>
      </p:sp>
    </p:spTree>
    <p:extLst>
      <p:ext uri="{BB962C8B-B14F-4D97-AF65-F5344CB8AC3E}">
        <p14:creationId xmlns:p14="http://schemas.microsoft.com/office/powerpoint/2010/main" val="3823546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1550" y="1238250"/>
            <a:ext cx="4827588" cy="3341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4AA7D0-7EC6-4F44-8868-6CC57E4E8AF7}" type="slidenum">
              <a:rPr kumimoji="1" lang="ja-JP" altLang="en-US" smtClean="0"/>
              <a:t>11</a:t>
            </a:fld>
            <a:endParaRPr kumimoji="1" lang="ja-JP" altLang="en-US"/>
          </a:p>
        </p:txBody>
      </p:sp>
    </p:spTree>
    <p:extLst>
      <p:ext uri="{BB962C8B-B14F-4D97-AF65-F5344CB8AC3E}">
        <p14:creationId xmlns:p14="http://schemas.microsoft.com/office/powerpoint/2010/main" val="3800918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1550" y="1238250"/>
            <a:ext cx="4827588" cy="3341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4AA7D0-7EC6-4F44-8868-6CC57E4E8AF7}" type="slidenum">
              <a:rPr kumimoji="1" lang="ja-JP" altLang="en-US" smtClean="0"/>
              <a:t>12</a:t>
            </a:fld>
            <a:endParaRPr kumimoji="1" lang="ja-JP" altLang="en-US"/>
          </a:p>
        </p:txBody>
      </p:sp>
    </p:spTree>
    <p:extLst>
      <p:ext uri="{BB962C8B-B14F-4D97-AF65-F5344CB8AC3E}">
        <p14:creationId xmlns:p14="http://schemas.microsoft.com/office/powerpoint/2010/main" val="1755897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1550" y="1238250"/>
            <a:ext cx="4827588" cy="3341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4AA7D0-7EC6-4F44-8868-6CC57E4E8AF7}" type="slidenum">
              <a:rPr kumimoji="1" lang="ja-JP" altLang="en-US" smtClean="0"/>
              <a:t>13</a:t>
            </a:fld>
            <a:endParaRPr kumimoji="1" lang="ja-JP" altLang="en-US"/>
          </a:p>
        </p:txBody>
      </p:sp>
    </p:spTree>
    <p:extLst>
      <p:ext uri="{BB962C8B-B14F-4D97-AF65-F5344CB8AC3E}">
        <p14:creationId xmlns:p14="http://schemas.microsoft.com/office/powerpoint/2010/main" val="1639342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1550" y="1238250"/>
            <a:ext cx="4827588" cy="3341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4AA7D0-7EC6-4F44-8868-6CC57E4E8AF7}" type="slidenum">
              <a:rPr kumimoji="1" lang="ja-JP" altLang="en-US" smtClean="0"/>
              <a:t>14</a:t>
            </a:fld>
            <a:endParaRPr kumimoji="1" lang="ja-JP" altLang="en-US"/>
          </a:p>
        </p:txBody>
      </p:sp>
    </p:spTree>
    <p:extLst>
      <p:ext uri="{BB962C8B-B14F-4D97-AF65-F5344CB8AC3E}">
        <p14:creationId xmlns:p14="http://schemas.microsoft.com/office/powerpoint/2010/main" val="379998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1550" y="1238250"/>
            <a:ext cx="4827588" cy="3341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4AA7D0-7EC6-4F44-8868-6CC57E4E8AF7}" type="slidenum">
              <a:rPr kumimoji="1" lang="ja-JP" altLang="en-US" smtClean="0"/>
              <a:t>2</a:t>
            </a:fld>
            <a:endParaRPr kumimoji="1" lang="ja-JP" altLang="en-US"/>
          </a:p>
        </p:txBody>
      </p:sp>
    </p:spTree>
    <p:extLst>
      <p:ext uri="{BB962C8B-B14F-4D97-AF65-F5344CB8AC3E}">
        <p14:creationId xmlns:p14="http://schemas.microsoft.com/office/powerpoint/2010/main" val="182247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1550" y="1238250"/>
            <a:ext cx="4827588" cy="3341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4AA7D0-7EC6-4F44-8868-6CC57E4E8AF7}" type="slidenum">
              <a:rPr kumimoji="1" lang="ja-JP" altLang="en-US" smtClean="0"/>
              <a:t>3</a:t>
            </a:fld>
            <a:endParaRPr kumimoji="1" lang="ja-JP" altLang="en-US"/>
          </a:p>
        </p:txBody>
      </p:sp>
    </p:spTree>
    <p:extLst>
      <p:ext uri="{BB962C8B-B14F-4D97-AF65-F5344CB8AC3E}">
        <p14:creationId xmlns:p14="http://schemas.microsoft.com/office/powerpoint/2010/main" val="2032476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1550" y="1238250"/>
            <a:ext cx="4827588" cy="3341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4AA7D0-7EC6-4F44-8868-6CC57E4E8AF7}" type="slidenum">
              <a:rPr kumimoji="1" lang="ja-JP" altLang="en-US" smtClean="0"/>
              <a:t>4</a:t>
            </a:fld>
            <a:endParaRPr kumimoji="1" lang="ja-JP" altLang="en-US"/>
          </a:p>
        </p:txBody>
      </p:sp>
    </p:spTree>
    <p:extLst>
      <p:ext uri="{BB962C8B-B14F-4D97-AF65-F5344CB8AC3E}">
        <p14:creationId xmlns:p14="http://schemas.microsoft.com/office/powerpoint/2010/main" val="346604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1550" y="1238250"/>
            <a:ext cx="4827588" cy="3341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4AA7D0-7EC6-4F44-8868-6CC57E4E8AF7}" type="slidenum">
              <a:rPr kumimoji="1" lang="ja-JP" altLang="en-US" smtClean="0"/>
              <a:t>5</a:t>
            </a:fld>
            <a:endParaRPr kumimoji="1" lang="ja-JP" altLang="en-US"/>
          </a:p>
        </p:txBody>
      </p:sp>
    </p:spTree>
    <p:extLst>
      <p:ext uri="{BB962C8B-B14F-4D97-AF65-F5344CB8AC3E}">
        <p14:creationId xmlns:p14="http://schemas.microsoft.com/office/powerpoint/2010/main" val="3523098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1550" y="1238250"/>
            <a:ext cx="4827588" cy="3341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4AA7D0-7EC6-4F44-8868-6CC57E4E8AF7}" type="slidenum">
              <a:rPr kumimoji="1" lang="ja-JP" altLang="en-US" smtClean="0"/>
              <a:t>6</a:t>
            </a:fld>
            <a:endParaRPr kumimoji="1" lang="ja-JP" altLang="en-US"/>
          </a:p>
        </p:txBody>
      </p:sp>
    </p:spTree>
    <p:extLst>
      <p:ext uri="{BB962C8B-B14F-4D97-AF65-F5344CB8AC3E}">
        <p14:creationId xmlns:p14="http://schemas.microsoft.com/office/powerpoint/2010/main" val="331788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1550" y="1238250"/>
            <a:ext cx="4827588" cy="3341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4AA7D0-7EC6-4F44-8868-6CC57E4E8AF7}" type="slidenum">
              <a:rPr kumimoji="1" lang="ja-JP" altLang="en-US" smtClean="0"/>
              <a:t>7</a:t>
            </a:fld>
            <a:endParaRPr kumimoji="1" lang="ja-JP" altLang="en-US"/>
          </a:p>
        </p:txBody>
      </p:sp>
    </p:spTree>
    <p:extLst>
      <p:ext uri="{BB962C8B-B14F-4D97-AF65-F5344CB8AC3E}">
        <p14:creationId xmlns:p14="http://schemas.microsoft.com/office/powerpoint/2010/main" val="2285586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1550" y="1238250"/>
            <a:ext cx="4827588" cy="3341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4AA7D0-7EC6-4F44-8868-6CC57E4E8AF7}" type="slidenum">
              <a:rPr kumimoji="1" lang="ja-JP" altLang="en-US" smtClean="0"/>
              <a:t>8</a:t>
            </a:fld>
            <a:endParaRPr kumimoji="1" lang="ja-JP" altLang="en-US"/>
          </a:p>
        </p:txBody>
      </p:sp>
    </p:spTree>
    <p:extLst>
      <p:ext uri="{BB962C8B-B14F-4D97-AF65-F5344CB8AC3E}">
        <p14:creationId xmlns:p14="http://schemas.microsoft.com/office/powerpoint/2010/main" val="4141051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1550" y="1238250"/>
            <a:ext cx="4827588" cy="3341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4AA7D0-7EC6-4F44-8868-6CC57E4E8AF7}" type="slidenum">
              <a:rPr kumimoji="1" lang="ja-JP" altLang="en-US" smtClean="0"/>
              <a:t>9</a:t>
            </a:fld>
            <a:endParaRPr kumimoji="1" lang="ja-JP" altLang="en-US"/>
          </a:p>
        </p:txBody>
      </p:sp>
    </p:spTree>
    <p:extLst>
      <p:ext uri="{BB962C8B-B14F-4D97-AF65-F5344CB8AC3E}">
        <p14:creationId xmlns:p14="http://schemas.microsoft.com/office/powerpoint/2010/main" val="2204694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9"/>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r>
              <a:rPr kumimoji="1" lang="ja-JP" altLang="en-US" smtClean="0"/>
              <a:t>令和</a:t>
            </a:r>
            <a:r>
              <a:rPr kumimoji="1" lang="en-US" altLang="ja-JP" smtClean="0"/>
              <a:t>4</a:t>
            </a:r>
            <a:r>
              <a:rPr kumimoji="1" lang="ja-JP" altLang="en-US" smtClean="0"/>
              <a:t>年</a:t>
            </a:r>
            <a:r>
              <a:rPr kumimoji="1" lang="en-US" altLang="ja-JP" smtClean="0"/>
              <a:t>12</a:t>
            </a:r>
            <a:r>
              <a:rPr kumimoji="1" lang="ja-JP" altLang="en-US" smtClean="0"/>
              <a:t>月</a:t>
            </a:r>
            <a:r>
              <a:rPr kumimoji="1" lang="en-US" altLang="ja-JP" smtClean="0"/>
              <a:t>28</a:t>
            </a:r>
            <a:r>
              <a:rPr kumimoji="1" lang="ja-JP" altLang="en-US" smtClean="0"/>
              <a:t>日</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grpSp>
        <p:nvGrpSpPr>
          <p:cNvPr id="7" name="グループ化 6"/>
          <p:cNvGrpSpPr/>
          <p:nvPr userDrawn="1"/>
        </p:nvGrpSpPr>
        <p:grpSpPr>
          <a:xfrm>
            <a:off x="0" y="0"/>
            <a:ext cx="9915750" cy="6884529"/>
            <a:chOff x="0" y="-26529"/>
            <a:chExt cx="9915750" cy="6884529"/>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85527"/>
              <a:ext cx="9906000" cy="1172473"/>
            </a:xfrm>
            <a:prstGeom prst="rect">
              <a:avLst/>
            </a:prstGeom>
          </p:spPr>
        </p:pic>
        <p:sp>
          <p:nvSpPr>
            <p:cNvPr id="9" name="正方形/長方形 8"/>
            <p:cNvSpPr/>
            <p:nvPr/>
          </p:nvSpPr>
          <p:spPr>
            <a:xfrm>
              <a:off x="0" y="-26529"/>
              <a:ext cx="9915750" cy="540000"/>
            </a:xfrm>
            <a:prstGeom prst="rect">
              <a:avLst/>
            </a:pr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125000"/>
                </a:lnSpc>
              </a:pPr>
              <a:endParaRPr lang="ja-JP" altLang="en-US" sz="600" b="1" dirty="0">
                <a:solidFill>
                  <a:schemeClr val="bg1"/>
                </a:solidFill>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3"/>
            <a:stretch>
              <a:fillRect/>
            </a:stretch>
          </p:blipFill>
          <p:spPr>
            <a:xfrm>
              <a:off x="8880654" y="584985"/>
              <a:ext cx="995639" cy="297206"/>
            </a:xfrm>
            <a:prstGeom prst="rect">
              <a:avLst/>
            </a:prstGeom>
          </p:spPr>
        </p:pic>
        <p:sp>
          <p:nvSpPr>
            <p:cNvPr id="11" name="日付プレースホルダー 1"/>
            <p:cNvSpPr txBox="1">
              <a:spLocks/>
            </p:cNvSpPr>
            <p:nvPr/>
          </p:nvSpPr>
          <p:spPr>
            <a:xfrm>
              <a:off x="7625200" y="6453336"/>
              <a:ext cx="2251093" cy="296664"/>
            </a:xfrm>
            <a:prstGeom prst="rect">
              <a:avLst/>
            </a:prstGeom>
          </p:spPr>
          <p:txBody>
            <a:bodyPr vert="horz" lIns="74295" tIns="37148" rIns="74295" bIns="37148" rtlCol="0" anchor="b"/>
            <a:lstStyle>
              <a:defPPr>
                <a:defRPr lang="ja-JP"/>
              </a:defPPr>
              <a:lvl1pPr marL="0" algn="l"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ja-JP" altLang="en-US" sz="2000" b="1" dirty="0">
                  <a:solidFill>
                    <a:schemeClr val="bg1"/>
                  </a:solidFill>
                  <a:latin typeface="BIZ UDPゴシック" panose="020B0400000000000000" pitchFamily="50" charset="-128"/>
                  <a:ea typeface="BIZ UDPゴシック" panose="020B0400000000000000" pitchFamily="50" charset="-128"/>
                </a:rPr>
                <a:t>令和</a:t>
              </a:r>
              <a:r>
                <a:rPr lang="en-US" altLang="ja-JP" sz="2000" b="1" dirty="0">
                  <a:solidFill>
                    <a:schemeClr val="bg1"/>
                  </a:solidFill>
                  <a:latin typeface="BIZ UDPゴシック" panose="020B0400000000000000" pitchFamily="50" charset="-128"/>
                  <a:ea typeface="BIZ UDPゴシック" panose="020B0400000000000000" pitchFamily="50" charset="-128"/>
                </a:rPr>
                <a:t>6</a:t>
              </a:r>
              <a:r>
                <a:rPr lang="ja-JP" altLang="en-US" sz="2000" b="1" dirty="0" smtClean="0">
                  <a:solidFill>
                    <a:schemeClr val="bg1"/>
                  </a:solidFill>
                  <a:latin typeface="BIZ UDPゴシック" panose="020B0400000000000000" pitchFamily="50" charset="-128"/>
                  <a:ea typeface="BIZ UDPゴシック" panose="020B0400000000000000" pitchFamily="50" charset="-128"/>
                </a:rPr>
                <a:t>年</a:t>
              </a:r>
              <a:r>
                <a:rPr lang="en-US" altLang="ja-JP" sz="2000" b="1" dirty="0" smtClean="0">
                  <a:solidFill>
                    <a:schemeClr val="bg1"/>
                  </a:solidFill>
                  <a:latin typeface="BIZ UDPゴシック" panose="020B0400000000000000" pitchFamily="50" charset="-128"/>
                  <a:ea typeface="BIZ UDPゴシック" panose="020B0400000000000000" pitchFamily="50" charset="-128"/>
                </a:rPr>
                <a:t>9</a:t>
              </a:r>
              <a:r>
                <a:rPr lang="ja-JP" altLang="en-US" sz="2000" b="1" dirty="0" smtClean="0">
                  <a:solidFill>
                    <a:schemeClr val="bg1"/>
                  </a:solidFill>
                  <a:latin typeface="BIZ UDPゴシック" panose="020B0400000000000000" pitchFamily="50" charset="-128"/>
                  <a:ea typeface="BIZ UDPゴシック" panose="020B0400000000000000" pitchFamily="50" charset="-128"/>
                </a:rPr>
                <a:t>月</a:t>
              </a:r>
              <a:r>
                <a:rPr lang="en-US" altLang="ja-JP" sz="2000" b="1" dirty="0" smtClean="0">
                  <a:solidFill>
                    <a:schemeClr val="bg1"/>
                  </a:solidFill>
                  <a:latin typeface="BIZ UDPゴシック" panose="020B0400000000000000" pitchFamily="50" charset="-128"/>
                  <a:ea typeface="BIZ UDPゴシック" panose="020B0400000000000000" pitchFamily="50" charset="-128"/>
                </a:rPr>
                <a:t>11</a:t>
              </a:r>
              <a:r>
                <a:rPr lang="ja-JP" altLang="en-US" sz="2000" b="1" dirty="0" smtClean="0">
                  <a:solidFill>
                    <a:schemeClr val="bg1"/>
                  </a:solidFill>
                  <a:latin typeface="BIZ UDPゴシック" panose="020B0400000000000000" pitchFamily="50" charset="-128"/>
                  <a:ea typeface="BIZ UDPゴシック" panose="020B0400000000000000" pitchFamily="50" charset="-128"/>
                </a:rPr>
                <a:t>日</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p:txBody>
        </p:sp>
      </p:grpSp>
      <p:sp>
        <p:nvSpPr>
          <p:cNvPr id="12" name="スライド番号プレースホルダ 5"/>
          <p:cNvSpPr txBox="1">
            <a:spLocks/>
          </p:cNvSpPr>
          <p:nvPr userDrawn="1"/>
        </p:nvSpPr>
        <p:spPr>
          <a:xfrm>
            <a:off x="3797300" y="6508754"/>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75"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D2D8002D-B5B0-4BAC-B1F6-782DDCCE6D9C}" type="slidenum">
              <a:rPr lang="ja-JP" altLang="en-US" sz="1000" smtClean="0">
                <a:solidFill>
                  <a:schemeClr val="bg1"/>
                </a:solidFill>
                <a:latin typeface="BIZ UDPゴシック" panose="020B0400000000000000" pitchFamily="50" charset="-128"/>
                <a:ea typeface="BIZ UDPゴシック" panose="020B0400000000000000" pitchFamily="50" charset="-128"/>
              </a:rPr>
              <a:pPr algn="ctr"/>
              <a:t>‹#›</a:t>
            </a:fld>
            <a:endParaRPr lang="ja-JP" altLang="en-US" sz="1000">
              <a:solidFill>
                <a:schemeClr val="bg1"/>
              </a:solidFill>
              <a:latin typeface="BIZ UDPゴシック" panose="020B0400000000000000" pitchFamily="50" charset="-128"/>
              <a:ea typeface="BIZ UDPゴシック" panose="020B0400000000000000" pitchFamily="50" charset="-128"/>
            </a:endParaRPr>
          </a:p>
        </p:txBody>
      </p:sp>
      <p:sp>
        <p:nvSpPr>
          <p:cNvPr id="13" name="正方形/長方形 12"/>
          <p:cNvSpPr/>
          <p:nvPr userDrawn="1"/>
        </p:nvSpPr>
        <p:spPr>
          <a:xfrm>
            <a:off x="0" y="6331386"/>
            <a:ext cx="3980577" cy="553998"/>
          </a:xfrm>
          <a:prstGeom prst="rect">
            <a:avLst/>
          </a:prstGeom>
        </p:spPr>
        <p:txBody>
          <a:bodyPr wrap="none" anchor="b">
            <a:spAutoFit/>
          </a:bodyPr>
          <a:lstStyle/>
          <a:p>
            <a:pPr lvl="0" algn="l">
              <a:lnSpc>
                <a:spcPct val="125000"/>
              </a:lnSpc>
            </a:pPr>
            <a:r>
              <a:rPr lang="zh-TW" altLang="en-US" sz="2400" b="1" dirty="0" smtClean="0">
                <a:solidFill>
                  <a:schemeClr val="bg1"/>
                </a:solidFill>
                <a:latin typeface="BIZ UDPゴシック" panose="020B0400000000000000" pitchFamily="50" charset="-128"/>
                <a:ea typeface="BIZ UDPゴシック" panose="020B0400000000000000" pitchFamily="50" charset="-128"/>
              </a:rPr>
              <a:t>品川区長 定例記者会見資料</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r>
              <a:rPr kumimoji="1" lang="ja-JP" altLang="en-US" smtClean="0"/>
              <a:t>令和</a:t>
            </a:r>
            <a:r>
              <a:rPr kumimoji="1" lang="en-US" altLang="ja-JP" smtClean="0"/>
              <a:t>4</a:t>
            </a:r>
            <a:r>
              <a:rPr kumimoji="1" lang="ja-JP" altLang="en-US" smtClean="0"/>
              <a:t>年</a:t>
            </a:r>
            <a:r>
              <a:rPr kumimoji="1" lang="en-US" altLang="ja-JP" smtClean="0"/>
              <a:t>12</a:t>
            </a:r>
            <a:r>
              <a:rPr kumimoji="1" lang="ja-JP" altLang="en-US" smtClean="0"/>
              <a:t>月</a:t>
            </a:r>
            <a:r>
              <a:rPr kumimoji="1" lang="en-US" altLang="ja-JP" smtClean="0"/>
              <a:t>28</a:t>
            </a:r>
            <a:r>
              <a:rPr kumimoji="1" lang="ja-JP" altLang="en-US" smtClean="0"/>
              <a:t>日</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2"/>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42"/>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r>
              <a:rPr kumimoji="1" lang="ja-JP" altLang="en-US" smtClean="0"/>
              <a:t>令和</a:t>
            </a:r>
            <a:r>
              <a:rPr kumimoji="1" lang="en-US" altLang="ja-JP" smtClean="0"/>
              <a:t>4</a:t>
            </a:r>
            <a:r>
              <a:rPr kumimoji="1" lang="ja-JP" altLang="en-US" smtClean="0"/>
              <a:t>年</a:t>
            </a:r>
            <a:r>
              <a:rPr kumimoji="1" lang="en-US" altLang="ja-JP" smtClean="0"/>
              <a:t>12</a:t>
            </a:r>
            <a:r>
              <a:rPr kumimoji="1" lang="ja-JP" altLang="en-US" smtClean="0"/>
              <a:t>月</a:t>
            </a:r>
            <a:r>
              <a:rPr kumimoji="1" lang="en-US" altLang="ja-JP" smtClean="0"/>
              <a:t>28</a:t>
            </a:r>
            <a:r>
              <a:rPr kumimoji="1" lang="ja-JP" altLang="en-US" smtClean="0"/>
              <a:t>日</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r>
              <a:rPr kumimoji="1" lang="ja-JP" altLang="en-US" smtClean="0"/>
              <a:t>令和</a:t>
            </a:r>
            <a:r>
              <a:rPr kumimoji="1" lang="en-US" altLang="ja-JP" smtClean="0"/>
              <a:t>4</a:t>
            </a:r>
            <a:r>
              <a:rPr kumimoji="1" lang="ja-JP" altLang="en-US" smtClean="0"/>
              <a:t>年</a:t>
            </a:r>
            <a:r>
              <a:rPr kumimoji="1" lang="en-US" altLang="ja-JP" smtClean="0"/>
              <a:t>12</a:t>
            </a:r>
            <a:r>
              <a:rPr kumimoji="1" lang="ja-JP" altLang="en-US" smtClean="0"/>
              <a:t>月</a:t>
            </a:r>
            <a:r>
              <a:rPr kumimoji="1" lang="en-US" altLang="ja-JP" smtClean="0"/>
              <a:t>28</a:t>
            </a:r>
            <a:r>
              <a:rPr kumimoji="1" lang="ja-JP" altLang="en-US" smtClean="0"/>
              <a:t>日</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4"/>
            <a:ext cx="8420100" cy="1362075"/>
          </a:xfrm>
        </p:spPr>
        <p:txBody>
          <a:bodyPr anchor="t"/>
          <a:lstStyle>
            <a:lvl1pPr algn="l">
              <a:defRPr sz="325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1625">
                <a:solidFill>
                  <a:schemeClr val="tx1">
                    <a:tint val="7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r>
              <a:rPr kumimoji="1" lang="ja-JP" altLang="en-US" smtClean="0"/>
              <a:t>令和</a:t>
            </a:r>
            <a:r>
              <a:rPr kumimoji="1" lang="en-US" altLang="ja-JP" smtClean="0"/>
              <a:t>4</a:t>
            </a:r>
            <a:r>
              <a:rPr kumimoji="1" lang="ja-JP" altLang="en-US" smtClean="0"/>
              <a:t>年</a:t>
            </a:r>
            <a:r>
              <a:rPr kumimoji="1" lang="en-US" altLang="ja-JP" smtClean="0"/>
              <a:t>12</a:t>
            </a:r>
            <a:r>
              <a:rPr kumimoji="1" lang="ja-JP" altLang="en-US" smtClean="0"/>
              <a:t>月</a:t>
            </a:r>
            <a:r>
              <a:rPr kumimoji="1" lang="en-US" altLang="ja-JP" smtClean="0"/>
              <a:t>28</a:t>
            </a:r>
            <a:r>
              <a:rPr kumimoji="1" lang="ja-JP" altLang="en-US" smtClean="0"/>
              <a:t>日</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4"/>
            <a:ext cx="437515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4"/>
            <a:ext cx="437515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r>
              <a:rPr kumimoji="1" lang="ja-JP" altLang="en-US" smtClean="0"/>
              <a:t>令和</a:t>
            </a:r>
            <a:r>
              <a:rPr kumimoji="1" lang="en-US" altLang="ja-JP" smtClean="0"/>
              <a:t>4</a:t>
            </a:r>
            <a:r>
              <a:rPr kumimoji="1" lang="ja-JP" altLang="en-US" smtClean="0"/>
              <a:t>年</a:t>
            </a:r>
            <a:r>
              <a:rPr kumimoji="1" lang="en-US" altLang="ja-JP" smtClean="0"/>
              <a:t>12</a:t>
            </a:r>
            <a:r>
              <a:rPr kumimoji="1" lang="ja-JP" altLang="en-US" smtClean="0"/>
              <a:t>月</a:t>
            </a:r>
            <a:r>
              <a:rPr kumimoji="1" lang="en-US" altLang="ja-JP" smtClean="0"/>
              <a:t>28</a:t>
            </a:r>
            <a:r>
              <a:rPr kumimoji="1" lang="ja-JP" altLang="en-US" smtClean="0"/>
              <a:t>日</a:t>
            </a:r>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3" y="1535113"/>
            <a:ext cx="4378589"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3" y="2174875"/>
            <a:ext cx="4378589"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r>
              <a:rPr kumimoji="1" lang="ja-JP" altLang="en-US" smtClean="0"/>
              <a:t>令和</a:t>
            </a:r>
            <a:r>
              <a:rPr kumimoji="1" lang="en-US" altLang="ja-JP" smtClean="0"/>
              <a:t>4</a:t>
            </a:r>
            <a:r>
              <a:rPr kumimoji="1" lang="ja-JP" altLang="en-US" smtClean="0"/>
              <a:t>年</a:t>
            </a:r>
            <a:r>
              <a:rPr kumimoji="1" lang="en-US" altLang="ja-JP" smtClean="0"/>
              <a:t>12</a:t>
            </a:r>
            <a:r>
              <a:rPr kumimoji="1" lang="ja-JP" altLang="en-US" smtClean="0"/>
              <a:t>月</a:t>
            </a:r>
            <a:r>
              <a:rPr kumimoji="1" lang="en-US" altLang="ja-JP" smtClean="0"/>
              <a:t>28</a:t>
            </a:r>
            <a:r>
              <a:rPr kumimoji="1" lang="ja-JP" altLang="en-US" smtClean="0"/>
              <a:t>日</a:t>
            </a:r>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r>
              <a:rPr kumimoji="1" lang="ja-JP" altLang="en-US" smtClean="0"/>
              <a:t>令和</a:t>
            </a:r>
            <a:r>
              <a:rPr kumimoji="1" lang="en-US" altLang="ja-JP" smtClean="0"/>
              <a:t>4</a:t>
            </a:r>
            <a:r>
              <a:rPr kumimoji="1" lang="ja-JP" altLang="en-US" smtClean="0"/>
              <a:t>年</a:t>
            </a:r>
            <a:r>
              <a:rPr kumimoji="1" lang="en-US" altLang="ja-JP" smtClean="0"/>
              <a:t>12</a:t>
            </a:r>
            <a:r>
              <a:rPr kumimoji="1" lang="ja-JP" altLang="en-US" smtClean="0"/>
              <a:t>月</a:t>
            </a:r>
            <a:r>
              <a:rPr kumimoji="1" lang="en-US" altLang="ja-JP" smtClean="0"/>
              <a:t>28</a:t>
            </a:r>
            <a:r>
              <a:rPr kumimoji="1" lang="ja-JP" altLang="en-US" smtClean="0"/>
              <a:t>日</a:t>
            </a:r>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ja-JP" altLang="en-US" smtClean="0"/>
              <a:t>令和</a:t>
            </a:r>
            <a:r>
              <a:rPr kumimoji="1" lang="en-US" altLang="ja-JP" smtClean="0"/>
              <a:t>4</a:t>
            </a:r>
            <a:r>
              <a:rPr kumimoji="1" lang="ja-JP" altLang="en-US" smtClean="0"/>
              <a:t>年</a:t>
            </a:r>
            <a:r>
              <a:rPr kumimoji="1" lang="en-US" altLang="ja-JP" smtClean="0"/>
              <a:t>12</a:t>
            </a:r>
            <a:r>
              <a:rPr kumimoji="1" lang="ja-JP" altLang="en-US" smtClean="0"/>
              <a:t>月</a:t>
            </a:r>
            <a:r>
              <a:rPr kumimoji="1" lang="en-US" altLang="ja-JP" smtClean="0"/>
              <a:t>28</a:t>
            </a:r>
            <a:r>
              <a:rPr kumimoji="1" lang="ja-JP" altLang="en-US" smtClean="0"/>
              <a:t>日</a:t>
            </a:r>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1625" b="1"/>
            </a:lvl1pPr>
          </a:lstStyle>
          <a:p>
            <a:r>
              <a:rPr kumimoji="1" lang="ja-JP" altLang="en-US"/>
              <a:t>マスタ タイトルの書式設定</a:t>
            </a:r>
          </a:p>
        </p:txBody>
      </p:sp>
      <p:sp>
        <p:nvSpPr>
          <p:cNvPr id="3" name="コンテンツ プレースホルダ 2"/>
          <p:cNvSpPr>
            <a:spLocks noGrp="1"/>
          </p:cNvSpPr>
          <p:nvPr>
            <p:ph idx="1"/>
          </p:nvPr>
        </p:nvSpPr>
        <p:spPr>
          <a:xfrm>
            <a:off x="3872971" y="273054"/>
            <a:ext cx="5537729"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1" y="1435103"/>
            <a:ext cx="3259006"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r>
              <a:rPr kumimoji="1" lang="ja-JP" altLang="en-US" smtClean="0"/>
              <a:t>令和</a:t>
            </a:r>
            <a:r>
              <a:rPr kumimoji="1" lang="en-US" altLang="ja-JP" smtClean="0"/>
              <a:t>4</a:t>
            </a:r>
            <a:r>
              <a:rPr kumimoji="1" lang="ja-JP" altLang="en-US" smtClean="0"/>
              <a:t>年</a:t>
            </a:r>
            <a:r>
              <a:rPr kumimoji="1" lang="en-US" altLang="ja-JP" smtClean="0"/>
              <a:t>12</a:t>
            </a:r>
            <a:r>
              <a:rPr kumimoji="1" lang="ja-JP" altLang="en-US" smtClean="0"/>
              <a:t>月</a:t>
            </a:r>
            <a:r>
              <a:rPr kumimoji="1" lang="en-US" altLang="ja-JP" smtClean="0"/>
              <a:t>28</a:t>
            </a:r>
            <a:r>
              <a:rPr kumimoji="1" lang="ja-JP" altLang="en-US" smtClean="0"/>
              <a:t>日</a:t>
            </a:r>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1625"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r>
              <a:rPr kumimoji="1" lang="ja-JP" altLang="en-US" smtClean="0"/>
              <a:t>令和</a:t>
            </a:r>
            <a:r>
              <a:rPr kumimoji="1" lang="en-US" altLang="ja-JP" smtClean="0"/>
              <a:t>4</a:t>
            </a:r>
            <a:r>
              <a:rPr kumimoji="1" lang="ja-JP" altLang="en-US" smtClean="0"/>
              <a:t>年</a:t>
            </a:r>
            <a:r>
              <a:rPr kumimoji="1" lang="en-US" altLang="ja-JP" smtClean="0"/>
              <a:t>12</a:t>
            </a:r>
            <a:r>
              <a:rPr kumimoji="1" lang="ja-JP" altLang="en-US" smtClean="0"/>
              <a:t>月</a:t>
            </a:r>
            <a:r>
              <a:rPr kumimoji="1" lang="en-US" altLang="ja-JP" smtClean="0"/>
              <a:t>28</a:t>
            </a:r>
            <a:r>
              <a:rPr kumimoji="1" lang="ja-JP" altLang="en-US" smtClean="0"/>
              <a:t>日</a:t>
            </a:r>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54"/>
            <a:ext cx="2311400" cy="365125"/>
          </a:xfrm>
          <a:prstGeom prst="rect">
            <a:avLst/>
          </a:prstGeom>
        </p:spPr>
        <p:txBody>
          <a:bodyPr vert="horz" lIns="91440" tIns="45720" rIns="91440" bIns="45720" rtlCol="0" anchor="ctr"/>
          <a:lstStyle>
            <a:lvl1pPr algn="l">
              <a:defRPr sz="975">
                <a:solidFill>
                  <a:schemeClr val="tx1">
                    <a:tint val="75000"/>
                  </a:schemeClr>
                </a:solidFill>
              </a:defRPr>
            </a:lvl1pPr>
          </a:lstStyle>
          <a:p>
            <a:r>
              <a:rPr kumimoji="1" lang="ja-JP" altLang="en-US" smtClean="0"/>
              <a:t>令和</a:t>
            </a:r>
            <a:r>
              <a:rPr kumimoji="1" lang="en-US" altLang="ja-JP" smtClean="0"/>
              <a:t>4</a:t>
            </a:r>
            <a:r>
              <a:rPr kumimoji="1" lang="ja-JP" altLang="en-US" smtClean="0"/>
              <a:t>年</a:t>
            </a:r>
            <a:r>
              <a:rPr kumimoji="1" lang="en-US" altLang="ja-JP" smtClean="0"/>
              <a:t>12</a:t>
            </a:r>
            <a:r>
              <a:rPr kumimoji="1" lang="ja-JP" altLang="en-US" smtClean="0"/>
              <a:t>月</a:t>
            </a:r>
            <a:r>
              <a:rPr kumimoji="1" lang="en-US" altLang="ja-JP" smtClean="0"/>
              <a:t>28</a:t>
            </a:r>
            <a:r>
              <a:rPr kumimoji="1" lang="ja-JP" altLang="en-US" smtClean="0"/>
              <a:t>日</a:t>
            </a:r>
            <a:endParaRPr kumimoji="1" lang="ja-JP" altLang="en-US"/>
          </a:p>
        </p:txBody>
      </p:sp>
      <p:sp>
        <p:nvSpPr>
          <p:cNvPr id="5" name="フッター プレースホルダ 4"/>
          <p:cNvSpPr>
            <a:spLocks noGrp="1"/>
          </p:cNvSpPr>
          <p:nvPr>
            <p:ph type="ftr" sz="quarter" idx="3"/>
          </p:nvPr>
        </p:nvSpPr>
        <p:spPr>
          <a:xfrm>
            <a:off x="3384550" y="6356354"/>
            <a:ext cx="31369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354"/>
            <a:ext cx="23114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742950" rtl="0" eaLnBrk="1" latinLnBrk="0" hangingPunct="1">
        <a:spcBef>
          <a:spcPct val="0"/>
        </a:spcBef>
        <a:buNone/>
        <a:defRPr kumimoji="1" sz="3575" kern="1200">
          <a:solidFill>
            <a:schemeClr val="tx1"/>
          </a:solidFill>
          <a:latin typeface="+mj-lt"/>
          <a:ea typeface="+mj-ea"/>
          <a:cs typeface="+mj-cs"/>
        </a:defRPr>
      </a:lvl1pPr>
    </p:titleStyle>
    <p:bodyStyle>
      <a:lvl1pPr marL="278606" indent="-278606" algn="l" defTabSz="742950" rtl="0" eaLnBrk="1" latinLnBrk="0" hangingPunct="1">
        <a:spcBef>
          <a:spcPct val="20000"/>
        </a:spcBef>
        <a:buFont typeface="Arial" pitchFamily="34" charset="0"/>
        <a:buChar char="•"/>
        <a:defRPr kumimoji="1" sz="2600" kern="1200">
          <a:solidFill>
            <a:schemeClr val="tx1"/>
          </a:solidFill>
          <a:latin typeface="+mn-lt"/>
          <a:ea typeface="+mn-ea"/>
          <a:cs typeface="+mn-cs"/>
        </a:defRPr>
      </a:lvl1pPr>
      <a:lvl2pPr marL="603647" indent="-232172" algn="l" defTabSz="742950" rtl="0" eaLnBrk="1" latinLnBrk="0" hangingPunct="1">
        <a:spcBef>
          <a:spcPct val="20000"/>
        </a:spcBef>
        <a:buFont typeface="Arial" pitchFamily="34" charset="0"/>
        <a:buChar char="–"/>
        <a:defRPr kumimoji="1" sz="2275"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Char char="•"/>
        <a:defRPr kumimoji="1" sz="1950"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36476" y="2037535"/>
            <a:ext cx="9433048" cy="2009909"/>
          </a:xfrm>
          <a:prstGeom prst="rect">
            <a:avLst/>
          </a:prstGeom>
          <a:noFill/>
        </p:spPr>
        <p:txBody>
          <a:bodyPr wrap="square" rtlCol="0">
            <a:spAutoFit/>
          </a:bodyPr>
          <a:lstStyle/>
          <a:p>
            <a:pPr algn="ctr">
              <a:lnSpc>
                <a:spcPct val="125000"/>
              </a:lnSpc>
            </a:pPr>
            <a:r>
              <a:rPr lang="zh-TW" altLang="en-US" sz="5400" b="1" dirty="0">
                <a:latin typeface="BIZ UDPゴシック" panose="020B0400000000000000" pitchFamily="50" charset="-128"/>
                <a:ea typeface="BIZ UDPゴシック" panose="020B0400000000000000" pitchFamily="50" charset="-128"/>
              </a:rPr>
              <a:t>令和</a:t>
            </a:r>
            <a:r>
              <a:rPr lang="en-US" altLang="zh-TW" sz="5400" b="1" dirty="0" smtClean="0">
                <a:latin typeface="BIZ UDPゴシック" panose="020B0400000000000000" pitchFamily="50" charset="-128"/>
                <a:ea typeface="BIZ UDPゴシック" panose="020B0400000000000000" pitchFamily="50" charset="-128"/>
              </a:rPr>
              <a:t>6</a:t>
            </a:r>
            <a:r>
              <a:rPr lang="zh-TW" altLang="en-US" sz="5400" b="1" dirty="0" smtClean="0">
                <a:latin typeface="BIZ UDPゴシック" panose="020B0400000000000000" pitchFamily="50" charset="-128"/>
                <a:ea typeface="BIZ UDPゴシック" panose="020B0400000000000000" pitchFamily="50" charset="-128"/>
              </a:rPr>
              <a:t>年</a:t>
            </a:r>
            <a:r>
              <a:rPr lang="en-US" altLang="ja-JP" sz="5400" b="1" dirty="0" smtClean="0">
                <a:latin typeface="BIZ UDPゴシック" panose="020B0400000000000000" pitchFamily="50" charset="-128"/>
                <a:ea typeface="BIZ UDPゴシック" panose="020B0400000000000000" pitchFamily="50" charset="-128"/>
              </a:rPr>
              <a:t>9</a:t>
            </a:r>
            <a:r>
              <a:rPr lang="zh-TW" altLang="en-US" sz="5400" b="1" dirty="0" smtClean="0">
                <a:latin typeface="BIZ UDPゴシック" panose="020B0400000000000000" pitchFamily="50" charset="-128"/>
                <a:ea typeface="BIZ UDPゴシック" panose="020B0400000000000000" pitchFamily="50" charset="-128"/>
              </a:rPr>
              <a:t>月</a:t>
            </a:r>
            <a:endParaRPr lang="zh-TW" altLang="en-US" sz="5400" b="1" dirty="0">
              <a:latin typeface="BIZ UDPゴシック" panose="020B0400000000000000" pitchFamily="50" charset="-128"/>
              <a:ea typeface="BIZ UDPゴシック" panose="020B0400000000000000" pitchFamily="50" charset="-128"/>
            </a:endParaRPr>
          </a:p>
          <a:p>
            <a:pPr algn="ctr">
              <a:lnSpc>
                <a:spcPct val="125000"/>
              </a:lnSpc>
            </a:pPr>
            <a:r>
              <a:rPr lang="zh-TW" altLang="en-US" sz="5400" b="1" dirty="0">
                <a:latin typeface="BIZ UDPゴシック" panose="020B0400000000000000" pitchFamily="50" charset="-128"/>
                <a:ea typeface="BIZ UDPゴシック" panose="020B0400000000000000" pitchFamily="50" charset="-128"/>
              </a:rPr>
              <a:t>品川区長 定例記者会見</a:t>
            </a:r>
          </a:p>
        </p:txBody>
      </p:sp>
      <p:sp>
        <p:nvSpPr>
          <p:cNvPr id="14" name="テキスト ボックス 13"/>
          <p:cNvSpPr txBox="1"/>
          <p:nvPr/>
        </p:nvSpPr>
        <p:spPr>
          <a:xfrm>
            <a:off x="4593000" y="6426000"/>
            <a:ext cx="720000" cy="432000"/>
          </a:xfrm>
          <a:prstGeom prst="rect">
            <a:avLst/>
          </a:prstGeom>
          <a:solidFill>
            <a:srgbClr val="0068B7"/>
          </a:solidFill>
        </p:spPr>
        <p:txBody>
          <a:bodyPr wrap="none" rtlCol="0" anchor="ctr">
            <a:noAutofit/>
          </a:bodyPr>
          <a:lstStyle/>
          <a:p>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87626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8625408" y="576000"/>
            <a:ext cx="1208584" cy="432048"/>
          </a:xfrm>
          <a:prstGeom prst="rect">
            <a:avLst/>
          </a:prstGeom>
          <a:solidFill>
            <a:schemeClr val="bg1"/>
          </a:solidFill>
          <a:ln w="12700">
            <a:noFill/>
          </a:ln>
          <a:effectLst/>
        </p:spPr>
        <p:style>
          <a:lnRef idx="1">
            <a:schemeClr val="accent3"/>
          </a:lnRef>
          <a:fillRef idx="2">
            <a:schemeClr val="accent3"/>
          </a:fillRef>
          <a:effectRef idx="1">
            <a:schemeClr val="accent3"/>
          </a:effectRef>
          <a:fontRef idx="minor">
            <a:schemeClr val="dk1"/>
          </a:fontRef>
        </p:style>
        <p:txBody>
          <a:bodyPr vert="horz" tIns="0" bIns="0" rtlCol="0" anchor="ctr"/>
          <a:lstStyle/>
          <a:p>
            <a:pPr algn="ctr">
              <a:lnSpc>
                <a:spcPts val="2800"/>
              </a:lnSpc>
              <a:spcAft>
                <a:spcPts val="300"/>
              </a:spcAft>
            </a:pPr>
            <a:endParaRPr kumimoji="1" lang="ja-JP" altLang="en-US" sz="2700" dirty="0" smtClean="0">
              <a:solidFill>
                <a:srgbClr val="0070C0"/>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endParaRPr>
          </a:p>
        </p:txBody>
      </p:sp>
      <p:sp>
        <p:nvSpPr>
          <p:cNvPr id="21" name="正方形/長方形 20"/>
          <p:cNvSpPr/>
          <p:nvPr/>
        </p:nvSpPr>
        <p:spPr>
          <a:xfrm>
            <a:off x="692769" y="836848"/>
            <a:ext cx="8520462" cy="2376264"/>
          </a:xfrm>
          <a:prstGeom prst="rect">
            <a:avLst/>
          </a:prstGeom>
          <a:solidFill>
            <a:srgbClr val="FFFFEB"/>
          </a:solidFill>
          <a:ln w="6350">
            <a:noFill/>
          </a:ln>
          <a:effectLst/>
        </p:spPr>
        <p:style>
          <a:lnRef idx="1">
            <a:schemeClr val="accent3"/>
          </a:lnRef>
          <a:fillRef idx="2">
            <a:schemeClr val="accent3"/>
          </a:fillRef>
          <a:effectRef idx="1">
            <a:schemeClr val="accent3"/>
          </a:effectRef>
          <a:fontRef idx="minor">
            <a:schemeClr val="dk1"/>
          </a:fontRef>
        </p:style>
        <p:txBody>
          <a:bodyPr vert="horz" tIns="36000" bIns="0" rtlCol="0" anchor="t"/>
          <a:lstStyle/>
          <a:p>
            <a:pPr>
              <a:lnSpc>
                <a:spcPct val="125000"/>
              </a:lnSpc>
            </a:pPr>
            <a:endParaRPr lang="ja-JP" altLang="en-US" sz="14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0" name="テキスト ボックス 19"/>
          <p:cNvSpPr txBox="1"/>
          <p:nvPr/>
        </p:nvSpPr>
        <p:spPr>
          <a:xfrm>
            <a:off x="692768" y="832830"/>
            <a:ext cx="3324127" cy="338554"/>
          </a:xfrm>
          <a:prstGeom prst="rect">
            <a:avLst/>
          </a:prstGeom>
          <a:solidFill>
            <a:srgbClr val="0070C0"/>
          </a:solidFill>
        </p:spPr>
        <p:txBody>
          <a:bodyPr wrap="square" rtlCol="0">
            <a:spAutoFit/>
          </a:bodyP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ふるさと納税 流出額推移</a:t>
            </a:r>
          </a:p>
        </p:txBody>
      </p:sp>
      <p:sp>
        <p:nvSpPr>
          <p:cNvPr id="13" name="正方形/長方形 12"/>
          <p:cNvSpPr/>
          <p:nvPr/>
        </p:nvSpPr>
        <p:spPr>
          <a:xfrm>
            <a:off x="776536" y="1224000"/>
            <a:ext cx="3502373" cy="1938992"/>
          </a:xfrm>
          <a:prstGeom prst="rect">
            <a:avLst/>
          </a:prstGeom>
        </p:spPr>
        <p:txBody>
          <a:bodyPr wrap="square">
            <a:spAutoFit/>
          </a:bodyPr>
          <a:lstStyle/>
          <a:p>
            <a:pPr lvl="0" algn="ctr">
              <a:lnSpc>
                <a:spcPct val="125000"/>
              </a:lnSpc>
            </a:pPr>
            <a:r>
              <a:rPr lang="ja-JP" altLang="en-US" b="1" dirty="0">
                <a:solidFill>
                  <a:prstClr val="black"/>
                </a:solidFill>
                <a:latin typeface="BIZ UDPゴシック" panose="020B0400000000000000" pitchFamily="50" charset="-128"/>
                <a:ea typeface="BIZ UDPゴシック" panose="020B0400000000000000" pitchFamily="50" charset="-128"/>
              </a:rPr>
              <a:t>ふるさと納税に</a:t>
            </a:r>
            <a:r>
              <a:rPr lang="ja-JP" altLang="en-US" b="1" dirty="0" smtClean="0">
                <a:solidFill>
                  <a:prstClr val="black"/>
                </a:solidFill>
                <a:latin typeface="BIZ UDPゴシック" panose="020B0400000000000000" pitchFamily="50" charset="-128"/>
                <a:ea typeface="BIZ UDPゴシック" panose="020B0400000000000000" pitchFamily="50" charset="-128"/>
              </a:rPr>
              <a:t>よる</a:t>
            </a:r>
            <a:endParaRPr lang="en-US" altLang="ja-JP" b="1" dirty="0" smtClean="0">
              <a:solidFill>
                <a:prstClr val="black"/>
              </a:solidFill>
              <a:latin typeface="BIZ UDPゴシック" panose="020B0400000000000000" pitchFamily="50" charset="-128"/>
              <a:ea typeface="BIZ UDPゴシック" panose="020B0400000000000000" pitchFamily="50" charset="-128"/>
            </a:endParaRPr>
          </a:p>
          <a:p>
            <a:pPr lvl="0" algn="ctr">
              <a:lnSpc>
                <a:spcPct val="125000"/>
              </a:lnSpc>
            </a:pPr>
            <a:r>
              <a:rPr lang="ja-JP" altLang="en-US" b="1" dirty="0" smtClean="0">
                <a:solidFill>
                  <a:prstClr val="black"/>
                </a:solidFill>
                <a:latin typeface="BIZ UDPゴシック" panose="020B0400000000000000" pitchFamily="50" charset="-128"/>
                <a:ea typeface="BIZ UDPゴシック" panose="020B0400000000000000" pitchFamily="50" charset="-128"/>
              </a:rPr>
              <a:t>区</a:t>
            </a:r>
            <a:r>
              <a:rPr lang="ja-JP" altLang="en-US" b="1" dirty="0">
                <a:solidFill>
                  <a:prstClr val="black"/>
                </a:solidFill>
                <a:latin typeface="BIZ UDPゴシック" panose="020B0400000000000000" pitchFamily="50" charset="-128"/>
                <a:ea typeface="BIZ UDPゴシック" panose="020B0400000000000000" pitchFamily="50" charset="-128"/>
              </a:rPr>
              <a:t>の減収額</a:t>
            </a:r>
            <a:r>
              <a:rPr lang="ja-JP" altLang="en-US" b="1" dirty="0" smtClean="0">
                <a:solidFill>
                  <a:prstClr val="black"/>
                </a:solidFill>
                <a:latin typeface="BIZ UDPゴシック" panose="020B0400000000000000" pitchFamily="50" charset="-128"/>
                <a:ea typeface="BIZ UDPゴシック" panose="020B0400000000000000" pitchFamily="50" charset="-128"/>
              </a:rPr>
              <a:t>は毎年拡大</a:t>
            </a:r>
            <a:endParaRPr lang="en-US" altLang="ja-JP" b="1" dirty="0" smtClean="0">
              <a:solidFill>
                <a:prstClr val="black"/>
              </a:solidFill>
              <a:latin typeface="BIZ UDPゴシック" panose="020B0400000000000000" pitchFamily="50" charset="-128"/>
              <a:ea typeface="BIZ UDPゴシック" panose="020B0400000000000000" pitchFamily="50" charset="-128"/>
            </a:endParaRPr>
          </a:p>
          <a:p>
            <a:pPr lvl="0" algn="ctr">
              <a:lnSpc>
                <a:spcPct val="125000"/>
              </a:lnSpc>
            </a:pPr>
            <a:r>
              <a:rPr lang="ja-JP" altLang="en-US" b="1" dirty="0">
                <a:solidFill>
                  <a:prstClr val="black"/>
                </a:solidFill>
                <a:latin typeface="BIZ UDPゴシック" panose="020B0400000000000000" pitchFamily="50" charset="-128"/>
                <a:ea typeface="BIZ UDPゴシック" panose="020B0400000000000000" pitchFamily="50" charset="-128"/>
              </a:rPr>
              <a:t>▼</a:t>
            </a:r>
            <a:endParaRPr lang="en-US" altLang="ja-JP" b="1" dirty="0" smtClean="0">
              <a:solidFill>
                <a:prstClr val="black"/>
              </a:solidFill>
              <a:latin typeface="BIZ UDPゴシック" panose="020B0400000000000000" pitchFamily="50" charset="-128"/>
              <a:ea typeface="BIZ UDPゴシック" panose="020B0400000000000000" pitchFamily="50" charset="-128"/>
            </a:endParaRPr>
          </a:p>
          <a:p>
            <a:pPr lvl="0" algn="ctr">
              <a:lnSpc>
                <a:spcPct val="125000"/>
              </a:lnSpc>
            </a:pPr>
            <a:r>
              <a:rPr lang="ja-JP" altLang="en-US" b="1" dirty="0" smtClean="0">
                <a:solidFill>
                  <a:prstClr val="black"/>
                </a:solidFill>
                <a:latin typeface="BIZ UDPゴシック" panose="020B0400000000000000" pitchFamily="50" charset="-128"/>
                <a:ea typeface="BIZ UDPゴシック" panose="020B0400000000000000" pitchFamily="50" charset="-128"/>
              </a:rPr>
              <a:t>令和</a:t>
            </a:r>
            <a:r>
              <a:rPr lang="en-US" altLang="ja-JP" b="1" dirty="0">
                <a:solidFill>
                  <a:prstClr val="black"/>
                </a:solidFill>
                <a:latin typeface="BIZ UDPゴシック" panose="020B0400000000000000" pitchFamily="50" charset="-128"/>
                <a:ea typeface="BIZ UDPゴシック" panose="020B0400000000000000" pitchFamily="50" charset="-128"/>
              </a:rPr>
              <a:t>6</a:t>
            </a:r>
            <a:r>
              <a:rPr lang="ja-JP" altLang="en-US" b="1" dirty="0">
                <a:solidFill>
                  <a:prstClr val="black"/>
                </a:solidFill>
                <a:latin typeface="BIZ UDPゴシック" panose="020B0400000000000000" pitchFamily="50" charset="-128"/>
                <a:ea typeface="BIZ UDPゴシック" panose="020B0400000000000000" pitchFamily="50" charset="-128"/>
              </a:rPr>
              <a:t>年度の減収</a:t>
            </a:r>
            <a:r>
              <a:rPr lang="ja-JP" altLang="en-US" b="1" dirty="0" smtClean="0">
                <a:solidFill>
                  <a:prstClr val="black"/>
                </a:solidFill>
                <a:latin typeface="BIZ UDPゴシック" panose="020B0400000000000000" pitchFamily="50" charset="-128"/>
                <a:ea typeface="BIZ UDPゴシック" panose="020B0400000000000000" pitchFamily="50" charset="-128"/>
              </a:rPr>
              <a:t>額</a:t>
            </a:r>
            <a:endParaRPr lang="en-US" altLang="ja-JP" b="1" dirty="0" smtClean="0">
              <a:solidFill>
                <a:prstClr val="black"/>
              </a:solidFill>
              <a:latin typeface="BIZ UDPゴシック" panose="020B0400000000000000" pitchFamily="50" charset="-128"/>
              <a:ea typeface="BIZ UDPゴシック" panose="020B0400000000000000" pitchFamily="50" charset="-128"/>
            </a:endParaRPr>
          </a:p>
          <a:p>
            <a:pPr lvl="0" algn="ctr">
              <a:lnSpc>
                <a:spcPct val="125000"/>
              </a:lnSpc>
            </a:pPr>
            <a:r>
              <a:rPr lang="en-US" altLang="ja-JP" sz="2200" b="1" u="sng" spc="214" dirty="0" smtClean="0">
                <a:solidFill>
                  <a:srgbClr val="FF0000"/>
                </a:solidFill>
                <a:latin typeface="BIZ UDPゴシック" panose="020B0400000000000000" pitchFamily="50" charset="-128"/>
                <a:ea typeface="BIZ UDPゴシック" panose="020B0400000000000000" pitchFamily="50" charset="-128"/>
              </a:rPr>
              <a:t>50</a:t>
            </a:r>
            <a:r>
              <a:rPr lang="ja-JP" altLang="en-US" sz="2200" b="1" u="sng" spc="214" dirty="0" smtClean="0">
                <a:solidFill>
                  <a:srgbClr val="FF0000"/>
                </a:solidFill>
                <a:latin typeface="BIZ UDPゴシック" panose="020B0400000000000000" pitchFamily="50" charset="-128"/>
                <a:ea typeface="BIZ UDPゴシック" panose="020B0400000000000000" pitchFamily="50" charset="-128"/>
              </a:rPr>
              <a:t>億</a:t>
            </a:r>
            <a:r>
              <a:rPr lang="en-US" altLang="ja-JP" sz="2200" b="1" u="sng" spc="214" dirty="0" smtClean="0">
                <a:solidFill>
                  <a:srgbClr val="FF0000"/>
                </a:solidFill>
                <a:latin typeface="BIZ UDPゴシック" panose="020B0400000000000000" pitchFamily="50" charset="-128"/>
                <a:ea typeface="BIZ UDPゴシック" panose="020B0400000000000000" pitchFamily="50" charset="-128"/>
              </a:rPr>
              <a:t>9479</a:t>
            </a:r>
            <a:r>
              <a:rPr lang="ja-JP" altLang="en-US" sz="2200" b="1" u="sng" spc="214" dirty="0" smtClean="0">
                <a:solidFill>
                  <a:srgbClr val="FF0000"/>
                </a:solidFill>
                <a:latin typeface="BIZ UDPゴシック" panose="020B0400000000000000" pitchFamily="50" charset="-128"/>
                <a:ea typeface="BIZ UDPゴシック" panose="020B0400000000000000" pitchFamily="50" charset="-128"/>
              </a:rPr>
              <a:t>万</a:t>
            </a:r>
            <a:r>
              <a:rPr lang="en-US" altLang="ja-JP" sz="2200" b="1" u="sng" spc="214" dirty="0" smtClean="0">
                <a:solidFill>
                  <a:srgbClr val="FF0000"/>
                </a:solidFill>
                <a:latin typeface="BIZ UDPゴシック" panose="020B0400000000000000" pitchFamily="50" charset="-128"/>
                <a:ea typeface="BIZ UDPゴシック" panose="020B0400000000000000" pitchFamily="50" charset="-128"/>
              </a:rPr>
              <a:t>288</a:t>
            </a:r>
            <a:r>
              <a:rPr lang="ja-JP" altLang="en-US" sz="2200" b="1" u="sng" dirty="0" smtClean="0">
                <a:solidFill>
                  <a:srgbClr val="FF0000"/>
                </a:solidFill>
                <a:latin typeface="BIZ UDPゴシック" panose="020B0400000000000000" pitchFamily="50" charset="-128"/>
                <a:ea typeface="BIZ UDPゴシック" panose="020B0400000000000000" pitchFamily="50" charset="-128"/>
              </a:rPr>
              <a:t>円</a:t>
            </a:r>
            <a:endParaRPr lang="ja-JP" altLang="en-US" sz="2200" b="1" u="sng" dirty="0">
              <a:solidFill>
                <a:srgbClr val="FF0000"/>
              </a:solidFill>
              <a:latin typeface="BIZ UDPゴシック" panose="020B0400000000000000" pitchFamily="50" charset="-128"/>
              <a:ea typeface="BIZ UDPゴシック" panose="020B0400000000000000" pitchFamily="50" charset="-128"/>
            </a:endParaRPr>
          </a:p>
        </p:txBody>
      </p:sp>
      <p:sp>
        <p:nvSpPr>
          <p:cNvPr id="26" name="正方形/長方形 25"/>
          <p:cNvSpPr/>
          <p:nvPr/>
        </p:nvSpPr>
        <p:spPr>
          <a:xfrm>
            <a:off x="1280592" y="3429136"/>
            <a:ext cx="7344816" cy="830997"/>
          </a:xfrm>
          <a:prstGeom prst="rect">
            <a:avLst/>
          </a:prstGeom>
        </p:spPr>
        <p:txBody>
          <a:bodyPr wrap="square">
            <a:spAutoFit/>
          </a:bodyPr>
          <a:lstStyle/>
          <a:p>
            <a:pPr algn="ctr">
              <a:lnSpc>
                <a:spcPct val="120000"/>
              </a:lnSpc>
            </a:pPr>
            <a:r>
              <a:rPr lang="ja-JP" altLang="en-US" sz="2000" b="1" dirty="0">
                <a:latin typeface="BIZ UDPゴシック" panose="020B0400000000000000" pitchFamily="50" charset="-128"/>
                <a:ea typeface="BIZ UDPゴシック" panose="020B0400000000000000" pitchFamily="50" charset="-128"/>
              </a:rPr>
              <a:t>区としては国に対し制度</a:t>
            </a:r>
            <a:r>
              <a:rPr lang="ja-JP" altLang="en-US" sz="2000" b="1" dirty="0" smtClean="0">
                <a:latin typeface="BIZ UDPゴシック" panose="020B0400000000000000" pitchFamily="50" charset="-128"/>
                <a:ea typeface="BIZ UDPゴシック" panose="020B0400000000000000" pitchFamily="50" charset="-128"/>
              </a:rPr>
              <a:t>の抜本的</a:t>
            </a:r>
            <a:r>
              <a:rPr lang="ja-JP" altLang="en-US" sz="2000" b="1" dirty="0">
                <a:latin typeface="BIZ UDPゴシック" panose="020B0400000000000000" pitchFamily="50" charset="-128"/>
                <a:ea typeface="BIZ UDPゴシック" panose="020B0400000000000000" pitchFamily="50" charset="-128"/>
              </a:rPr>
              <a:t>見直しを求める</a:t>
            </a:r>
            <a:r>
              <a:rPr lang="ja-JP" altLang="en-US" sz="2000" b="1" dirty="0" smtClean="0">
                <a:latin typeface="BIZ UDPゴシック" panose="020B0400000000000000" pitchFamily="50" charset="-128"/>
                <a:ea typeface="BIZ UDPゴシック" panose="020B0400000000000000" pitchFamily="50" charset="-128"/>
              </a:rPr>
              <a:t>一方</a:t>
            </a:r>
            <a:endParaRPr lang="ja-JP" altLang="en-US" sz="2000" b="1" dirty="0">
              <a:latin typeface="BIZ UDPゴシック" panose="020B0400000000000000" pitchFamily="50" charset="-128"/>
              <a:ea typeface="BIZ UDPゴシック" panose="020B0400000000000000" pitchFamily="50" charset="-128"/>
            </a:endParaRPr>
          </a:p>
          <a:p>
            <a:pPr algn="ctr">
              <a:lnSpc>
                <a:spcPct val="120000"/>
              </a:lnSpc>
            </a:pPr>
            <a:r>
              <a:rPr lang="ja-JP" altLang="en-US" sz="2000" b="1" dirty="0" smtClean="0">
                <a:latin typeface="BIZ UDPゴシック" panose="020B0400000000000000" pitchFamily="50" charset="-128"/>
                <a:ea typeface="BIZ UDPゴシック" panose="020B0400000000000000" pitchFamily="50" charset="-128"/>
              </a:rPr>
              <a:t>寄付</a:t>
            </a:r>
            <a:r>
              <a:rPr lang="ja-JP" altLang="en-US" sz="2000" b="1" dirty="0">
                <a:latin typeface="BIZ UDPゴシック" panose="020B0400000000000000" pitchFamily="50" charset="-128"/>
                <a:ea typeface="BIZ UDPゴシック" panose="020B0400000000000000" pitchFamily="50" charset="-128"/>
              </a:rPr>
              <a:t>額</a:t>
            </a:r>
            <a:r>
              <a:rPr lang="ja-JP" altLang="en-US" sz="2000" b="1" dirty="0" smtClean="0">
                <a:latin typeface="BIZ UDPゴシック" panose="020B0400000000000000" pitchFamily="50" charset="-128"/>
                <a:ea typeface="BIZ UDPゴシック" panose="020B0400000000000000" pitchFamily="50" charset="-128"/>
              </a:rPr>
              <a:t>増加、区</a:t>
            </a:r>
            <a:r>
              <a:rPr lang="ja-JP" altLang="en-US" sz="2000" b="1" dirty="0">
                <a:latin typeface="BIZ UDPゴシック" panose="020B0400000000000000" pitchFamily="50" charset="-128"/>
                <a:ea typeface="BIZ UDPゴシック" panose="020B0400000000000000" pitchFamily="50" charset="-128"/>
              </a:rPr>
              <a:t>の魅力発信の</a:t>
            </a:r>
            <a:r>
              <a:rPr lang="ja-JP" altLang="en-US" sz="2000" b="1" dirty="0" smtClean="0">
                <a:latin typeface="BIZ UDPゴシック" panose="020B0400000000000000" pitchFamily="50" charset="-128"/>
                <a:ea typeface="BIZ UDPゴシック" panose="020B0400000000000000" pitchFamily="50" charset="-128"/>
              </a:rPr>
              <a:t>ため</a:t>
            </a:r>
            <a:endParaRPr lang="ja-JP" altLang="en-US" sz="2000" b="1" dirty="0">
              <a:latin typeface="BIZ UDPゴシック" panose="020B0400000000000000" pitchFamily="50" charset="-128"/>
              <a:ea typeface="BIZ UDPゴシック" panose="020B0400000000000000" pitchFamily="50" charset="-128"/>
            </a:endParaRPr>
          </a:p>
        </p:txBody>
      </p:sp>
      <p:sp>
        <p:nvSpPr>
          <p:cNvPr id="28" name="角丸四角形 27"/>
          <p:cNvSpPr/>
          <p:nvPr/>
        </p:nvSpPr>
        <p:spPr>
          <a:xfrm>
            <a:off x="692769" y="4293232"/>
            <a:ext cx="8486531" cy="1224000"/>
          </a:xfrm>
          <a:prstGeom prst="roundRect">
            <a:avLst>
              <a:gd name="adj" fmla="val 7929"/>
            </a:avLst>
          </a:prstGeom>
          <a:solidFill>
            <a:srgbClr val="0070C0"/>
          </a:solidFill>
          <a:ln w="28575">
            <a:solidFill>
              <a:schemeClr val="bg1"/>
            </a:solidFill>
          </a:ln>
          <a:effectLst/>
        </p:spPr>
        <p:style>
          <a:lnRef idx="1">
            <a:schemeClr val="accent3"/>
          </a:lnRef>
          <a:fillRef idx="2">
            <a:schemeClr val="accent3"/>
          </a:fillRef>
          <a:effectRef idx="1">
            <a:schemeClr val="accent3"/>
          </a:effectRef>
          <a:fontRef idx="minor">
            <a:schemeClr val="dk1"/>
          </a:fontRef>
        </p:style>
        <p:txBody>
          <a:bodyPr vert="horz" tIns="0" bIns="0" rtlCol="0" anchor="ctr"/>
          <a:lstStyle/>
          <a:p>
            <a:pPr lvl="0" algn="ctr">
              <a:lnSpc>
                <a:spcPct val="120000"/>
              </a:lnSpc>
            </a:pPr>
            <a:r>
              <a:rPr lang="ja-JP" altLang="en-US" sz="2400" b="1" dirty="0" smtClean="0">
                <a:solidFill>
                  <a:schemeClr val="bg1"/>
                </a:solidFill>
                <a:latin typeface="BIZ UDPゴシック" panose="020B0400000000000000" pitchFamily="50" charset="-128"/>
                <a:ea typeface="BIZ UDPゴシック" panose="020B0400000000000000" pitchFamily="50" charset="-128"/>
              </a:rPr>
              <a:t>品川区ならではの</a:t>
            </a:r>
            <a:endParaRPr lang="en-US" altLang="ja-JP" sz="2400" b="1" dirty="0" smtClean="0">
              <a:solidFill>
                <a:schemeClr val="bg1"/>
              </a:solidFill>
              <a:latin typeface="BIZ UDPゴシック" panose="020B0400000000000000" pitchFamily="50" charset="-128"/>
              <a:ea typeface="BIZ UDPゴシック" panose="020B0400000000000000" pitchFamily="50" charset="-128"/>
            </a:endParaRPr>
          </a:p>
          <a:p>
            <a:pPr lvl="0" algn="ctr">
              <a:lnSpc>
                <a:spcPct val="120000"/>
              </a:lnSpc>
            </a:pPr>
            <a:r>
              <a:rPr lang="ja-JP" altLang="en-US" sz="3200" b="1" dirty="0" smtClean="0">
                <a:solidFill>
                  <a:schemeClr val="bg1"/>
                </a:solidFill>
                <a:latin typeface="BIZ UDPゴシック" panose="020B0400000000000000" pitchFamily="50" charset="-128"/>
                <a:ea typeface="BIZ UDPゴシック" panose="020B0400000000000000" pitchFamily="50" charset="-128"/>
              </a:rPr>
              <a:t>体験型</a:t>
            </a:r>
            <a:r>
              <a:rPr lang="ja-JP" altLang="en-US" sz="3200" b="1" dirty="0">
                <a:solidFill>
                  <a:schemeClr val="bg1"/>
                </a:solidFill>
                <a:latin typeface="BIZ UDPゴシック" panose="020B0400000000000000" pitchFamily="50" charset="-128"/>
                <a:ea typeface="BIZ UDPゴシック" panose="020B0400000000000000" pitchFamily="50" charset="-128"/>
              </a:rPr>
              <a:t>を主と</a:t>
            </a:r>
            <a:r>
              <a:rPr lang="ja-JP" altLang="en-US" sz="3200" b="1" dirty="0" smtClean="0">
                <a:solidFill>
                  <a:schemeClr val="bg1"/>
                </a:solidFill>
                <a:latin typeface="BIZ UDPゴシック" panose="020B0400000000000000" pitchFamily="50" charset="-128"/>
                <a:ea typeface="BIZ UDPゴシック" panose="020B0400000000000000" pitchFamily="50" charset="-128"/>
              </a:rPr>
              <a:t>した返礼品を新規開発</a:t>
            </a:r>
            <a:endParaRPr lang="en-US"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34" name="テキスト ボックス 33"/>
          <p:cNvSpPr txBox="1"/>
          <p:nvPr/>
        </p:nvSpPr>
        <p:spPr>
          <a:xfrm>
            <a:off x="17083" y="54000"/>
            <a:ext cx="3999813" cy="432000"/>
          </a:xfrm>
          <a:prstGeom prst="rect">
            <a:avLst/>
          </a:prstGeom>
          <a:solidFill>
            <a:srgbClr val="0068B7"/>
          </a:solidFill>
        </p:spPr>
        <p:txBody>
          <a:bodyPr wrap="none" rtlCol="0" anchor="ctr">
            <a:noAutofit/>
          </a:bodyPr>
          <a:lstStyle/>
          <a:p>
            <a:r>
              <a:rPr lang="ja-JP" altLang="en-US" sz="2800" b="1" dirty="0">
                <a:solidFill>
                  <a:schemeClr val="bg1"/>
                </a:solidFill>
                <a:latin typeface="BIZ UDPゴシック" panose="020B0400000000000000" pitchFamily="50" charset="-128"/>
                <a:ea typeface="BIZ UDPゴシック" panose="020B0400000000000000" pitchFamily="50" charset="-128"/>
              </a:rPr>
              <a:t>ふるさと</a:t>
            </a:r>
            <a:r>
              <a:rPr lang="ja-JP" altLang="en-US" sz="2800" b="1" dirty="0" smtClean="0">
                <a:solidFill>
                  <a:schemeClr val="bg1"/>
                </a:solidFill>
                <a:latin typeface="BIZ UDPゴシック" panose="020B0400000000000000" pitchFamily="50" charset="-128"/>
                <a:ea typeface="BIZ UDPゴシック" panose="020B0400000000000000" pitchFamily="50" charset="-128"/>
              </a:rPr>
              <a:t>納税 体験型</a:t>
            </a:r>
            <a:r>
              <a:rPr lang="ja-JP" altLang="en-US" sz="2800" b="1" dirty="0">
                <a:solidFill>
                  <a:schemeClr val="bg1"/>
                </a:solidFill>
                <a:latin typeface="BIZ UDPゴシック" panose="020B0400000000000000" pitchFamily="50" charset="-128"/>
                <a:ea typeface="BIZ UDPゴシック" panose="020B0400000000000000" pitchFamily="50" charset="-128"/>
              </a:rPr>
              <a:t>返礼品の新規開発</a:t>
            </a:r>
          </a:p>
        </p:txBody>
      </p:sp>
      <p:sp>
        <p:nvSpPr>
          <p:cNvPr id="36" name="二等辺三角形 35"/>
          <p:cNvSpPr/>
          <p:nvPr/>
        </p:nvSpPr>
        <p:spPr>
          <a:xfrm rot="10800000">
            <a:off x="3908884" y="3069096"/>
            <a:ext cx="2088232" cy="324000"/>
          </a:xfrm>
          <a:prstGeom prst="triangle">
            <a:avLst/>
          </a:prstGeom>
          <a:solidFill>
            <a:srgbClr val="0068B7"/>
          </a:solidFill>
          <a:ln w="25400">
            <a:solidFill>
              <a:schemeClr val="bg1"/>
            </a:solidFill>
          </a:ln>
          <a:effectLst/>
        </p:spPr>
        <p:style>
          <a:lnRef idx="1">
            <a:schemeClr val="accent3"/>
          </a:lnRef>
          <a:fillRef idx="2">
            <a:schemeClr val="accent3"/>
          </a:fillRef>
          <a:effectRef idx="1">
            <a:schemeClr val="accent3"/>
          </a:effectRef>
          <a:fontRef idx="minor">
            <a:schemeClr val="dk1"/>
          </a:fontRef>
        </p:style>
        <p:txBody>
          <a:bodyPr vert="horz" tIns="0" bIns="0" rtlCol="0" anchor="ctr"/>
          <a:lstStyle/>
          <a:p>
            <a:pPr algn="ctr">
              <a:lnSpc>
                <a:spcPts val="2800"/>
              </a:lnSpc>
              <a:spcAft>
                <a:spcPts val="300"/>
              </a:spcAft>
            </a:pPr>
            <a:endParaRPr kumimoji="1" lang="ja-JP" altLang="en-US" sz="2700" dirty="0" smtClean="0">
              <a:solidFill>
                <a:srgbClr val="0070C0"/>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endParaRPr>
          </a:p>
        </p:txBody>
      </p:sp>
      <p:graphicFrame>
        <p:nvGraphicFramePr>
          <p:cNvPr id="10" name="グラフ 9"/>
          <p:cNvGraphicFramePr/>
          <p:nvPr>
            <p:extLst>
              <p:ext uri="{D42A27DB-BD31-4B8C-83A1-F6EECF244321}">
                <p14:modId xmlns:p14="http://schemas.microsoft.com/office/powerpoint/2010/main" val="4095122255"/>
              </p:ext>
            </p:extLst>
          </p:nvPr>
        </p:nvGraphicFramePr>
        <p:xfrm>
          <a:off x="4278908" y="572464"/>
          <a:ext cx="4900391" cy="2497153"/>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3"/>
          <p:cNvSpPr txBox="1"/>
          <p:nvPr/>
        </p:nvSpPr>
        <p:spPr>
          <a:xfrm>
            <a:off x="4376936" y="1772952"/>
            <a:ext cx="740908" cy="276999"/>
          </a:xfrm>
          <a:prstGeom prst="rect">
            <a:avLst/>
          </a:prstGeom>
          <a:noFill/>
        </p:spPr>
        <p:txBody>
          <a:bodyPr wrap="none" rtlCol="0">
            <a:spAutoFit/>
          </a:bodyPr>
          <a:lstStyle/>
          <a:p>
            <a:r>
              <a:rPr kumimoji="1" lang="en-US" altLang="ja-JP" sz="1200" b="1" dirty="0" smtClean="0">
                <a:latin typeface="BIZ UDPゴシック" panose="020B0400000000000000" pitchFamily="50" charset="-128"/>
                <a:ea typeface="BIZ UDPゴシック" panose="020B0400000000000000" pitchFamily="50" charset="-128"/>
              </a:rPr>
              <a:t>23.0</a:t>
            </a:r>
            <a:r>
              <a:rPr lang="ja-JP" altLang="en-US" sz="1200" b="1" dirty="0">
                <a:latin typeface="BIZ UDPゴシック" panose="020B0400000000000000" pitchFamily="50" charset="-128"/>
                <a:ea typeface="BIZ UDPゴシック" panose="020B0400000000000000" pitchFamily="50" charset="-128"/>
              </a:rPr>
              <a:t>億</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15" name="テキスト ボックス 14"/>
          <p:cNvSpPr txBox="1"/>
          <p:nvPr/>
        </p:nvSpPr>
        <p:spPr>
          <a:xfrm>
            <a:off x="5169024" y="1711977"/>
            <a:ext cx="740908" cy="276999"/>
          </a:xfrm>
          <a:prstGeom prst="rect">
            <a:avLst/>
          </a:prstGeom>
          <a:noFill/>
        </p:spPr>
        <p:txBody>
          <a:bodyPr wrap="none" rtlCol="0">
            <a:spAutoFit/>
          </a:bodyPr>
          <a:lstStyle/>
          <a:p>
            <a:r>
              <a:rPr kumimoji="1" lang="en-US" altLang="ja-JP" sz="1200" b="1" dirty="0" smtClean="0">
                <a:latin typeface="BIZ UDPゴシック" panose="020B0400000000000000" pitchFamily="50" charset="-128"/>
                <a:ea typeface="BIZ UDPゴシック" panose="020B0400000000000000" pitchFamily="50" charset="-128"/>
              </a:rPr>
              <a:t>24.4</a:t>
            </a:r>
            <a:r>
              <a:rPr lang="ja-JP" altLang="en-US" sz="1200" b="1" dirty="0" smtClean="0">
                <a:latin typeface="BIZ UDPゴシック" panose="020B0400000000000000" pitchFamily="50" charset="-128"/>
                <a:ea typeface="BIZ UDPゴシック" panose="020B0400000000000000" pitchFamily="50" charset="-128"/>
              </a:rPr>
              <a:t>億</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5961112" y="1558536"/>
            <a:ext cx="740908" cy="276999"/>
          </a:xfrm>
          <a:prstGeom prst="rect">
            <a:avLst/>
          </a:prstGeom>
          <a:noFill/>
        </p:spPr>
        <p:txBody>
          <a:bodyPr wrap="none" rtlCol="0">
            <a:spAutoFit/>
          </a:bodyPr>
          <a:lstStyle/>
          <a:p>
            <a:r>
              <a:rPr lang="en-US" altLang="ja-JP" sz="1200" b="1" dirty="0" smtClean="0">
                <a:latin typeface="BIZ UDPゴシック" panose="020B0400000000000000" pitchFamily="50" charset="-128"/>
                <a:ea typeface="BIZ UDPゴシック" panose="020B0400000000000000" pitchFamily="50" charset="-128"/>
              </a:rPr>
              <a:t>30.</a:t>
            </a:r>
            <a:r>
              <a:rPr lang="en-US" altLang="ja-JP" sz="1200" b="1" dirty="0">
                <a:latin typeface="BIZ UDPゴシック" panose="020B0400000000000000" pitchFamily="50" charset="-128"/>
                <a:ea typeface="BIZ UDPゴシック" panose="020B0400000000000000" pitchFamily="50" charset="-128"/>
              </a:rPr>
              <a:t>7</a:t>
            </a:r>
            <a:r>
              <a:rPr lang="ja-JP" altLang="en-US" sz="1200" b="1" dirty="0" smtClean="0">
                <a:latin typeface="BIZ UDPゴシック" panose="020B0400000000000000" pitchFamily="50" charset="-128"/>
                <a:ea typeface="BIZ UDPゴシック" panose="020B0400000000000000" pitchFamily="50" charset="-128"/>
              </a:rPr>
              <a:t>億</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17" name="テキスト ボックス 16"/>
          <p:cNvSpPr txBox="1"/>
          <p:nvPr/>
        </p:nvSpPr>
        <p:spPr>
          <a:xfrm>
            <a:off x="6732372" y="1296152"/>
            <a:ext cx="740908" cy="276999"/>
          </a:xfrm>
          <a:prstGeom prst="rect">
            <a:avLst/>
          </a:prstGeom>
          <a:noFill/>
        </p:spPr>
        <p:txBody>
          <a:bodyPr wrap="none" rtlCol="0">
            <a:spAutoFit/>
          </a:bodyPr>
          <a:lstStyle/>
          <a:p>
            <a:r>
              <a:rPr lang="en-US" altLang="ja-JP" sz="1200" b="1" dirty="0" smtClean="0">
                <a:latin typeface="BIZ UDPゴシック" panose="020B0400000000000000" pitchFamily="50" charset="-128"/>
                <a:ea typeface="BIZ UDPゴシック" panose="020B0400000000000000" pitchFamily="50" charset="-128"/>
              </a:rPr>
              <a:t>39.4</a:t>
            </a:r>
            <a:r>
              <a:rPr lang="ja-JP" altLang="en-US" sz="1200" b="1" dirty="0" smtClean="0">
                <a:latin typeface="BIZ UDPゴシック" panose="020B0400000000000000" pitchFamily="50" charset="-128"/>
                <a:ea typeface="BIZ UDPゴシック" panose="020B0400000000000000" pitchFamily="50" charset="-128"/>
              </a:rPr>
              <a:t>億</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18" name="テキスト ボックス 17"/>
          <p:cNvSpPr txBox="1"/>
          <p:nvPr/>
        </p:nvSpPr>
        <p:spPr>
          <a:xfrm>
            <a:off x="7524460" y="1124880"/>
            <a:ext cx="740908" cy="276999"/>
          </a:xfrm>
          <a:prstGeom prst="rect">
            <a:avLst/>
          </a:prstGeom>
          <a:noFill/>
        </p:spPr>
        <p:txBody>
          <a:bodyPr wrap="none" rtlCol="0">
            <a:spAutoFit/>
          </a:bodyPr>
          <a:lstStyle/>
          <a:p>
            <a:r>
              <a:rPr lang="en-US" altLang="ja-JP" sz="1200" b="1" dirty="0" smtClean="0">
                <a:latin typeface="BIZ UDPゴシック" panose="020B0400000000000000" pitchFamily="50" charset="-128"/>
                <a:ea typeface="BIZ UDPゴシック" panose="020B0400000000000000" pitchFamily="50" charset="-128"/>
              </a:rPr>
              <a:t>45.4</a:t>
            </a:r>
            <a:r>
              <a:rPr lang="ja-JP" altLang="en-US" sz="1200" b="1" dirty="0" smtClean="0">
                <a:latin typeface="BIZ UDPゴシック" panose="020B0400000000000000" pitchFamily="50" charset="-128"/>
                <a:ea typeface="BIZ UDPゴシック" panose="020B0400000000000000" pitchFamily="50" charset="-128"/>
              </a:rPr>
              <a:t>億</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8205813" y="930342"/>
            <a:ext cx="923651" cy="338554"/>
          </a:xfrm>
          <a:prstGeom prst="rect">
            <a:avLst/>
          </a:prstGeom>
          <a:noFill/>
        </p:spPr>
        <p:txBody>
          <a:bodyPr wrap="none" rtlCol="0">
            <a:spAutoFit/>
          </a:bodyPr>
          <a:lstStyle/>
          <a:p>
            <a:r>
              <a:rPr lang="en-US" altLang="ja-JP" sz="1600" b="1" dirty="0" smtClean="0">
                <a:latin typeface="BIZ UDPゴシック" panose="020B0400000000000000" pitchFamily="50" charset="-128"/>
                <a:ea typeface="BIZ UDPゴシック" panose="020B0400000000000000" pitchFamily="50" charset="-128"/>
              </a:rPr>
              <a:t>50.9</a:t>
            </a:r>
            <a:r>
              <a:rPr lang="ja-JP" altLang="en-US" sz="1600" b="1" dirty="0" smtClean="0">
                <a:latin typeface="BIZ UDPゴシック" panose="020B0400000000000000" pitchFamily="50" charset="-128"/>
                <a:ea typeface="BIZ UDPゴシック" panose="020B0400000000000000" pitchFamily="50" charset="-128"/>
              </a:rPr>
              <a:t>億</a:t>
            </a:r>
            <a:endParaRPr kumimoji="1"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73533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7083" y="54000"/>
            <a:ext cx="3999813" cy="432000"/>
          </a:xfrm>
          <a:prstGeom prst="rect">
            <a:avLst/>
          </a:prstGeom>
          <a:solidFill>
            <a:srgbClr val="0068B7"/>
          </a:solidFill>
        </p:spPr>
        <p:txBody>
          <a:bodyPr wrap="none" rtlCol="0" anchor="ctr">
            <a:noAutofit/>
          </a:bodyPr>
          <a:lstStyle/>
          <a:p>
            <a:r>
              <a:rPr lang="ja-JP" altLang="en-US" sz="2800" b="1" dirty="0">
                <a:solidFill>
                  <a:schemeClr val="bg1"/>
                </a:solidFill>
                <a:latin typeface="BIZ UDPゴシック" panose="020B0400000000000000" pitchFamily="50" charset="-128"/>
                <a:ea typeface="BIZ UDPゴシック" panose="020B0400000000000000" pitchFamily="50" charset="-128"/>
              </a:rPr>
              <a:t>ふるさと</a:t>
            </a:r>
            <a:r>
              <a:rPr lang="ja-JP" altLang="en-US" sz="2800" b="1" dirty="0" smtClean="0">
                <a:solidFill>
                  <a:schemeClr val="bg1"/>
                </a:solidFill>
                <a:latin typeface="BIZ UDPゴシック" panose="020B0400000000000000" pitchFamily="50" charset="-128"/>
                <a:ea typeface="BIZ UDPゴシック" panose="020B0400000000000000" pitchFamily="50" charset="-128"/>
              </a:rPr>
              <a:t>納税 体験型</a:t>
            </a:r>
            <a:r>
              <a:rPr lang="ja-JP" altLang="en-US" sz="2800" b="1" dirty="0">
                <a:solidFill>
                  <a:schemeClr val="bg1"/>
                </a:solidFill>
                <a:latin typeface="BIZ UDPゴシック" panose="020B0400000000000000" pitchFamily="50" charset="-128"/>
                <a:ea typeface="BIZ UDPゴシック" panose="020B0400000000000000" pitchFamily="50" charset="-128"/>
              </a:rPr>
              <a:t>返礼品の新規開発</a:t>
            </a:r>
          </a:p>
        </p:txBody>
      </p:sp>
      <p:sp>
        <p:nvSpPr>
          <p:cNvPr id="5" name="正方形/長方形 4"/>
          <p:cNvSpPr/>
          <p:nvPr/>
        </p:nvSpPr>
        <p:spPr>
          <a:xfrm>
            <a:off x="276239" y="1700808"/>
            <a:ext cx="8626079" cy="1938992"/>
          </a:xfrm>
          <a:prstGeom prst="rect">
            <a:avLst/>
          </a:prstGeom>
        </p:spPr>
        <p:txBody>
          <a:bodyPr wrap="none">
            <a:spAutoFit/>
          </a:bodyPr>
          <a:lstStyle/>
          <a:p>
            <a:pPr>
              <a:lnSpc>
                <a:spcPct val="150000"/>
              </a:lnSpc>
            </a:pPr>
            <a:r>
              <a:rPr lang="en-US" altLang="ja-JP" sz="2000" b="1"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b="1" dirty="0" smtClean="0">
                <a:latin typeface="BIZ UDPゴシック" panose="020B0400000000000000" pitchFamily="50" charset="-128"/>
                <a:ea typeface="BIZ UDPゴシック" panose="020B0400000000000000" pitchFamily="50" charset="-128"/>
                <a:cs typeface="Times New Roman" panose="02020603050405020304" pitchFamily="18" charset="0"/>
              </a:rPr>
              <a:t>返礼品内容・寄附額</a:t>
            </a:r>
            <a:r>
              <a:rPr lang="en-US" altLang="ja-JP" sz="2000" b="1"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p>
          <a:p>
            <a:pPr>
              <a:lnSpc>
                <a:spcPct val="150000"/>
              </a:lnSpc>
            </a:pPr>
            <a:r>
              <a:rPr lang="ja-JP" altLang="en-US" sz="2000" b="1" dirty="0" smtClean="0">
                <a:latin typeface="BIZ UDPゴシック" panose="020B0400000000000000" pitchFamily="50" charset="-128"/>
                <a:ea typeface="BIZ UDPゴシック" panose="020B0400000000000000" pitchFamily="50" charset="-128"/>
                <a:cs typeface="Times New Roman" panose="02020603050405020304" pitchFamily="18" charset="0"/>
              </a:rPr>
              <a:t>①マナー研修（ビジネス研修）：</a:t>
            </a:r>
            <a:r>
              <a:rPr lang="en-US" altLang="ja-JP" sz="2000" b="1" dirty="0" smtClean="0">
                <a:latin typeface="BIZ UDPゴシック" panose="020B0400000000000000" pitchFamily="50" charset="-128"/>
                <a:ea typeface="BIZ UDPゴシック" panose="020B0400000000000000" pitchFamily="50" charset="-128"/>
                <a:cs typeface="Times New Roman" panose="02020603050405020304" pitchFamily="18" charset="0"/>
              </a:rPr>
              <a:t>5</a:t>
            </a:r>
            <a:r>
              <a:rPr lang="ja-JP" altLang="en-US" sz="2000" b="1" dirty="0" smtClean="0">
                <a:latin typeface="BIZ UDPゴシック" panose="020B0400000000000000" pitchFamily="50" charset="-128"/>
                <a:ea typeface="BIZ UDPゴシック" panose="020B0400000000000000" pitchFamily="50" charset="-128"/>
                <a:cs typeface="Times New Roman" panose="02020603050405020304" pitchFamily="18" charset="0"/>
              </a:rPr>
              <a:t>万円</a:t>
            </a:r>
            <a:endParaRPr lang="en-US" altLang="ja-JP" sz="2000" b="1"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50000"/>
              </a:lnSpc>
            </a:pPr>
            <a:r>
              <a:rPr lang="ja-JP" altLang="en-US" sz="2000" b="1" dirty="0" smtClean="0">
                <a:latin typeface="BIZ UDPゴシック" panose="020B0400000000000000" pitchFamily="50" charset="-128"/>
                <a:ea typeface="BIZ UDPゴシック" panose="020B0400000000000000" pitchFamily="50" charset="-128"/>
                <a:cs typeface="Times New Roman" panose="02020603050405020304" pitchFamily="18" charset="0"/>
              </a:rPr>
              <a:t>②運行管理施設見学：</a:t>
            </a:r>
            <a:r>
              <a:rPr lang="en-US" altLang="ja-JP" sz="2000" b="1" dirty="0" smtClean="0">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en-US" sz="2000" b="1" dirty="0" smtClean="0">
                <a:latin typeface="BIZ UDPゴシック" panose="020B0400000000000000" pitchFamily="50" charset="-128"/>
                <a:ea typeface="BIZ UDPゴシック" panose="020B0400000000000000" pitchFamily="50" charset="-128"/>
                <a:cs typeface="Times New Roman" panose="02020603050405020304" pitchFamily="18" charset="0"/>
              </a:rPr>
              <a:t>万円</a:t>
            </a:r>
            <a:endParaRPr lang="en-US" altLang="ja-JP" sz="2000" b="1"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50000"/>
              </a:lnSpc>
            </a:pPr>
            <a:r>
              <a:rPr lang="ja-JP" altLang="en-US" sz="2000" b="1" dirty="0" smtClean="0">
                <a:latin typeface="BIZ UDPゴシック" panose="020B0400000000000000" pitchFamily="50" charset="-128"/>
                <a:ea typeface="BIZ UDPゴシック" panose="020B0400000000000000" pitchFamily="50" charset="-128"/>
                <a:cs typeface="Times New Roman" panose="02020603050405020304" pitchFamily="18" charset="0"/>
              </a:rPr>
              <a:t>③ＪＡＬダイナミックパッケージクーポン（航空券</a:t>
            </a:r>
            <a:r>
              <a:rPr lang="en-US" altLang="ja-JP" sz="2000" b="1"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b="1" dirty="0" smtClean="0">
                <a:latin typeface="BIZ UDPゴシック" panose="020B0400000000000000" pitchFamily="50" charset="-128"/>
                <a:ea typeface="BIZ UDPゴシック" panose="020B0400000000000000" pitchFamily="50" charset="-128"/>
                <a:cs typeface="Times New Roman" panose="02020603050405020304" pitchFamily="18" charset="0"/>
              </a:rPr>
              <a:t>区内宿泊）：</a:t>
            </a:r>
            <a:r>
              <a:rPr lang="en-US" altLang="ja-JP" sz="2000" b="1" dirty="0" smtClean="0">
                <a:latin typeface="BIZ UDPゴシック" panose="020B0400000000000000" pitchFamily="50" charset="-128"/>
                <a:ea typeface="BIZ UDPゴシック" panose="020B0400000000000000" pitchFamily="50" charset="-128"/>
              </a:rPr>
              <a:t>5</a:t>
            </a:r>
            <a:r>
              <a:rPr lang="ja-JP" altLang="en-US" sz="2000" b="1" dirty="0" smtClean="0">
                <a:latin typeface="BIZ UDPゴシック" panose="020B0400000000000000" pitchFamily="50" charset="-128"/>
                <a:ea typeface="BIZ UDPゴシック" panose="020B0400000000000000" pitchFamily="50" charset="-128"/>
              </a:rPr>
              <a:t>万円、</a:t>
            </a:r>
            <a:r>
              <a:rPr lang="en-US" altLang="ja-JP" sz="2000" b="1" dirty="0" smtClean="0">
                <a:latin typeface="BIZ UDPゴシック" panose="020B0400000000000000" pitchFamily="50" charset="-128"/>
                <a:ea typeface="BIZ UDPゴシック" panose="020B0400000000000000" pitchFamily="50" charset="-128"/>
              </a:rPr>
              <a:t>10</a:t>
            </a:r>
            <a:r>
              <a:rPr lang="ja-JP" altLang="en-US" sz="2000" b="1" dirty="0" smtClean="0">
                <a:latin typeface="BIZ UDPゴシック" panose="020B0400000000000000" pitchFamily="50" charset="-128"/>
                <a:ea typeface="BIZ UDPゴシック" panose="020B0400000000000000" pitchFamily="50" charset="-128"/>
              </a:rPr>
              <a:t>万円</a:t>
            </a:r>
            <a:endParaRPr lang="en-US" altLang="ja-JP" sz="2000" b="1"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7" name="表 6">
            <a:extLst>
              <a:ext uri="{FF2B5EF4-FFF2-40B4-BE49-F238E27FC236}">
                <a16:creationId xmlns:a16="http://schemas.microsoft.com/office/drawing/2014/main" id="{E1565081-D46C-C476-3DEF-0D0FFB961D49}"/>
              </a:ext>
            </a:extLst>
          </p:cNvPr>
          <p:cNvGraphicFramePr>
            <a:graphicFrameLocks noGrp="1"/>
          </p:cNvGraphicFramePr>
          <p:nvPr>
            <p:extLst>
              <p:ext uri="{D42A27DB-BD31-4B8C-83A1-F6EECF244321}">
                <p14:modId xmlns:p14="http://schemas.microsoft.com/office/powerpoint/2010/main" val="513398540"/>
              </p:ext>
            </p:extLst>
          </p:nvPr>
        </p:nvGraphicFramePr>
        <p:xfrm>
          <a:off x="193473" y="1196752"/>
          <a:ext cx="9505056" cy="5112568"/>
        </p:xfrm>
        <a:graphic>
          <a:graphicData uri="http://schemas.openxmlformats.org/drawingml/2006/table">
            <a:tbl>
              <a:tblPr firstRow="1" bandRow="1">
                <a:tableStyleId>{5940675A-B579-460E-94D1-54222C63F5DA}</a:tableStyleId>
              </a:tblPr>
              <a:tblGrid>
                <a:gridCol w="799087">
                  <a:extLst>
                    <a:ext uri="{9D8B030D-6E8A-4147-A177-3AD203B41FA5}">
                      <a16:colId xmlns:a16="http://schemas.microsoft.com/office/drawing/2014/main" val="2707623244"/>
                    </a:ext>
                  </a:extLst>
                </a:gridCol>
                <a:gridCol w="8705969">
                  <a:extLst>
                    <a:ext uri="{9D8B030D-6E8A-4147-A177-3AD203B41FA5}">
                      <a16:colId xmlns:a16="http://schemas.microsoft.com/office/drawing/2014/main" val="1201752258"/>
                    </a:ext>
                  </a:extLst>
                </a:gridCol>
              </a:tblGrid>
              <a:tr h="51125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chemeClr val="bg1"/>
                          </a:solidFill>
                          <a:latin typeface="BIZ UDPゴシック" panose="020B0400000000000000" pitchFamily="50" charset="-128"/>
                          <a:ea typeface="BIZ UDPゴシック" panose="020B0400000000000000" pitchFamily="50" charset="-128"/>
                        </a:rPr>
                        <a:t>概要</a:t>
                      </a:r>
                      <a:endParaRPr kumimoji="1" lang="en-US" altLang="ja-JP" sz="2400" b="1" dirty="0" smtClean="0">
                        <a:solidFill>
                          <a:schemeClr val="bg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25000"/>
                        </a:lnSpc>
                      </a:pPr>
                      <a:r>
                        <a:rPr lang="en-US" altLang="ja-JP" sz="1600" b="1" dirty="0" smtClean="0">
                          <a:solidFill>
                            <a:schemeClr val="tx1"/>
                          </a:solidFill>
                          <a:latin typeface="BIZ UDPゴシック" panose="020B0400000000000000" pitchFamily="50" charset="-128"/>
                          <a:ea typeface="BIZ UDPゴシック" panose="020B0400000000000000" pitchFamily="50" charset="-128"/>
                        </a:rPr>
                        <a:t>【</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会社名</a:t>
                      </a:r>
                      <a:r>
                        <a:rPr lang="en-US" altLang="ja-JP" sz="1600" b="1" dirty="0" smtClean="0">
                          <a:solidFill>
                            <a:schemeClr val="tx1"/>
                          </a:solidFill>
                          <a:latin typeface="BIZ UDPゴシック" panose="020B0400000000000000" pitchFamily="50" charset="-128"/>
                          <a:ea typeface="BIZ UDPゴシック" panose="020B0400000000000000" pitchFamily="50" charset="-128"/>
                        </a:rPr>
                        <a:t>】</a:t>
                      </a:r>
                    </a:p>
                    <a:p>
                      <a:pPr>
                        <a:lnSpc>
                          <a:spcPct val="125000"/>
                        </a:lnSpc>
                      </a:pPr>
                      <a:r>
                        <a:rPr lang="ja-JP" altLang="en-US" sz="2400" b="1" dirty="0" smtClean="0">
                          <a:solidFill>
                            <a:schemeClr val="tx1"/>
                          </a:solidFill>
                          <a:latin typeface="BIZ UDPゴシック" panose="020B0400000000000000" pitchFamily="50" charset="-128"/>
                          <a:ea typeface="BIZ UDPゴシック" panose="020B0400000000000000" pitchFamily="50" charset="-128"/>
                        </a:rPr>
                        <a:t>日本航空株式会社（ＪＡＬ）</a:t>
                      </a:r>
                    </a:p>
                    <a:p>
                      <a:pPr>
                        <a:lnSpc>
                          <a:spcPct val="125000"/>
                        </a:lnSpc>
                      </a:pPr>
                      <a:r>
                        <a:rPr lang="en-US" altLang="ja-JP" sz="1600" b="1" dirty="0" smtClean="0">
                          <a:solidFill>
                            <a:schemeClr val="tx1"/>
                          </a:solidFill>
                          <a:latin typeface="BIZ UDPゴシック" panose="020B0400000000000000" pitchFamily="50" charset="-128"/>
                          <a:ea typeface="BIZ UDPゴシック" panose="020B0400000000000000" pitchFamily="50" charset="-128"/>
                        </a:rPr>
                        <a:t>【</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内容・寄付額</a:t>
                      </a:r>
                      <a:r>
                        <a:rPr lang="en-US" altLang="ja-JP" sz="1600" b="1" dirty="0" smtClean="0">
                          <a:solidFill>
                            <a:schemeClr val="tx1"/>
                          </a:solidFill>
                          <a:latin typeface="BIZ UDPゴシック" panose="020B0400000000000000" pitchFamily="50" charset="-128"/>
                          <a:ea typeface="BIZ UDPゴシック" panose="020B0400000000000000" pitchFamily="50" charset="-128"/>
                        </a:rPr>
                        <a:t>】</a:t>
                      </a:r>
                    </a:p>
                    <a:p>
                      <a:pPr>
                        <a:lnSpc>
                          <a:spcPct val="125000"/>
                        </a:lnSpc>
                      </a:pPr>
                      <a:endParaRPr lang="en-US" altLang="ja-JP" sz="2200" b="0" dirty="0" smtClean="0">
                        <a:solidFill>
                          <a:schemeClr val="tx1"/>
                        </a:solidFill>
                        <a:latin typeface="BIZ UDPゴシック" panose="020B0400000000000000" pitchFamily="50" charset="-128"/>
                        <a:ea typeface="BIZ UDPゴシック" panose="020B0400000000000000" pitchFamily="50" charset="-128"/>
                      </a:endParaRPr>
                    </a:p>
                  </a:txBody>
                  <a:tcPr marL="108000" marR="108000" marT="72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8025193"/>
                  </a:ext>
                </a:extLst>
              </a:tr>
            </a:tbl>
          </a:graphicData>
        </a:graphic>
      </p:graphicFrame>
      <p:sp>
        <p:nvSpPr>
          <p:cNvPr id="8" name="テキスト ボックス 7"/>
          <p:cNvSpPr txBox="1"/>
          <p:nvPr/>
        </p:nvSpPr>
        <p:spPr>
          <a:xfrm>
            <a:off x="1101512" y="2348880"/>
            <a:ext cx="8460000" cy="338554"/>
          </a:xfrm>
          <a:prstGeom prst="rect">
            <a:avLst/>
          </a:prstGeom>
          <a:solidFill>
            <a:srgbClr val="0070C0"/>
          </a:solidFill>
          <a:ln w="12700">
            <a:solidFill>
              <a:srgbClr val="0070C0"/>
            </a:solidFill>
          </a:ln>
        </p:spPr>
        <p:txBody>
          <a:bodyPr wrap="square" rtlCol="0" anchor="ctr">
            <a:spAutoFit/>
          </a:bodyPr>
          <a:lstStyle/>
          <a:p>
            <a:pPr algn="ctr"/>
            <a:r>
              <a:rPr lang="ja-JP" altLang="en-US" sz="1600" b="1" dirty="0" smtClean="0">
                <a:solidFill>
                  <a:schemeClr val="bg1"/>
                </a:solidFill>
                <a:latin typeface="BIZ UDPゴシック" panose="020B0400000000000000" pitchFamily="50" charset="-128"/>
                <a:ea typeface="BIZ UDPゴシック" panose="020B0400000000000000" pitchFamily="50" charset="-128"/>
              </a:rPr>
              <a:t>体験型返礼品</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1101512" y="5373216"/>
            <a:ext cx="8460000" cy="338554"/>
          </a:xfrm>
          <a:prstGeom prst="rect">
            <a:avLst/>
          </a:prstGeom>
          <a:solidFill>
            <a:srgbClr val="0070C0"/>
          </a:solidFill>
          <a:ln w="12700">
            <a:solidFill>
              <a:srgbClr val="0070C0"/>
            </a:solidFill>
          </a:ln>
        </p:spPr>
        <p:txBody>
          <a:bodyPr wrap="square" rtlCol="0" anchor="ctr">
            <a:spAutoFit/>
          </a:bodyPr>
          <a:lstStyle/>
          <a:p>
            <a:pPr algn="ctr"/>
            <a:r>
              <a:rPr lang="ja-JP" altLang="en-US" sz="1600" b="1" dirty="0" smtClean="0">
                <a:solidFill>
                  <a:schemeClr val="bg1"/>
                </a:solidFill>
                <a:latin typeface="BIZ UDPゴシック" panose="020B0400000000000000" pitchFamily="50" charset="-128"/>
                <a:ea typeface="BIZ UDPゴシック" panose="020B0400000000000000" pitchFamily="50" charset="-128"/>
              </a:rPr>
              <a:t>その他の返礼品</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992560" y="2678965"/>
            <a:ext cx="4103167" cy="380873"/>
          </a:xfrm>
          <a:prstGeom prst="rect">
            <a:avLst/>
          </a:prstGeom>
        </p:spPr>
        <p:txBody>
          <a:bodyPr wrap="square">
            <a:spAutoFit/>
          </a:bodyPr>
          <a:lstStyle/>
          <a:p>
            <a:pPr lvl="0" defTabSz="742950">
              <a:lnSpc>
                <a:spcPct val="125000"/>
              </a:lnSpc>
            </a:pPr>
            <a:r>
              <a:rPr lang="ja-JP" altLang="en-US" sz="1500" b="1" dirty="0">
                <a:solidFill>
                  <a:prstClr val="black"/>
                </a:solidFill>
                <a:latin typeface="BIZ UDPゴシック" panose="020B0400000000000000" pitchFamily="50" charset="-128"/>
                <a:ea typeface="BIZ UDPゴシック" panose="020B0400000000000000" pitchFamily="50" charset="-128"/>
              </a:rPr>
              <a:t>①客室乗務員による</a:t>
            </a:r>
            <a:r>
              <a:rPr lang="ja-JP" altLang="en-US" sz="1500" b="1" dirty="0" smtClean="0">
                <a:solidFill>
                  <a:prstClr val="black"/>
                </a:solidFill>
                <a:latin typeface="BIZ UDPゴシック" panose="020B0400000000000000" pitchFamily="50" charset="-128"/>
                <a:ea typeface="BIZ UDPゴシック" panose="020B0400000000000000" pitchFamily="50" charset="-128"/>
              </a:rPr>
              <a:t>マナーレッスン</a:t>
            </a:r>
            <a:endParaRPr lang="en-US" altLang="ja-JP" sz="1500" b="1" dirty="0">
              <a:solidFill>
                <a:prstClr val="black"/>
              </a:solidFill>
              <a:latin typeface="BIZ UDPゴシック" panose="020B0400000000000000" pitchFamily="50" charset="-128"/>
              <a:ea typeface="BIZ UDPゴシック" panose="020B0400000000000000" pitchFamily="50" charset="-128"/>
            </a:endParaRPr>
          </a:p>
        </p:txBody>
      </p:sp>
      <p:sp>
        <p:nvSpPr>
          <p:cNvPr id="10" name="正方形/長方形 9"/>
          <p:cNvSpPr/>
          <p:nvPr/>
        </p:nvSpPr>
        <p:spPr>
          <a:xfrm>
            <a:off x="1136576" y="5765194"/>
            <a:ext cx="7168296" cy="400110"/>
          </a:xfrm>
          <a:prstGeom prst="rect">
            <a:avLst/>
          </a:prstGeom>
        </p:spPr>
        <p:txBody>
          <a:bodyPr wrap="square">
            <a:spAutoFit/>
          </a:bodyPr>
          <a:lstStyle/>
          <a:p>
            <a:pPr lvl="0" defTabSz="742950">
              <a:lnSpc>
                <a:spcPct val="125000"/>
              </a:lnSpc>
            </a:pPr>
            <a:r>
              <a:rPr lang="ja-JP" altLang="en-US" sz="1500" b="1" dirty="0" smtClean="0">
                <a:solidFill>
                  <a:prstClr val="black"/>
                </a:solidFill>
                <a:latin typeface="BIZ UDPゴシック" panose="020B0400000000000000" pitchFamily="50" charset="-128"/>
                <a:ea typeface="BIZ UDPゴシック" panose="020B0400000000000000" pitchFamily="50" charset="-128"/>
              </a:rPr>
              <a:t>ＪＡＬダイナミックパッケージ旅行クーポン</a:t>
            </a:r>
            <a:r>
              <a:rPr lang="ja-JP" altLang="en-US" sz="1400" b="1" dirty="0" smtClean="0">
                <a:solidFill>
                  <a:prstClr val="black"/>
                </a:solidFill>
                <a:latin typeface="BIZ UDPゴシック" panose="020B0400000000000000" pitchFamily="50" charset="-128"/>
                <a:ea typeface="BIZ UDPゴシック" panose="020B0400000000000000" pitchFamily="50" charset="-128"/>
              </a:rPr>
              <a:t>（航空券</a:t>
            </a:r>
            <a:r>
              <a:rPr lang="en-US" altLang="ja-JP" sz="1400" b="1" dirty="0" smtClean="0">
                <a:solidFill>
                  <a:prstClr val="black"/>
                </a:solidFill>
                <a:latin typeface="BIZ UDPゴシック" panose="020B0400000000000000" pitchFamily="50" charset="-128"/>
                <a:ea typeface="BIZ UDPゴシック" panose="020B0400000000000000" pitchFamily="50" charset="-128"/>
              </a:rPr>
              <a:t>+</a:t>
            </a:r>
            <a:r>
              <a:rPr lang="ja-JP" altLang="en-US" sz="1400" b="1" dirty="0" smtClean="0">
                <a:solidFill>
                  <a:prstClr val="black"/>
                </a:solidFill>
                <a:latin typeface="BIZ UDPゴシック" panose="020B0400000000000000" pitchFamily="50" charset="-128"/>
                <a:ea typeface="BIZ UDPゴシック" panose="020B0400000000000000" pitchFamily="50" charset="-128"/>
              </a:rPr>
              <a:t>区内宿泊）　</a:t>
            </a:r>
            <a:r>
              <a:rPr lang="ja-JP" altLang="en-US" sz="1600" b="1" u="sng" dirty="0" smtClean="0">
                <a:solidFill>
                  <a:prstClr val="black"/>
                </a:solidFill>
                <a:latin typeface="BIZ UDPゴシック" panose="020B0400000000000000" pitchFamily="50" charset="-128"/>
                <a:ea typeface="BIZ UDPゴシック" panose="020B0400000000000000" pitchFamily="50" charset="-128"/>
              </a:rPr>
              <a:t>寄付額</a:t>
            </a:r>
            <a:r>
              <a:rPr lang="en-US" altLang="ja-JP" sz="1600" b="1" u="sng" dirty="0" smtClean="0">
                <a:solidFill>
                  <a:prstClr val="black"/>
                </a:solidFill>
                <a:latin typeface="BIZ UDPゴシック" panose="020B0400000000000000" pitchFamily="50" charset="-128"/>
                <a:ea typeface="BIZ UDPゴシック" panose="020B0400000000000000" pitchFamily="50" charset="-128"/>
              </a:rPr>
              <a:t>:5</a:t>
            </a:r>
            <a:r>
              <a:rPr lang="ja-JP" altLang="en-US" sz="1600" b="1" u="sng" dirty="0">
                <a:solidFill>
                  <a:prstClr val="black"/>
                </a:solidFill>
                <a:latin typeface="BIZ UDPゴシック" panose="020B0400000000000000" pitchFamily="50" charset="-128"/>
                <a:ea typeface="BIZ UDPゴシック" panose="020B0400000000000000" pitchFamily="50" charset="-128"/>
              </a:rPr>
              <a:t>万</a:t>
            </a:r>
            <a:r>
              <a:rPr lang="ja-JP" altLang="en-US" sz="1600" b="1" u="sng" dirty="0" smtClean="0">
                <a:solidFill>
                  <a:prstClr val="black"/>
                </a:solidFill>
                <a:latin typeface="BIZ UDPゴシック" panose="020B0400000000000000" pitchFamily="50" charset="-128"/>
                <a:ea typeface="BIZ UDPゴシック" panose="020B0400000000000000" pitchFamily="50" charset="-128"/>
              </a:rPr>
              <a:t>円</a:t>
            </a:r>
            <a:endParaRPr lang="en-US" altLang="ja-JP" sz="1600" b="1" u="sng" dirty="0">
              <a:solidFill>
                <a:prstClr val="black"/>
              </a:solidFill>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180000" y="684000"/>
            <a:ext cx="3960000" cy="432000"/>
          </a:xfrm>
          <a:prstGeom prst="rect">
            <a:avLst/>
          </a:prstGeom>
          <a:solidFill>
            <a:srgbClr val="0070C0"/>
          </a:solidFill>
        </p:spPr>
        <p:txBody>
          <a:bodyPr wrap="square" tIns="72000" bIns="72000" rtlCol="0" anchor="ctr">
            <a:noAutofit/>
          </a:bodyPr>
          <a:lstStyle/>
          <a:p>
            <a:pPr algn="ctr"/>
            <a:r>
              <a:rPr lang="ja-JP" altLang="en-US" sz="2000" b="1" dirty="0" smtClean="0">
                <a:solidFill>
                  <a:schemeClr val="bg1"/>
                </a:solidFill>
                <a:latin typeface="BIZ UDPゴシック" panose="020B0400000000000000" pitchFamily="50" charset="-128"/>
                <a:ea typeface="BIZ UDPゴシック" panose="020B0400000000000000" pitchFamily="50" charset="-128"/>
              </a:rPr>
              <a:t>追加した体験型返礼品①</a:t>
            </a:r>
            <a:endParaRPr lang="ja-JP" altLang="en-US" sz="2000" b="1" dirty="0">
              <a:solidFill>
                <a:schemeClr val="bg1"/>
              </a:solidFill>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4851089" y="2678965"/>
            <a:ext cx="4143039" cy="336439"/>
          </a:xfrm>
          <a:prstGeom prst="rect">
            <a:avLst/>
          </a:prstGeom>
        </p:spPr>
        <p:txBody>
          <a:bodyPr wrap="square">
            <a:spAutoFit/>
          </a:bodyPr>
          <a:lstStyle/>
          <a:p>
            <a:pPr lvl="0" algn="ctr" defTabSz="742950">
              <a:lnSpc>
                <a:spcPct val="125000"/>
              </a:lnSpc>
            </a:pPr>
            <a:r>
              <a:rPr lang="ja-JP" altLang="en-US" sz="1500" b="1" dirty="0">
                <a:solidFill>
                  <a:prstClr val="black"/>
                </a:solidFill>
                <a:latin typeface="BIZ UDPゴシック" panose="020B0400000000000000" pitchFamily="50" charset="-128"/>
                <a:ea typeface="BIZ UDPゴシック" panose="020B0400000000000000" pitchFamily="50" charset="-128"/>
              </a:rPr>
              <a:t>②ＪＡＬ運行管理施設見学・機内食</a:t>
            </a:r>
            <a:r>
              <a:rPr lang="ja-JP" altLang="en-US" sz="1500" b="1" dirty="0" smtClean="0">
                <a:solidFill>
                  <a:prstClr val="black"/>
                </a:solidFill>
                <a:latin typeface="BIZ UDPゴシック" panose="020B0400000000000000" pitchFamily="50" charset="-128"/>
                <a:ea typeface="BIZ UDPゴシック" panose="020B0400000000000000" pitchFamily="50" charset="-128"/>
              </a:rPr>
              <a:t>体験</a:t>
            </a:r>
            <a:endParaRPr lang="en-US" altLang="ja-JP" sz="1500" b="1" dirty="0">
              <a:solidFill>
                <a:prstClr val="black"/>
              </a:solidFill>
              <a:latin typeface="BIZ UDPゴシック" panose="020B0400000000000000" pitchFamily="50" charset="-128"/>
              <a:ea typeface="BIZ UDPゴシック" panose="020B0400000000000000" pitchFamily="50" charset="-128"/>
            </a:endParaRPr>
          </a:p>
        </p:txBody>
      </p:sp>
      <p:sp>
        <p:nvSpPr>
          <p:cNvPr id="18" name="正方形/長方形 17"/>
          <p:cNvSpPr/>
          <p:nvPr/>
        </p:nvSpPr>
        <p:spPr>
          <a:xfrm>
            <a:off x="5716391" y="4728299"/>
            <a:ext cx="2661511" cy="400110"/>
          </a:xfrm>
          <a:prstGeom prst="rect">
            <a:avLst/>
          </a:prstGeom>
        </p:spPr>
        <p:txBody>
          <a:bodyPr wrap="square">
            <a:spAutoFit/>
          </a:bodyPr>
          <a:lstStyle/>
          <a:p>
            <a:pPr lvl="0" defTabSz="742950">
              <a:lnSpc>
                <a:spcPct val="125000"/>
              </a:lnSpc>
            </a:pPr>
            <a:r>
              <a:rPr lang="ja-JP" altLang="en-US" sz="1600" b="1" u="sng" dirty="0" smtClean="0">
                <a:solidFill>
                  <a:prstClr val="black"/>
                </a:solidFill>
                <a:latin typeface="BIZ UDPゴシック" panose="020B0400000000000000" pitchFamily="50" charset="-128"/>
                <a:ea typeface="BIZ UDPゴシック" panose="020B0400000000000000" pitchFamily="50" charset="-128"/>
              </a:rPr>
              <a:t>寄付額</a:t>
            </a:r>
            <a:r>
              <a:rPr lang="en-US" altLang="ja-JP" sz="1600" b="1" u="sng" dirty="0" smtClean="0">
                <a:solidFill>
                  <a:prstClr val="black"/>
                </a:solidFill>
                <a:latin typeface="BIZ UDPゴシック" panose="020B0400000000000000" pitchFamily="50" charset="-128"/>
                <a:ea typeface="BIZ UDPゴシック" panose="020B0400000000000000" pitchFamily="50" charset="-128"/>
              </a:rPr>
              <a:t>:10</a:t>
            </a:r>
            <a:r>
              <a:rPr lang="ja-JP" altLang="en-US" sz="1600" b="1" u="sng" dirty="0">
                <a:solidFill>
                  <a:prstClr val="black"/>
                </a:solidFill>
                <a:latin typeface="BIZ UDPゴシック" panose="020B0400000000000000" pitchFamily="50" charset="-128"/>
                <a:ea typeface="BIZ UDPゴシック" panose="020B0400000000000000" pitchFamily="50" charset="-128"/>
              </a:rPr>
              <a:t>万</a:t>
            </a:r>
            <a:r>
              <a:rPr lang="ja-JP" altLang="en-US" sz="1600" b="1" u="sng" dirty="0" smtClean="0">
                <a:solidFill>
                  <a:prstClr val="black"/>
                </a:solidFill>
                <a:latin typeface="BIZ UDPゴシック" panose="020B0400000000000000" pitchFamily="50" charset="-128"/>
                <a:ea typeface="BIZ UDPゴシック" panose="020B0400000000000000" pitchFamily="50" charset="-128"/>
              </a:rPr>
              <a:t>円</a:t>
            </a:r>
            <a:r>
              <a:rPr lang="en-US" altLang="ja-JP" sz="1600" b="1" u="sng" dirty="0" smtClean="0">
                <a:solidFill>
                  <a:prstClr val="black"/>
                </a:solidFill>
                <a:latin typeface="BIZ UDPゴシック" panose="020B0400000000000000" pitchFamily="50" charset="-128"/>
                <a:ea typeface="BIZ UDPゴシック" panose="020B0400000000000000" pitchFamily="50" charset="-128"/>
              </a:rPr>
              <a:t>(</a:t>
            </a:r>
            <a:r>
              <a:rPr lang="ja-JP" altLang="en-US" sz="1600" b="1" u="sng" dirty="0" smtClean="0">
                <a:solidFill>
                  <a:prstClr val="black"/>
                </a:solidFill>
                <a:latin typeface="BIZ UDPゴシック" panose="020B0400000000000000" pitchFamily="50" charset="-128"/>
                <a:ea typeface="BIZ UDPゴシック" panose="020B0400000000000000" pitchFamily="50" charset="-128"/>
              </a:rPr>
              <a:t>３時間</a:t>
            </a:r>
            <a:r>
              <a:rPr lang="en-US" altLang="ja-JP" sz="1600" b="1" u="sng" dirty="0" smtClean="0">
                <a:solidFill>
                  <a:prstClr val="black"/>
                </a:solidFill>
                <a:latin typeface="BIZ UDPゴシック" panose="020B0400000000000000" pitchFamily="50" charset="-128"/>
                <a:ea typeface="BIZ UDPゴシック" panose="020B0400000000000000" pitchFamily="50" charset="-128"/>
              </a:rPr>
              <a:t>)</a:t>
            </a:r>
            <a:endParaRPr lang="en-US" altLang="ja-JP" sz="1600" b="1" u="sng" dirty="0">
              <a:solidFill>
                <a:prstClr val="black"/>
              </a:solidFill>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27482" r="3234" b="27146"/>
          <a:stretch/>
        </p:blipFill>
        <p:spPr>
          <a:xfrm>
            <a:off x="1085161" y="3033192"/>
            <a:ext cx="3024000" cy="2124000"/>
          </a:xfrm>
          <a:prstGeom prst="rect">
            <a:avLst/>
          </a:prstGeom>
        </p:spPr>
      </p:pic>
      <p:sp>
        <p:nvSpPr>
          <p:cNvPr id="17" name="正方形/長方形 16"/>
          <p:cNvSpPr/>
          <p:nvPr/>
        </p:nvSpPr>
        <p:spPr>
          <a:xfrm>
            <a:off x="1990005" y="4762496"/>
            <a:ext cx="2098899" cy="380480"/>
          </a:xfrm>
          <a:prstGeom prst="rect">
            <a:avLst/>
          </a:prstGeom>
          <a:solidFill>
            <a:schemeClr val="bg1"/>
          </a:solidFill>
        </p:spPr>
        <p:txBody>
          <a:bodyPr wrap="none" lIns="36000" tIns="36000" rIns="36000" bIns="36000">
            <a:spAutoFit/>
          </a:bodyPr>
          <a:lstStyle/>
          <a:p>
            <a:pPr lvl="0" defTabSz="742950">
              <a:lnSpc>
                <a:spcPct val="125000"/>
              </a:lnSpc>
            </a:pPr>
            <a:r>
              <a:rPr lang="ja-JP" altLang="en-US" sz="1600" b="1" u="sng" dirty="0" smtClean="0">
                <a:solidFill>
                  <a:prstClr val="black"/>
                </a:solidFill>
                <a:latin typeface="BIZ UDPゴシック" panose="020B0400000000000000" pitchFamily="50" charset="-128"/>
                <a:ea typeface="BIZ UDPゴシック" panose="020B0400000000000000" pitchFamily="50" charset="-128"/>
              </a:rPr>
              <a:t>寄付額</a:t>
            </a:r>
            <a:r>
              <a:rPr lang="en-US" altLang="ja-JP" sz="1600" b="1" u="sng" dirty="0" smtClean="0">
                <a:solidFill>
                  <a:prstClr val="black"/>
                </a:solidFill>
                <a:latin typeface="BIZ UDPゴシック" panose="020B0400000000000000" pitchFamily="50" charset="-128"/>
                <a:ea typeface="BIZ UDPゴシック" panose="020B0400000000000000" pitchFamily="50" charset="-128"/>
              </a:rPr>
              <a:t>:5</a:t>
            </a:r>
            <a:r>
              <a:rPr lang="ja-JP" altLang="en-US" sz="1600" b="1" u="sng" dirty="0">
                <a:solidFill>
                  <a:prstClr val="black"/>
                </a:solidFill>
                <a:latin typeface="BIZ UDPゴシック" panose="020B0400000000000000" pitchFamily="50" charset="-128"/>
                <a:ea typeface="BIZ UDPゴシック" panose="020B0400000000000000" pitchFamily="50" charset="-128"/>
              </a:rPr>
              <a:t>万</a:t>
            </a:r>
            <a:r>
              <a:rPr lang="ja-JP" altLang="en-US" sz="1600" b="1" u="sng" dirty="0" smtClean="0">
                <a:solidFill>
                  <a:prstClr val="black"/>
                </a:solidFill>
                <a:latin typeface="BIZ UDPゴシック" panose="020B0400000000000000" pitchFamily="50" charset="-128"/>
                <a:ea typeface="BIZ UDPゴシック" panose="020B0400000000000000" pitchFamily="50" charset="-128"/>
              </a:rPr>
              <a:t>円</a:t>
            </a:r>
            <a:r>
              <a:rPr lang="en-US" altLang="ja-JP" sz="1600" b="1" u="sng" dirty="0" smtClean="0">
                <a:solidFill>
                  <a:prstClr val="black"/>
                </a:solidFill>
                <a:latin typeface="BIZ UDPゴシック" panose="020B0400000000000000" pitchFamily="50" charset="-128"/>
                <a:ea typeface="BIZ UDPゴシック" panose="020B0400000000000000" pitchFamily="50" charset="-128"/>
              </a:rPr>
              <a:t>(</a:t>
            </a:r>
            <a:r>
              <a:rPr lang="ja-JP" altLang="en-US" sz="1600" b="1" u="sng" dirty="0" smtClean="0">
                <a:solidFill>
                  <a:prstClr val="black"/>
                </a:solidFill>
                <a:latin typeface="BIZ UDPゴシック" panose="020B0400000000000000" pitchFamily="50" charset="-128"/>
                <a:ea typeface="BIZ UDPゴシック" panose="020B0400000000000000" pitchFamily="50" charset="-128"/>
              </a:rPr>
              <a:t>３時間</a:t>
            </a:r>
            <a:r>
              <a:rPr lang="en-US" altLang="ja-JP" sz="1600" b="1" u="sng" dirty="0" smtClean="0">
                <a:solidFill>
                  <a:prstClr val="black"/>
                </a:solidFill>
                <a:latin typeface="BIZ UDPゴシック" panose="020B0400000000000000" pitchFamily="50" charset="-128"/>
                <a:ea typeface="BIZ UDPゴシック" panose="020B0400000000000000" pitchFamily="50" charset="-128"/>
              </a:rPr>
              <a:t>)</a:t>
            </a:r>
          </a:p>
        </p:txBody>
      </p:sp>
      <p:sp>
        <p:nvSpPr>
          <p:cNvPr id="6" name="Rectangle 1"/>
          <p:cNvSpPr>
            <a:spLocks noChangeArrowheads="1"/>
          </p:cNvSpPr>
          <p:nvPr/>
        </p:nvSpPr>
        <p:spPr bwMode="auto">
          <a:xfrm>
            <a:off x="4953000" y="5085184"/>
            <a:ext cx="4622964" cy="1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174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333333"/>
                </a:solidFill>
                <a:effectLst/>
                <a:latin typeface="BIZ UDPゴシック" panose="020B0400000000000000" pitchFamily="50" charset="-128"/>
                <a:ea typeface="BIZ UDPゴシック" panose="020B0400000000000000" pitchFamily="50" charset="-128"/>
              </a:rPr>
              <a:t>※写真はイメージです。実際のものとは変更になる可能性がございます</a:t>
            </a:r>
            <a:r>
              <a:rPr kumimoji="0" lang="ja-JP" altLang="ja-JP" sz="10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rPr>
              <a:t> </a:t>
            </a:r>
          </a:p>
        </p:txBody>
      </p:sp>
      <p:grpSp>
        <p:nvGrpSpPr>
          <p:cNvPr id="19" name="グループ化 18"/>
          <p:cNvGrpSpPr/>
          <p:nvPr/>
        </p:nvGrpSpPr>
        <p:grpSpPr>
          <a:xfrm>
            <a:off x="4305216" y="3033192"/>
            <a:ext cx="5234784" cy="1692000"/>
            <a:chOff x="4305216" y="3174053"/>
            <a:chExt cx="5234784" cy="1692000"/>
          </a:xfrm>
        </p:grpSpPr>
        <p:pic>
          <p:nvPicPr>
            <p:cNvPr id="12" name="図 11"/>
            <p:cNvPicPr>
              <a:picLocks noChangeAspect="1"/>
            </p:cNvPicPr>
            <p:nvPr/>
          </p:nvPicPr>
          <p:blipFill rotWithShape="1">
            <a:blip r:embed="rId4">
              <a:extLst>
                <a:ext uri="{28A0092B-C50C-407E-A947-70E740481C1C}">
                  <a14:useLocalDpi xmlns:a14="http://schemas.microsoft.com/office/drawing/2010/main" val="0"/>
                </a:ext>
              </a:extLst>
            </a:blip>
            <a:srcRect l="21238" r="2168"/>
            <a:stretch/>
          </p:blipFill>
          <p:spPr>
            <a:xfrm>
              <a:off x="4305216" y="3174053"/>
              <a:ext cx="2592000" cy="1692000"/>
            </a:xfrm>
            <a:prstGeom prst="rect">
              <a:avLst/>
            </a:prstGeom>
          </p:spPr>
        </p:pic>
        <p:pic>
          <p:nvPicPr>
            <p:cNvPr id="13" name="図 12"/>
            <p:cNvPicPr>
              <a:picLocks noChangeAspect="1"/>
            </p:cNvPicPr>
            <p:nvPr/>
          </p:nvPicPr>
          <p:blipFill rotWithShape="1">
            <a:blip r:embed="rId5">
              <a:extLst>
                <a:ext uri="{28A0092B-C50C-407E-A947-70E740481C1C}">
                  <a14:useLocalDpi xmlns:a14="http://schemas.microsoft.com/office/drawing/2010/main" val="0"/>
                </a:ext>
              </a:extLst>
            </a:blip>
            <a:srcRect l="4069" t="2635" r="4197" b="3529"/>
            <a:stretch/>
          </p:blipFill>
          <p:spPr>
            <a:xfrm>
              <a:off x="6948000" y="3174053"/>
              <a:ext cx="2592000" cy="1692000"/>
            </a:xfrm>
            <a:prstGeom prst="rect">
              <a:avLst/>
            </a:prstGeom>
            <a:effectLst/>
          </p:spPr>
        </p:pic>
      </p:grpSp>
    </p:spTree>
    <p:extLst>
      <p:ext uri="{BB962C8B-B14F-4D97-AF65-F5344CB8AC3E}">
        <p14:creationId xmlns:p14="http://schemas.microsoft.com/office/powerpoint/2010/main" val="192354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 21">
            <a:extLst>
              <a:ext uri="{FF2B5EF4-FFF2-40B4-BE49-F238E27FC236}">
                <a16:creationId xmlns:a16="http://schemas.microsoft.com/office/drawing/2014/main" id="{E1565081-D46C-C476-3DEF-0D0FFB961D49}"/>
              </a:ext>
            </a:extLst>
          </p:cNvPr>
          <p:cNvGraphicFramePr>
            <a:graphicFrameLocks noGrp="1"/>
          </p:cNvGraphicFramePr>
          <p:nvPr>
            <p:extLst>
              <p:ext uri="{D42A27DB-BD31-4B8C-83A1-F6EECF244321}">
                <p14:modId xmlns:p14="http://schemas.microsoft.com/office/powerpoint/2010/main" val="4098625682"/>
              </p:ext>
            </p:extLst>
          </p:nvPr>
        </p:nvGraphicFramePr>
        <p:xfrm>
          <a:off x="193473" y="1268760"/>
          <a:ext cx="9505056" cy="4248472"/>
        </p:xfrm>
        <a:graphic>
          <a:graphicData uri="http://schemas.openxmlformats.org/drawingml/2006/table">
            <a:tbl>
              <a:tblPr firstRow="1" bandRow="1">
                <a:tableStyleId>{5940675A-B579-460E-94D1-54222C63F5DA}</a:tableStyleId>
              </a:tblPr>
              <a:tblGrid>
                <a:gridCol w="943103">
                  <a:extLst>
                    <a:ext uri="{9D8B030D-6E8A-4147-A177-3AD203B41FA5}">
                      <a16:colId xmlns:a16="http://schemas.microsoft.com/office/drawing/2014/main" val="2707623244"/>
                    </a:ext>
                  </a:extLst>
                </a:gridCol>
                <a:gridCol w="8561953">
                  <a:extLst>
                    <a:ext uri="{9D8B030D-6E8A-4147-A177-3AD203B41FA5}">
                      <a16:colId xmlns:a16="http://schemas.microsoft.com/office/drawing/2014/main" val="1201752258"/>
                    </a:ext>
                  </a:extLst>
                </a:gridCol>
              </a:tblGrid>
              <a:tr h="42484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chemeClr val="bg1"/>
                          </a:solidFill>
                          <a:latin typeface="BIZ UDPゴシック" panose="020B0400000000000000" pitchFamily="50" charset="-128"/>
                          <a:ea typeface="BIZ UDPゴシック" panose="020B0400000000000000" pitchFamily="50" charset="-128"/>
                        </a:rPr>
                        <a:t>概要</a:t>
                      </a:r>
                      <a:endParaRPr kumimoji="1" lang="en-US" altLang="ja-JP" sz="2400" b="1" dirty="0" smtClean="0">
                        <a:solidFill>
                          <a:schemeClr val="bg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25000"/>
                        </a:lnSpc>
                      </a:pPr>
                      <a:r>
                        <a:rPr lang="en-US" altLang="ja-JP" sz="1600" b="1" dirty="0" smtClean="0">
                          <a:solidFill>
                            <a:schemeClr val="tx1"/>
                          </a:solidFill>
                          <a:latin typeface="BIZ UDPゴシック" panose="020B0400000000000000" pitchFamily="50" charset="-128"/>
                          <a:ea typeface="BIZ UDPゴシック" panose="020B0400000000000000" pitchFamily="50" charset="-128"/>
                        </a:rPr>
                        <a:t>【</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会社名</a:t>
                      </a:r>
                      <a:r>
                        <a:rPr lang="en-US" altLang="ja-JP" sz="1600" b="1" dirty="0" smtClean="0">
                          <a:solidFill>
                            <a:schemeClr val="tx1"/>
                          </a:solidFill>
                          <a:latin typeface="BIZ UDPゴシック" panose="020B0400000000000000" pitchFamily="50" charset="-128"/>
                          <a:ea typeface="BIZ UDPゴシック" panose="020B0400000000000000" pitchFamily="50" charset="-128"/>
                        </a:rPr>
                        <a:t>】</a:t>
                      </a:r>
                    </a:p>
                    <a:p>
                      <a:pPr>
                        <a:lnSpc>
                          <a:spcPct val="125000"/>
                        </a:lnSpc>
                      </a:pPr>
                      <a:r>
                        <a:rPr lang="zh-TW" altLang="en-US" sz="2400" b="1" dirty="0" smtClean="0">
                          <a:solidFill>
                            <a:schemeClr val="tx1"/>
                          </a:solidFill>
                          <a:latin typeface="BIZ UDPゴシック" panose="020B0400000000000000" pitchFamily="50" charset="-128"/>
                          <a:ea typeface="BIZ UDPゴシック" panose="020B0400000000000000" pitchFamily="50" charset="-128"/>
                        </a:rPr>
                        <a:t>特別区競馬組合</a:t>
                      </a:r>
                    </a:p>
                    <a:p>
                      <a:pPr>
                        <a:lnSpc>
                          <a:spcPct val="125000"/>
                        </a:lnSpc>
                      </a:pPr>
                      <a:endParaRPr lang="en-US" altLang="ja-JP" sz="600" b="1" dirty="0" smtClean="0">
                        <a:solidFill>
                          <a:schemeClr val="tx1"/>
                        </a:solidFill>
                        <a:latin typeface="BIZ UDPゴシック" panose="020B0400000000000000" pitchFamily="50" charset="-128"/>
                        <a:ea typeface="BIZ UDPゴシック" panose="020B0400000000000000" pitchFamily="50" charset="-128"/>
                      </a:endParaRPr>
                    </a:p>
                    <a:p>
                      <a:pPr>
                        <a:lnSpc>
                          <a:spcPct val="125000"/>
                        </a:lnSpc>
                      </a:pPr>
                      <a:r>
                        <a:rPr lang="en-US" altLang="ja-JP" sz="1600" b="1" dirty="0" smtClean="0">
                          <a:solidFill>
                            <a:schemeClr val="tx1"/>
                          </a:solidFill>
                          <a:latin typeface="BIZ UDPゴシック" panose="020B0400000000000000" pitchFamily="50" charset="-128"/>
                          <a:ea typeface="BIZ UDPゴシック" panose="020B0400000000000000" pitchFamily="50" charset="-128"/>
                        </a:rPr>
                        <a:t>【</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内容・寄付額</a:t>
                      </a:r>
                      <a:r>
                        <a:rPr lang="en-US" altLang="ja-JP" sz="1600" b="1" dirty="0" smtClean="0">
                          <a:solidFill>
                            <a:schemeClr val="tx1"/>
                          </a:solidFill>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大井競馬場　競馬観戦型レストラン「</a:t>
                      </a:r>
                      <a:r>
                        <a:rPr kumimoji="1" lang="ja-JP"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ダイアモンドターン</a:t>
                      </a:r>
                      <a:r>
                        <a:rPr kumimoji="1" lang="ja-JP" altLang="en-US"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指定席の提供</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a:lnSpc>
                          <a:spcPct val="125000"/>
                        </a:lnSpc>
                      </a:pPr>
                      <a:endParaRPr lang="en-US" altLang="ja-JP" sz="2200" b="1" dirty="0" smtClean="0">
                        <a:solidFill>
                          <a:schemeClr val="tx1"/>
                        </a:solidFill>
                        <a:latin typeface="BIZ UDPゴシック" panose="020B0400000000000000" pitchFamily="50" charset="-128"/>
                        <a:ea typeface="BIZ UDPゴシック" panose="020B0400000000000000" pitchFamily="50" charset="-128"/>
                      </a:endParaRPr>
                    </a:p>
                  </a:txBody>
                  <a:tcPr marL="108000" marR="108000" marT="72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8025193"/>
                  </a:ext>
                </a:extLst>
              </a:tr>
            </a:tbl>
          </a:graphicData>
        </a:graphic>
      </p:graphicFrame>
      <p:sp>
        <p:nvSpPr>
          <p:cNvPr id="11" name="テキスト ボックス 10"/>
          <p:cNvSpPr txBox="1"/>
          <p:nvPr/>
        </p:nvSpPr>
        <p:spPr>
          <a:xfrm>
            <a:off x="17083" y="54000"/>
            <a:ext cx="3999813" cy="432000"/>
          </a:xfrm>
          <a:prstGeom prst="rect">
            <a:avLst/>
          </a:prstGeom>
          <a:solidFill>
            <a:srgbClr val="0068B7"/>
          </a:solidFill>
        </p:spPr>
        <p:txBody>
          <a:bodyPr wrap="none" rtlCol="0" anchor="ctr">
            <a:noAutofit/>
          </a:bodyPr>
          <a:lstStyle/>
          <a:p>
            <a:r>
              <a:rPr lang="ja-JP" altLang="en-US" sz="2800" b="1" dirty="0">
                <a:solidFill>
                  <a:schemeClr val="bg1"/>
                </a:solidFill>
                <a:latin typeface="BIZ UDPゴシック" panose="020B0400000000000000" pitchFamily="50" charset="-128"/>
                <a:ea typeface="BIZ UDPゴシック" panose="020B0400000000000000" pitchFamily="50" charset="-128"/>
              </a:rPr>
              <a:t>ふるさと</a:t>
            </a:r>
            <a:r>
              <a:rPr lang="ja-JP" altLang="en-US" sz="2800" b="1" dirty="0" smtClean="0">
                <a:solidFill>
                  <a:schemeClr val="bg1"/>
                </a:solidFill>
                <a:latin typeface="BIZ UDPゴシック" panose="020B0400000000000000" pitchFamily="50" charset="-128"/>
                <a:ea typeface="BIZ UDPゴシック" panose="020B0400000000000000" pitchFamily="50" charset="-128"/>
              </a:rPr>
              <a:t>納税 体験型</a:t>
            </a:r>
            <a:r>
              <a:rPr lang="ja-JP" altLang="en-US" sz="2800" b="1" dirty="0">
                <a:solidFill>
                  <a:schemeClr val="bg1"/>
                </a:solidFill>
                <a:latin typeface="BIZ UDPゴシック" panose="020B0400000000000000" pitchFamily="50" charset="-128"/>
                <a:ea typeface="BIZ UDPゴシック" panose="020B0400000000000000" pitchFamily="50" charset="-128"/>
              </a:rPr>
              <a:t>返礼品の新規開発</a:t>
            </a:r>
          </a:p>
        </p:txBody>
      </p:sp>
      <p:grpSp>
        <p:nvGrpSpPr>
          <p:cNvPr id="8" name="グループ化 7"/>
          <p:cNvGrpSpPr>
            <a:grpSpLocks noChangeAspect="1"/>
          </p:cNvGrpSpPr>
          <p:nvPr/>
        </p:nvGrpSpPr>
        <p:grpSpPr>
          <a:xfrm>
            <a:off x="1279390" y="2997216"/>
            <a:ext cx="8210114" cy="2376000"/>
            <a:chOff x="3437301" y="4113280"/>
            <a:chExt cx="5973833" cy="1728822"/>
          </a:xfrm>
        </p:grpSpPr>
        <p:grpSp>
          <p:nvGrpSpPr>
            <p:cNvPr id="9" name="グループ化 8"/>
            <p:cNvGrpSpPr/>
            <p:nvPr/>
          </p:nvGrpSpPr>
          <p:grpSpPr>
            <a:xfrm>
              <a:off x="3437301" y="4113280"/>
              <a:ext cx="1894655" cy="1728822"/>
              <a:chOff x="3519201" y="3726336"/>
              <a:chExt cx="1894655" cy="1728822"/>
            </a:xfrm>
          </p:grpSpPr>
          <p:sp>
            <p:nvSpPr>
              <p:cNvPr id="17" name="正方形/長方形 16"/>
              <p:cNvSpPr/>
              <p:nvPr/>
            </p:nvSpPr>
            <p:spPr>
              <a:xfrm>
                <a:off x="3519201" y="3726336"/>
                <a:ext cx="1894655" cy="1728822"/>
              </a:xfrm>
              <a:prstGeom prst="rect">
                <a:avLst/>
              </a:prstGeom>
              <a:solidFill>
                <a:srgbClr val="0070C0">
                  <a:alpha val="99000"/>
                </a:srgbClr>
              </a:solidFill>
              <a:ln w="31750">
                <a:solidFill>
                  <a:srgbClr val="0070C0"/>
                </a:solidFill>
              </a:ln>
              <a:effectLst/>
            </p:spPr>
            <p:style>
              <a:lnRef idx="1">
                <a:schemeClr val="accent3"/>
              </a:lnRef>
              <a:fillRef idx="2">
                <a:schemeClr val="accent3"/>
              </a:fillRef>
              <a:effectRef idx="1">
                <a:schemeClr val="accent3"/>
              </a:effectRef>
              <a:fontRef idx="minor">
                <a:schemeClr val="dk1"/>
              </a:fontRef>
            </p:style>
            <p:txBody>
              <a:bodyPr vert="horz" tIns="0" bIns="36000" rtlCol="0" anchor="b"/>
              <a:lstStyle/>
              <a:p>
                <a:pPr lvl="0" algn="ctr">
                  <a:lnSpc>
                    <a:spcPct val="120000"/>
                  </a:lnSpc>
                </a:pPr>
                <a:r>
                  <a:rPr lang="ja-JP" altLang="en-US" sz="1600" b="1" dirty="0" smtClean="0">
                    <a:solidFill>
                      <a:prstClr val="white"/>
                    </a:solidFill>
                    <a:latin typeface="BIZ UDPゴシック" panose="020B0400000000000000" pitchFamily="50" charset="-128"/>
                    <a:ea typeface="BIZ UDPゴシック" panose="020B0400000000000000" pitchFamily="50" charset="-128"/>
                  </a:rPr>
                  <a:t>ロイヤルボックス</a:t>
                </a:r>
                <a:endParaRPr lang="en-US" altLang="ja-JP" sz="1600" b="1" dirty="0" smtClean="0">
                  <a:solidFill>
                    <a:prstClr val="white"/>
                  </a:solidFill>
                  <a:latin typeface="BIZ UDPゴシック" panose="020B0400000000000000" pitchFamily="50" charset="-128"/>
                  <a:ea typeface="BIZ UDPゴシック" panose="020B0400000000000000" pitchFamily="50" charset="-128"/>
                </a:endParaRPr>
              </a:p>
              <a:p>
                <a:pPr lvl="0" algn="ctr">
                  <a:lnSpc>
                    <a:spcPct val="120000"/>
                  </a:lnSpc>
                </a:pPr>
                <a:r>
                  <a:rPr lang="ja-JP" altLang="en-US" sz="1600" b="1" dirty="0" smtClean="0">
                    <a:solidFill>
                      <a:prstClr val="white"/>
                    </a:solidFill>
                    <a:latin typeface="BIZ UDPゴシック" panose="020B0400000000000000" pitchFamily="50" charset="-128"/>
                    <a:ea typeface="BIZ UDPゴシック" panose="020B0400000000000000" pitchFamily="50" charset="-128"/>
                  </a:rPr>
                  <a:t>寄附額</a:t>
                </a:r>
                <a:r>
                  <a:rPr lang="en-US" altLang="ja-JP" sz="1600" b="1" dirty="0" smtClean="0">
                    <a:solidFill>
                      <a:prstClr val="white"/>
                    </a:solidFill>
                    <a:latin typeface="BIZ UDPゴシック" panose="020B0400000000000000" pitchFamily="50" charset="-128"/>
                    <a:ea typeface="BIZ UDPゴシック" panose="020B0400000000000000" pitchFamily="50" charset="-128"/>
                  </a:rPr>
                  <a:t>:50</a:t>
                </a:r>
                <a:r>
                  <a:rPr lang="ja-JP" altLang="en-US" sz="1600" b="1" dirty="0" smtClean="0">
                    <a:solidFill>
                      <a:prstClr val="white"/>
                    </a:solidFill>
                    <a:latin typeface="BIZ UDPゴシック" panose="020B0400000000000000" pitchFamily="50" charset="-128"/>
                    <a:ea typeface="BIZ UDPゴシック" panose="020B0400000000000000" pitchFamily="50" charset="-128"/>
                  </a:rPr>
                  <a:t>万</a:t>
                </a:r>
                <a:r>
                  <a:rPr lang="ja-JP" altLang="en-US" sz="1600" b="1" dirty="0">
                    <a:solidFill>
                      <a:prstClr val="white"/>
                    </a:solidFill>
                    <a:latin typeface="BIZ UDPゴシック" panose="020B0400000000000000" pitchFamily="50" charset="-128"/>
                    <a:ea typeface="BIZ UDPゴシック" panose="020B0400000000000000" pitchFamily="50" charset="-128"/>
                  </a:rPr>
                  <a:t>円</a:t>
                </a:r>
              </a:p>
            </p:txBody>
          </p: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456" y="3882616"/>
                <a:ext cx="1618145" cy="1080000"/>
              </a:xfrm>
              <a:prstGeom prst="rect">
                <a:avLst/>
              </a:prstGeom>
              <a:ln w="6350">
                <a:noFill/>
              </a:ln>
            </p:spPr>
          </p:pic>
        </p:grpSp>
        <p:grpSp>
          <p:nvGrpSpPr>
            <p:cNvPr id="10" name="グループ化 9"/>
            <p:cNvGrpSpPr/>
            <p:nvPr/>
          </p:nvGrpSpPr>
          <p:grpSpPr>
            <a:xfrm>
              <a:off x="5474175" y="4113280"/>
              <a:ext cx="1894655" cy="1728822"/>
              <a:chOff x="5556075" y="3726336"/>
              <a:chExt cx="1894655" cy="1728822"/>
            </a:xfrm>
          </p:grpSpPr>
          <p:sp>
            <p:nvSpPr>
              <p:cNvPr id="15" name="正方形/長方形 14"/>
              <p:cNvSpPr/>
              <p:nvPr/>
            </p:nvSpPr>
            <p:spPr>
              <a:xfrm>
                <a:off x="5556075" y="3726336"/>
                <a:ext cx="1894655" cy="1728822"/>
              </a:xfrm>
              <a:prstGeom prst="rect">
                <a:avLst/>
              </a:prstGeom>
              <a:solidFill>
                <a:srgbClr val="0070C0">
                  <a:alpha val="99000"/>
                </a:srgbClr>
              </a:solidFill>
              <a:ln w="31750">
                <a:solidFill>
                  <a:srgbClr val="0070C0"/>
                </a:solidFill>
              </a:ln>
              <a:effectLst/>
            </p:spPr>
            <p:style>
              <a:lnRef idx="1">
                <a:schemeClr val="accent3"/>
              </a:lnRef>
              <a:fillRef idx="2">
                <a:schemeClr val="accent3"/>
              </a:fillRef>
              <a:effectRef idx="1">
                <a:schemeClr val="accent3"/>
              </a:effectRef>
              <a:fontRef idx="minor">
                <a:schemeClr val="dk1"/>
              </a:fontRef>
            </p:style>
            <p:txBody>
              <a:bodyPr vert="horz" tIns="0" bIns="36000" rtlCol="0" anchor="b"/>
              <a:lstStyle/>
              <a:p>
                <a:pPr lvl="0" algn="ctr">
                  <a:lnSpc>
                    <a:spcPct val="120000"/>
                  </a:lnSpc>
                </a:pPr>
                <a:r>
                  <a:rPr lang="ja-JP" altLang="en-US" sz="1600" b="1" dirty="0" smtClean="0">
                    <a:solidFill>
                      <a:prstClr val="white"/>
                    </a:solidFill>
                    <a:latin typeface="BIZ UDPゴシック" panose="020B0400000000000000" pitchFamily="50" charset="-128"/>
                    <a:ea typeface="BIZ UDPゴシック" panose="020B0400000000000000" pitchFamily="50" charset="-128"/>
                  </a:rPr>
                  <a:t>カップルシート（</a:t>
                </a:r>
                <a:r>
                  <a:rPr lang="en-US" altLang="ja-JP" sz="1600" b="1" dirty="0" smtClean="0">
                    <a:solidFill>
                      <a:prstClr val="white"/>
                    </a:solidFill>
                    <a:latin typeface="BIZ UDPゴシック" panose="020B0400000000000000" pitchFamily="50" charset="-128"/>
                    <a:ea typeface="BIZ UDPゴシック" panose="020B0400000000000000" pitchFamily="50" charset="-128"/>
                  </a:rPr>
                  <a:t>2</a:t>
                </a:r>
                <a:r>
                  <a:rPr lang="ja-JP" altLang="en-US" sz="1600" b="1" dirty="0" smtClean="0">
                    <a:solidFill>
                      <a:prstClr val="white"/>
                    </a:solidFill>
                    <a:latin typeface="BIZ UDPゴシック" panose="020B0400000000000000" pitchFamily="50" charset="-128"/>
                    <a:ea typeface="BIZ UDPゴシック" panose="020B0400000000000000" pitchFamily="50" charset="-128"/>
                  </a:rPr>
                  <a:t>名席）</a:t>
                </a:r>
                <a:endParaRPr lang="en-US" altLang="ja-JP" sz="1600" b="1" dirty="0" smtClean="0">
                  <a:solidFill>
                    <a:prstClr val="white"/>
                  </a:solidFill>
                  <a:latin typeface="BIZ UDPゴシック" panose="020B0400000000000000" pitchFamily="50" charset="-128"/>
                  <a:ea typeface="BIZ UDPゴシック" panose="020B0400000000000000" pitchFamily="50" charset="-128"/>
                </a:endParaRPr>
              </a:p>
              <a:p>
                <a:pPr lvl="0" algn="ctr">
                  <a:lnSpc>
                    <a:spcPct val="120000"/>
                  </a:lnSpc>
                </a:pPr>
                <a:r>
                  <a:rPr lang="ja-JP" altLang="en-US" sz="1600" b="1" dirty="0">
                    <a:solidFill>
                      <a:prstClr val="white"/>
                    </a:solidFill>
                    <a:latin typeface="BIZ UDPゴシック" panose="020B0400000000000000" pitchFamily="50" charset="-128"/>
                    <a:ea typeface="BIZ UDPゴシック" panose="020B0400000000000000" pitchFamily="50" charset="-128"/>
                  </a:rPr>
                  <a:t>寄附</a:t>
                </a:r>
                <a:r>
                  <a:rPr lang="ja-JP" altLang="en-US" sz="1600" b="1" dirty="0" smtClean="0">
                    <a:solidFill>
                      <a:prstClr val="white"/>
                    </a:solidFill>
                    <a:latin typeface="BIZ UDPゴシック" panose="020B0400000000000000" pitchFamily="50" charset="-128"/>
                    <a:ea typeface="BIZ UDPゴシック" panose="020B0400000000000000" pitchFamily="50" charset="-128"/>
                  </a:rPr>
                  <a:t>額</a:t>
                </a:r>
                <a:r>
                  <a:rPr lang="en-US" altLang="ja-JP" sz="1600" b="1" dirty="0" smtClean="0">
                    <a:solidFill>
                      <a:prstClr val="white"/>
                    </a:solidFill>
                    <a:latin typeface="BIZ UDPゴシック" panose="020B0400000000000000" pitchFamily="50" charset="-128"/>
                    <a:ea typeface="BIZ UDPゴシック" panose="020B0400000000000000" pitchFamily="50" charset="-128"/>
                  </a:rPr>
                  <a:t>:4</a:t>
                </a:r>
                <a:r>
                  <a:rPr lang="ja-JP" altLang="en-US" sz="1600" b="1" dirty="0" smtClean="0">
                    <a:solidFill>
                      <a:prstClr val="white"/>
                    </a:solidFill>
                    <a:latin typeface="BIZ UDPゴシック" panose="020B0400000000000000" pitchFamily="50" charset="-128"/>
                    <a:ea typeface="BIZ UDPゴシック" panose="020B0400000000000000" pitchFamily="50" charset="-128"/>
                  </a:rPr>
                  <a:t>万</a:t>
                </a:r>
                <a:r>
                  <a:rPr lang="en-US" altLang="ja-JP" sz="1600" b="1" dirty="0" smtClean="0">
                    <a:solidFill>
                      <a:prstClr val="white"/>
                    </a:solidFill>
                    <a:latin typeface="BIZ UDPゴシック" panose="020B0400000000000000" pitchFamily="50" charset="-128"/>
                    <a:ea typeface="BIZ UDPゴシック" panose="020B0400000000000000" pitchFamily="50" charset="-128"/>
                  </a:rPr>
                  <a:t>7</a:t>
                </a:r>
                <a:r>
                  <a:rPr lang="ja-JP" altLang="en-US" sz="1600" b="1" dirty="0" smtClean="0">
                    <a:solidFill>
                      <a:prstClr val="white"/>
                    </a:solidFill>
                    <a:latin typeface="BIZ UDPゴシック" panose="020B0400000000000000" pitchFamily="50" charset="-128"/>
                    <a:ea typeface="BIZ UDPゴシック" panose="020B0400000000000000" pitchFamily="50" charset="-128"/>
                  </a:rPr>
                  <a:t>千円</a:t>
                </a:r>
                <a:endParaRPr lang="ja-JP" altLang="en-US" sz="1600" b="1" dirty="0">
                  <a:solidFill>
                    <a:prstClr val="white"/>
                  </a:solidFill>
                  <a:latin typeface="BIZ UDPゴシック" panose="020B0400000000000000" pitchFamily="50" charset="-128"/>
                  <a:ea typeface="BIZ UDPゴシック" panose="020B0400000000000000" pitchFamily="50" charset="-128"/>
                </a:endParaRPr>
              </a:p>
            </p:txBody>
          </p:sp>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6129" y="3882616"/>
                <a:ext cx="1614547" cy="1080000"/>
              </a:xfrm>
              <a:prstGeom prst="rect">
                <a:avLst/>
              </a:prstGeom>
              <a:ln w="6350">
                <a:noFill/>
              </a:ln>
            </p:spPr>
          </p:pic>
        </p:grpSp>
        <p:grpSp>
          <p:nvGrpSpPr>
            <p:cNvPr id="12" name="グループ化 11"/>
            <p:cNvGrpSpPr/>
            <p:nvPr/>
          </p:nvGrpSpPr>
          <p:grpSpPr>
            <a:xfrm>
              <a:off x="7516479" y="4113280"/>
              <a:ext cx="1894655" cy="1728822"/>
              <a:chOff x="7533676" y="3726336"/>
              <a:chExt cx="1894655" cy="1728822"/>
            </a:xfrm>
          </p:grpSpPr>
          <p:sp>
            <p:nvSpPr>
              <p:cNvPr id="13" name="正方形/長方形 12"/>
              <p:cNvSpPr/>
              <p:nvPr/>
            </p:nvSpPr>
            <p:spPr>
              <a:xfrm>
                <a:off x="7533676" y="3726336"/>
                <a:ext cx="1894655" cy="1728822"/>
              </a:xfrm>
              <a:prstGeom prst="rect">
                <a:avLst/>
              </a:prstGeom>
              <a:solidFill>
                <a:srgbClr val="0070C0">
                  <a:alpha val="99000"/>
                </a:srgbClr>
              </a:solidFill>
              <a:ln w="31750">
                <a:solidFill>
                  <a:srgbClr val="0070C0"/>
                </a:solidFill>
              </a:ln>
              <a:effectLst/>
            </p:spPr>
            <p:style>
              <a:lnRef idx="1">
                <a:schemeClr val="accent3"/>
              </a:lnRef>
              <a:fillRef idx="2">
                <a:schemeClr val="accent3"/>
              </a:fillRef>
              <a:effectRef idx="1">
                <a:schemeClr val="accent3"/>
              </a:effectRef>
              <a:fontRef idx="minor">
                <a:schemeClr val="dk1"/>
              </a:fontRef>
            </p:style>
            <p:txBody>
              <a:bodyPr vert="horz" tIns="0" bIns="36000" rtlCol="0" anchor="b"/>
              <a:lstStyle/>
              <a:p>
                <a:pPr lvl="0" algn="ctr">
                  <a:lnSpc>
                    <a:spcPct val="120000"/>
                  </a:lnSpc>
                </a:pPr>
                <a:r>
                  <a:rPr lang="ja-JP" altLang="en-US" sz="1600" b="1" dirty="0" smtClean="0">
                    <a:solidFill>
                      <a:schemeClr val="bg1"/>
                    </a:solidFill>
                    <a:latin typeface="BIZ UDPゴシック" panose="020B0400000000000000" pitchFamily="50" charset="-128"/>
                    <a:ea typeface="BIZ UDPゴシック" panose="020B0400000000000000" pitchFamily="50" charset="-128"/>
                  </a:rPr>
                  <a:t>ボックスシート</a:t>
                </a:r>
                <a:r>
                  <a:rPr lang="en-US" altLang="ja-JP" sz="1600" b="1" dirty="0" smtClean="0">
                    <a:solidFill>
                      <a:schemeClr val="bg1"/>
                    </a:solidFill>
                    <a:latin typeface="BIZ UDPゴシック" panose="020B0400000000000000" pitchFamily="50" charset="-128"/>
                    <a:ea typeface="BIZ UDPゴシック" panose="020B0400000000000000" pitchFamily="50" charset="-128"/>
                  </a:rPr>
                  <a:t>(4</a:t>
                </a:r>
                <a:r>
                  <a:rPr lang="ja-JP" altLang="en-US" sz="1600" b="1" dirty="0" smtClean="0">
                    <a:solidFill>
                      <a:schemeClr val="bg1"/>
                    </a:solidFill>
                    <a:latin typeface="BIZ UDPゴシック" panose="020B0400000000000000" pitchFamily="50" charset="-128"/>
                    <a:ea typeface="BIZ UDPゴシック" panose="020B0400000000000000" pitchFamily="50" charset="-128"/>
                  </a:rPr>
                  <a:t>名席</a:t>
                </a:r>
                <a:r>
                  <a:rPr lang="en-US" altLang="ja-JP" sz="1600" b="1" dirty="0" smtClean="0">
                    <a:solidFill>
                      <a:schemeClr val="bg1"/>
                    </a:solidFill>
                    <a:latin typeface="BIZ UDPゴシック" panose="020B0400000000000000" pitchFamily="50" charset="-128"/>
                    <a:ea typeface="BIZ UDPゴシック" panose="020B0400000000000000" pitchFamily="50" charset="-128"/>
                  </a:rPr>
                  <a:t>)</a:t>
                </a:r>
              </a:p>
              <a:p>
                <a:pPr lvl="0" algn="ctr">
                  <a:lnSpc>
                    <a:spcPct val="120000"/>
                  </a:lnSpc>
                </a:pPr>
                <a:r>
                  <a:rPr lang="ja-JP" altLang="en-US" sz="1600" b="1" dirty="0">
                    <a:solidFill>
                      <a:schemeClr val="bg1"/>
                    </a:solidFill>
                    <a:latin typeface="BIZ UDPゴシック" panose="020B0400000000000000" pitchFamily="50" charset="-128"/>
                    <a:ea typeface="BIZ UDPゴシック" panose="020B0400000000000000" pitchFamily="50" charset="-128"/>
                  </a:rPr>
                  <a:t>寄附</a:t>
                </a:r>
                <a:r>
                  <a:rPr lang="ja-JP" altLang="en-US" sz="1600" b="1" dirty="0" smtClean="0">
                    <a:solidFill>
                      <a:schemeClr val="bg1"/>
                    </a:solidFill>
                    <a:latin typeface="BIZ UDPゴシック" panose="020B0400000000000000" pitchFamily="50" charset="-128"/>
                    <a:ea typeface="BIZ UDPゴシック" panose="020B0400000000000000" pitchFamily="50" charset="-128"/>
                  </a:rPr>
                  <a:t>額</a:t>
                </a:r>
                <a:r>
                  <a:rPr lang="en-US" altLang="ja-JP" sz="1600" b="1" dirty="0" smtClean="0">
                    <a:solidFill>
                      <a:schemeClr val="bg1"/>
                    </a:solidFill>
                    <a:latin typeface="BIZ UDPゴシック" panose="020B0400000000000000" pitchFamily="50" charset="-128"/>
                    <a:ea typeface="BIZ UDPゴシック" panose="020B0400000000000000" pitchFamily="50" charset="-128"/>
                  </a:rPr>
                  <a:t>:8</a:t>
                </a:r>
                <a:r>
                  <a:rPr lang="ja-JP" altLang="en-US" sz="1600" b="1" dirty="0" smtClean="0">
                    <a:solidFill>
                      <a:schemeClr val="bg1"/>
                    </a:solidFill>
                    <a:latin typeface="BIZ UDPゴシック" panose="020B0400000000000000" pitchFamily="50" charset="-128"/>
                    <a:ea typeface="BIZ UDPゴシック" panose="020B0400000000000000" pitchFamily="50" charset="-128"/>
                  </a:rPr>
                  <a:t>万円</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6515" y="3882616"/>
                <a:ext cx="1608977" cy="1080000"/>
              </a:xfrm>
              <a:prstGeom prst="rect">
                <a:avLst/>
              </a:prstGeom>
              <a:ln w="6350">
                <a:noFill/>
              </a:ln>
            </p:spPr>
          </p:pic>
        </p:grpSp>
      </p:grpSp>
      <p:sp>
        <p:nvSpPr>
          <p:cNvPr id="21" name="テキスト ボックス 20"/>
          <p:cNvSpPr txBox="1"/>
          <p:nvPr/>
        </p:nvSpPr>
        <p:spPr>
          <a:xfrm>
            <a:off x="180000" y="684000"/>
            <a:ext cx="3960000" cy="432000"/>
          </a:xfrm>
          <a:prstGeom prst="rect">
            <a:avLst/>
          </a:prstGeom>
          <a:solidFill>
            <a:srgbClr val="0070C0"/>
          </a:solidFill>
        </p:spPr>
        <p:txBody>
          <a:bodyPr wrap="square" tIns="72000" bIns="72000" rtlCol="0" anchor="ctr">
            <a:noAutofit/>
          </a:bodyPr>
          <a:lstStyle/>
          <a:p>
            <a:pPr algn="ctr"/>
            <a:r>
              <a:rPr lang="ja-JP" altLang="en-US" sz="2000" b="1" dirty="0" smtClean="0">
                <a:solidFill>
                  <a:schemeClr val="bg1"/>
                </a:solidFill>
                <a:latin typeface="BIZ UDPゴシック" panose="020B0400000000000000" pitchFamily="50" charset="-128"/>
                <a:ea typeface="BIZ UDPゴシック" panose="020B0400000000000000" pitchFamily="50" charset="-128"/>
              </a:rPr>
              <a:t>追加した体験型返礼品②</a:t>
            </a:r>
            <a:endParaRPr lang="ja-JP" altLang="en-US" sz="20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75278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 21">
            <a:extLst>
              <a:ext uri="{FF2B5EF4-FFF2-40B4-BE49-F238E27FC236}">
                <a16:creationId xmlns:a16="http://schemas.microsoft.com/office/drawing/2014/main" id="{E1565081-D46C-C476-3DEF-0D0FFB961D49}"/>
              </a:ext>
            </a:extLst>
          </p:cNvPr>
          <p:cNvGraphicFramePr>
            <a:graphicFrameLocks noGrp="1"/>
          </p:cNvGraphicFramePr>
          <p:nvPr>
            <p:extLst>
              <p:ext uri="{D42A27DB-BD31-4B8C-83A1-F6EECF244321}">
                <p14:modId xmlns:p14="http://schemas.microsoft.com/office/powerpoint/2010/main" val="485361919"/>
              </p:ext>
            </p:extLst>
          </p:nvPr>
        </p:nvGraphicFramePr>
        <p:xfrm>
          <a:off x="193473" y="1268760"/>
          <a:ext cx="9505056" cy="4392488"/>
        </p:xfrm>
        <a:graphic>
          <a:graphicData uri="http://schemas.openxmlformats.org/drawingml/2006/table">
            <a:tbl>
              <a:tblPr firstRow="1" bandRow="1">
                <a:tableStyleId>{5940675A-B579-460E-94D1-54222C63F5DA}</a:tableStyleId>
              </a:tblPr>
              <a:tblGrid>
                <a:gridCol w="943103">
                  <a:extLst>
                    <a:ext uri="{9D8B030D-6E8A-4147-A177-3AD203B41FA5}">
                      <a16:colId xmlns:a16="http://schemas.microsoft.com/office/drawing/2014/main" val="2707623244"/>
                    </a:ext>
                  </a:extLst>
                </a:gridCol>
                <a:gridCol w="8561953">
                  <a:extLst>
                    <a:ext uri="{9D8B030D-6E8A-4147-A177-3AD203B41FA5}">
                      <a16:colId xmlns:a16="http://schemas.microsoft.com/office/drawing/2014/main" val="1201752258"/>
                    </a:ext>
                  </a:extLst>
                </a:gridCol>
              </a:tblGrid>
              <a:tr h="43924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chemeClr val="bg1"/>
                          </a:solidFill>
                          <a:latin typeface="BIZ UDPゴシック" panose="020B0400000000000000" pitchFamily="50" charset="-128"/>
                          <a:ea typeface="BIZ UDPゴシック" panose="020B0400000000000000" pitchFamily="50" charset="-128"/>
                        </a:rPr>
                        <a:t>概要</a:t>
                      </a:r>
                      <a:endParaRPr kumimoji="1" lang="en-US" altLang="ja-JP" sz="2400" b="1" dirty="0" smtClean="0">
                        <a:solidFill>
                          <a:schemeClr val="bg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25000"/>
                        </a:lnSpc>
                      </a:pPr>
                      <a:r>
                        <a:rPr lang="en-US" altLang="ja-JP" sz="1600" b="1" dirty="0" smtClean="0">
                          <a:solidFill>
                            <a:schemeClr val="tx1"/>
                          </a:solidFill>
                          <a:latin typeface="BIZ UDPゴシック" panose="020B0400000000000000" pitchFamily="50" charset="-128"/>
                          <a:ea typeface="BIZ UDPゴシック" panose="020B0400000000000000" pitchFamily="50" charset="-128"/>
                        </a:rPr>
                        <a:t>【</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会社名</a:t>
                      </a:r>
                      <a:r>
                        <a:rPr lang="en-US" altLang="ja-JP" sz="1600" b="1" dirty="0" smtClean="0">
                          <a:solidFill>
                            <a:schemeClr val="tx1"/>
                          </a:solidFill>
                          <a:latin typeface="BIZ UDPゴシック" panose="020B0400000000000000" pitchFamily="50" charset="-128"/>
                          <a:ea typeface="BIZ UDPゴシック" panose="020B0400000000000000" pitchFamily="50" charset="-128"/>
                        </a:rPr>
                        <a:t>】</a:t>
                      </a:r>
                    </a:p>
                    <a:p>
                      <a:pPr>
                        <a:lnSpc>
                          <a:spcPct val="125000"/>
                        </a:lnSpc>
                      </a:pPr>
                      <a:r>
                        <a:rPr lang="ja-JP" altLang="en-US" sz="2400" b="1" dirty="0" smtClean="0">
                          <a:solidFill>
                            <a:schemeClr val="tx1"/>
                          </a:solidFill>
                          <a:latin typeface="BIZ UDPゴシック" panose="020B0400000000000000" pitchFamily="50" charset="-128"/>
                          <a:ea typeface="BIZ UDPゴシック" panose="020B0400000000000000" pitchFamily="50" charset="-128"/>
                        </a:rPr>
                        <a:t>セガサミーホールディングス株式会社</a:t>
                      </a:r>
                      <a:endParaRPr lang="en-US" altLang="ja-JP" sz="2400" b="1" dirty="0" smtClean="0">
                        <a:solidFill>
                          <a:schemeClr val="tx1"/>
                        </a:solidFill>
                        <a:latin typeface="BIZ UDPゴシック" panose="020B0400000000000000" pitchFamily="50" charset="-128"/>
                        <a:ea typeface="BIZ UDPゴシック" panose="020B0400000000000000" pitchFamily="50" charset="-128"/>
                      </a:endParaRPr>
                    </a:p>
                    <a:p>
                      <a:pPr>
                        <a:lnSpc>
                          <a:spcPct val="125000"/>
                        </a:lnSpc>
                      </a:pPr>
                      <a:endParaRPr lang="en-US" altLang="ja-JP" sz="600" b="1" dirty="0" smtClean="0">
                        <a:solidFill>
                          <a:schemeClr val="tx1"/>
                        </a:solidFill>
                        <a:latin typeface="BIZ UDPゴシック" panose="020B0400000000000000" pitchFamily="50" charset="-128"/>
                        <a:ea typeface="BIZ UDPゴシック" panose="020B0400000000000000" pitchFamily="50" charset="-128"/>
                      </a:endParaRPr>
                    </a:p>
                    <a:p>
                      <a:pPr>
                        <a:lnSpc>
                          <a:spcPct val="125000"/>
                        </a:lnSpc>
                      </a:pPr>
                      <a:r>
                        <a:rPr lang="en-US" altLang="ja-JP" sz="1600" b="1" dirty="0" smtClean="0">
                          <a:solidFill>
                            <a:schemeClr val="tx1"/>
                          </a:solidFill>
                          <a:latin typeface="BIZ UDPゴシック" panose="020B0400000000000000" pitchFamily="50" charset="-128"/>
                          <a:ea typeface="BIZ UDPゴシック" panose="020B0400000000000000" pitchFamily="50" charset="-128"/>
                        </a:rPr>
                        <a:t>【</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内容</a:t>
                      </a:r>
                      <a:r>
                        <a:rPr lang="en-US" altLang="ja-JP" sz="1600" b="1" dirty="0" smtClean="0">
                          <a:solidFill>
                            <a:schemeClr val="tx1"/>
                          </a:solidFill>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プロダンスリーグ「</a:t>
                      </a:r>
                      <a:r>
                        <a:rPr kumimoji="1"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D</a:t>
                      </a:r>
                      <a:r>
                        <a:rPr kumimoji="1" lang="ja-JP" altLang="en-US"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リーグ」参戦の</a:t>
                      </a:r>
                      <a:r>
                        <a:rPr kumimoji="1"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SEGA SAMMY LUX(</a:t>
                      </a:r>
                      <a:r>
                        <a:rPr kumimoji="1" lang="ja-JP" altLang="en-US"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セガサミー・ルクス</a:t>
                      </a:r>
                      <a:r>
                        <a:rPr kumimoji="1"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メンバーによる</a:t>
                      </a:r>
                      <a:r>
                        <a:rPr kumimoji="1"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90</a:t>
                      </a:r>
                      <a:r>
                        <a:rPr kumimoji="1" lang="ja-JP" altLang="en-US"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分間のダンスレッスン体験</a:t>
                      </a:r>
                      <a:endParaRPr kumimoji="1"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25000"/>
                        </a:lnSpc>
                        <a:spcBef>
                          <a:spcPts val="0"/>
                        </a:spcBef>
                        <a:spcAft>
                          <a:spcPts val="0"/>
                        </a:spcAft>
                        <a:buClrTx/>
                        <a:buSzTx/>
                        <a:buFontTx/>
                        <a:buNone/>
                        <a:tabLst/>
                        <a:defRPr/>
                      </a:pPr>
                      <a:endParaRPr kumimoji="1" lang="en-US" altLang="ja-JP" sz="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en-US" altLang="ja-JP"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寄附額</a:t>
                      </a:r>
                      <a:r>
                        <a:rPr kumimoji="1" lang="en-US" altLang="ja-JP"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3</a:t>
                      </a:r>
                      <a:r>
                        <a:rPr kumimoji="1" lang="ja-JP" altLang="en-US"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万</a:t>
                      </a:r>
                      <a:r>
                        <a:rPr kumimoji="1"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5</a:t>
                      </a:r>
                      <a:r>
                        <a:rPr kumimoji="1" lang="ja-JP" altLang="en-US"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千円</a:t>
                      </a:r>
                      <a:endParaRPr kumimoji="1"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25000"/>
                        </a:lnSpc>
                        <a:spcBef>
                          <a:spcPts val="0"/>
                        </a:spcBef>
                        <a:spcAft>
                          <a:spcPts val="0"/>
                        </a:spcAft>
                        <a:buClrTx/>
                        <a:buSzTx/>
                        <a:buFontTx/>
                        <a:buNone/>
                        <a:tabLst/>
                        <a:defRPr/>
                      </a:pPr>
                      <a:endParaRPr kumimoji="1" lang="en-US" altLang="ja-JP" sz="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en-US" altLang="ja-JP"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申込期間</a:t>
                      </a:r>
                      <a:r>
                        <a:rPr kumimoji="1" lang="en-US" altLang="ja-JP"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en-US" altLang="ja-JP" sz="20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9</a:t>
                      </a:r>
                      <a:r>
                        <a:rPr kumimoji="1" lang="ja-JP" altLang="en-US" sz="20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月</a:t>
                      </a:r>
                      <a:r>
                        <a:rPr kumimoji="1" lang="en-US" altLang="ja-JP" sz="20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30</a:t>
                      </a:r>
                      <a:r>
                        <a:rPr kumimoji="1" lang="ja-JP" altLang="en-US" sz="20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日まで</a:t>
                      </a:r>
                    </a:p>
                    <a:p>
                      <a:pPr>
                        <a:lnSpc>
                          <a:spcPct val="125000"/>
                        </a:lnSpc>
                      </a:pPr>
                      <a:endParaRPr lang="en-US" altLang="ja-JP" sz="2200" b="1" dirty="0" smtClean="0">
                        <a:solidFill>
                          <a:schemeClr val="tx1"/>
                        </a:solidFill>
                        <a:latin typeface="BIZ UDPゴシック" panose="020B0400000000000000" pitchFamily="50" charset="-128"/>
                        <a:ea typeface="BIZ UDPゴシック" panose="020B0400000000000000" pitchFamily="50" charset="-128"/>
                      </a:endParaRPr>
                    </a:p>
                  </a:txBody>
                  <a:tcPr marL="108000" marR="108000" marT="72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8025193"/>
                  </a:ext>
                </a:extLst>
              </a:tr>
            </a:tbl>
          </a:graphicData>
        </a:graphic>
      </p:graphicFrame>
      <p:sp>
        <p:nvSpPr>
          <p:cNvPr id="11" name="テキスト ボックス 10"/>
          <p:cNvSpPr txBox="1"/>
          <p:nvPr/>
        </p:nvSpPr>
        <p:spPr>
          <a:xfrm>
            <a:off x="17083" y="54000"/>
            <a:ext cx="3999813" cy="432000"/>
          </a:xfrm>
          <a:prstGeom prst="rect">
            <a:avLst/>
          </a:prstGeom>
          <a:solidFill>
            <a:srgbClr val="0068B7"/>
          </a:solidFill>
        </p:spPr>
        <p:txBody>
          <a:bodyPr wrap="none" rtlCol="0" anchor="ctr">
            <a:noAutofit/>
          </a:bodyPr>
          <a:lstStyle/>
          <a:p>
            <a:r>
              <a:rPr lang="ja-JP" altLang="en-US" sz="2800" b="1" dirty="0">
                <a:solidFill>
                  <a:schemeClr val="bg1"/>
                </a:solidFill>
                <a:latin typeface="BIZ UDPゴシック" panose="020B0400000000000000" pitchFamily="50" charset="-128"/>
                <a:ea typeface="BIZ UDPゴシック" panose="020B0400000000000000" pitchFamily="50" charset="-128"/>
              </a:rPr>
              <a:t>ふるさと</a:t>
            </a:r>
            <a:r>
              <a:rPr lang="ja-JP" altLang="en-US" sz="2800" b="1" dirty="0" smtClean="0">
                <a:solidFill>
                  <a:schemeClr val="bg1"/>
                </a:solidFill>
                <a:latin typeface="BIZ UDPゴシック" panose="020B0400000000000000" pitchFamily="50" charset="-128"/>
                <a:ea typeface="BIZ UDPゴシック" panose="020B0400000000000000" pitchFamily="50" charset="-128"/>
              </a:rPr>
              <a:t>納税 体験型</a:t>
            </a:r>
            <a:r>
              <a:rPr lang="ja-JP" altLang="en-US" sz="2800" b="1" dirty="0">
                <a:solidFill>
                  <a:schemeClr val="bg1"/>
                </a:solidFill>
                <a:latin typeface="BIZ UDPゴシック" panose="020B0400000000000000" pitchFamily="50" charset="-128"/>
                <a:ea typeface="BIZ UDPゴシック" panose="020B0400000000000000" pitchFamily="50" charset="-128"/>
              </a:rPr>
              <a:t>返礼品の新規開発</a:t>
            </a:r>
          </a:p>
        </p:txBody>
      </p:sp>
      <p:sp>
        <p:nvSpPr>
          <p:cNvPr id="21" name="テキスト ボックス 20"/>
          <p:cNvSpPr txBox="1"/>
          <p:nvPr/>
        </p:nvSpPr>
        <p:spPr>
          <a:xfrm>
            <a:off x="180000" y="684000"/>
            <a:ext cx="3960000" cy="432000"/>
          </a:xfrm>
          <a:prstGeom prst="rect">
            <a:avLst/>
          </a:prstGeom>
          <a:solidFill>
            <a:srgbClr val="0070C0"/>
          </a:solidFill>
        </p:spPr>
        <p:txBody>
          <a:bodyPr wrap="square" tIns="72000" bIns="72000" rtlCol="0" anchor="ctr">
            <a:noAutofit/>
          </a:bodyPr>
          <a:lstStyle/>
          <a:p>
            <a:pPr algn="ctr"/>
            <a:r>
              <a:rPr lang="ja-JP" altLang="en-US" sz="2000" b="1" dirty="0" smtClean="0">
                <a:solidFill>
                  <a:schemeClr val="bg1"/>
                </a:solidFill>
                <a:latin typeface="BIZ UDPゴシック" panose="020B0400000000000000" pitchFamily="50" charset="-128"/>
                <a:ea typeface="BIZ UDPゴシック" panose="020B0400000000000000" pitchFamily="50" charset="-128"/>
              </a:rPr>
              <a:t>現在募集中の体験型返礼品</a:t>
            </a:r>
            <a:endParaRPr lang="ja-JP" altLang="en-US" sz="2000" b="1" dirty="0">
              <a:solidFill>
                <a:schemeClr val="bg1"/>
              </a:solidFill>
              <a:latin typeface="BIZ UDPゴシック" panose="020B0400000000000000" pitchFamily="50" charset="-128"/>
              <a:ea typeface="BIZ UDPゴシック" panose="020B0400000000000000" pitchFamily="50" charset="-128"/>
            </a:endParaRPr>
          </a:p>
        </p:txBody>
      </p:sp>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4848" y="3525224"/>
            <a:ext cx="2952000" cy="1967235"/>
          </a:xfrm>
          <a:prstGeom prst="rect">
            <a:avLst/>
          </a:prstGeom>
        </p:spPr>
      </p:pic>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9184" y="3525224"/>
            <a:ext cx="2952000" cy="1968000"/>
          </a:xfrm>
          <a:prstGeom prst="rect">
            <a:avLst/>
          </a:prstGeom>
        </p:spPr>
      </p:pic>
    </p:spTree>
    <p:extLst>
      <p:ext uri="{BB962C8B-B14F-4D97-AF65-F5344CB8AC3E}">
        <p14:creationId xmlns:p14="http://schemas.microsoft.com/office/powerpoint/2010/main" val="872708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7083" y="54000"/>
            <a:ext cx="3999813" cy="432000"/>
          </a:xfrm>
          <a:prstGeom prst="rect">
            <a:avLst/>
          </a:prstGeom>
          <a:solidFill>
            <a:srgbClr val="0068B7"/>
          </a:solidFill>
        </p:spPr>
        <p:txBody>
          <a:bodyPr wrap="none" rtlCol="0" anchor="ctr">
            <a:noAutofit/>
          </a:bodyPr>
          <a:lstStyle/>
          <a:p>
            <a:r>
              <a:rPr lang="ja-JP" altLang="en-US" sz="2400" b="1" dirty="0" smtClean="0">
                <a:solidFill>
                  <a:schemeClr val="bg1"/>
                </a:solidFill>
                <a:latin typeface="BIZ UDPゴシック" panose="020B0400000000000000" pitchFamily="50" charset="-128"/>
                <a:ea typeface="BIZ UDPゴシック" panose="020B0400000000000000" pitchFamily="50" charset="-128"/>
              </a:rPr>
              <a:t>ガバメントクラウドファンディングを活用した事業支援について</a:t>
            </a:r>
            <a:endParaRPr lang="ja-JP" altLang="en-US" sz="2400" b="1" dirty="0">
              <a:solidFill>
                <a:schemeClr val="bg1"/>
              </a:solidFill>
              <a:latin typeface="BIZ UDPゴシック" panose="020B0400000000000000" pitchFamily="50" charset="-128"/>
              <a:ea typeface="BIZ UDPゴシック" panose="020B04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568299445"/>
              </p:ext>
            </p:extLst>
          </p:nvPr>
        </p:nvGraphicFramePr>
        <p:xfrm>
          <a:off x="164468" y="1052736"/>
          <a:ext cx="9577064" cy="5328592"/>
        </p:xfrm>
        <a:graphic>
          <a:graphicData uri="http://schemas.openxmlformats.org/drawingml/2006/table">
            <a:tbl>
              <a:tblPr firstRow="1" bandRow="1">
                <a:tableStyleId>{5C22544A-7EE6-4342-B048-85BDC9FD1C3A}</a:tableStyleId>
              </a:tblPr>
              <a:tblGrid>
                <a:gridCol w="4788532">
                  <a:extLst>
                    <a:ext uri="{9D8B030D-6E8A-4147-A177-3AD203B41FA5}">
                      <a16:colId xmlns:a16="http://schemas.microsoft.com/office/drawing/2014/main" val="3848359760"/>
                    </a:ext>
                  </a:extLst>
                </a:gridCol>
                <a:gridCol w="4788532">
                  <a:extLst>
                    <a:ext uri="{9D8B030D-6E8A-4147-A177-3AD203B41FA5}">
                      <a16:colId xmlns:a16="http://schemas.microsoft.com/office/drawing/2014/main" val="4152553725"/>
                    </a:ext>
                  </a:extLst>
                </a:gridCol>
              </a:tblGrid>
              <a:tr h="2664296">
                <a:tc>
                  <a:txBody>
                    <a:bodyPr/>
                    <a:lstStyle/>
                    <a:p>
                      <a:pPr algn="ctr"/>
                      <a:r>
                        <a:rPr kumimoji="1" lang="ja-JP" altLang="en-US" sz="1400" b="1" dirty="0" err="1" smtClean="0">
                          <a:solidFill>
                            <a:schemeClr val="tx1"/>
                          </a:solidFill>
                          <a:latin typeface="BIZ UDPゴシック" panose="020B0400000000000000" pitchFamily="50" charset="-128"/>
                          <a:ea typeface="BIZ UDPゴシック" panose="020B0400000000000000" pitchFamily="50" charset="-128"/>
                        </a:rPr>
                        <a:t>しながわ</a:t>
                      </a:r>
                      <a:r>
                        <a:rPr kumimoji="1" lang="ja-JP" altLang="en-US" sz="1400" b="1" dirty="0" smtClean="0">
                          <a:solidFill>
                            <a:schemeClr val="tx1"/>
                          </a:solidFill>
                          <a:latin typeface="BIZ UDPゴシック" panose="020B0400000000000000" pitchFamily="50" charset="-128"/>
                          <a:ea typeface="BIZ UDPゴシック" panose="020B0400000000000000" pitchFamily="50" charset="-128"/>
                        </a:rPr>
                        <a:t>シティラン</a:t>
                      </a:r>
                      <a:r>
                        <a:rPr kumimoji="1" lang="en-US" altLang="ja-JP" sz="1400" b="1" dirty="0" smtClean="0">
                          <a:solidFill>
                            <a:schemeClr val="tx1"/>
                          </a:solidFill>
                          <a:latin typeface="BIZ UDPゴシック" panose="020B0400000000000000" pitchFamily="50" charset="-128"/>
                          <a:ea typeface="BIZ UDPゴシック" panose="020B0400000000000000" pitchFamily="50" charset="-128"/>
                        </a:rPr>
                        <a:t>2025</a:t>
                      </a:r>
                      <a:r>
                        <a:rPr kumimoji="1" lang="ja-JP" altLang="en-US" sz="1400" b="1" dirty="0" smtClean="0">
                          <a:solidFill>
                            <a:schemeClr val="tx1"/>
                          </a:solidFill>
                          <a:latin typeface="BIZ UDPゴシック" panose="020B0400000000000000" pitchFamily="50" charset="-128"/>
                          <a:ea typeface="BIZ UDPゴシック" panose="020B0400000000000000" pitchFamily="50" charset="-128"/>
                        </a:rPr>
                        <a:t>開催に向けた支援プロジェクト</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marT="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1" dirty="0" smtClean="0">
                          <a:solidFill>
                            <a:schemeClr val="tx1"/>
                          </a:solidFill>
                          <a:latin typeface="BIZ UDPゴシック" panose="020B0400000000000000" pitchFamily="50" charset="-128"/>
                          <a:ea typeface="BIZ UDPゴシック" panose="020B0400000000000000" pitchFamily="50" charset="-128"/>
                        </a:rPr>
                        <a:t>デフリンピック認知度「</a:t>
                      </a:r>
                      <a:r>
                        <a:rPr kumimoji="1" lang="en-US" altLang="ja-JP" sz="1400" b="1" dirty="0" smtClean="0">
                          <a:solidFill>
                            <a:schemeClr val="tx1"/>
                          </a:solidFill>
                          <a:latin typeface="BIZ UDPゴシック" panose="020B0400000000000000" pitchFamily="50" charset="-128"/>
                          <a:ea typeface="BIZ UDPゴシック" panose="020B0400000000000000" pitchFamily="50" charset="-128"/>
                        </a:rPr>
                        <a:t>120</a:t>
                      </a:r>
                      <a:r>
                        <a:rPr kumimoji="1" lang="ja-JP" altLang="en-US" sz="1400" b="1" dirty="0" smtClean="0">
                          <a:solidFill>
                            <a:schemeClr val="tx1"/>
                          </a:solidFill>
                          <a:latin typeface="BIZ UDPゴシック" panose="020B0400000000000000" pitchFamily="50" charset="-128"/>
                          <a:ea typeface="BIZ UDPゴシック" panose="020B0400000000000000" pitchFamily="50" charset="-128"/>
                        </a:rPr>
                        <a:t>％」プロジェクト</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marT="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7555269"/>
                  </a:ext>
                </a:extLst>
              </a:tr>
              <a:tr h="2664296">
                <a:tc>
                  <a:txBody>
                    <a:bodyPr/>
                    <a:lstStyle/>
                    <a:p>
                      <a:pPr algn="ctr"/>
                      <a:r>
                        <a:rPr kumimoji="1" lang="ja-JP" altLang="en-US" sz="1400" b="1" dirty="0" smtClean="0">
                          <a:solidFill>
                            <a:schemeClr val="tx1"/>
                          </a:solidFill>
                          <a:latin typeface="BIZ UDPゴシック" panose="020B0400000000000000" pitchFamily="50" charset="-128"/>
                          <a:ea typeface="BIZ UDPゴシック" panose="020B0400000000000000" pitchFamily="50" charset="-128"/>
                        </a:rPr>
                        <a:t>しあわせ食卓事業と子ども食堂の支援</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marT="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1" dirty="0" err="1" smtClean="0">
                          <a:solidFill>
                            <a:schemeClr val="tx1"/>
                          </a:solidFill>
                          <a:latin typeface="BIZ UDPゴシック" panose="020B0400000000000000" pitchFamily="50" charset="-128"/>
                          <a:ea typeface="BIZ UDPゴシック" panose="020B0400000000000000" pitchFamily="50" charset="-128"/>
                        </a:rPr>
                        <a:t>しながわ</a:t>
                      </a:r>
                      <a:r>
                        <a:rPr kumimoji="1" lang="ja-JP" altLang="en-US" sz="1400" b="1" dirty="0" smtClean="0">
                          <a:solidFill>
                            <a:schemeClr val="tx1"/>
                          </a:solidFill>
                          <a:latin typeface="BIZ UDPゴシック" panose="020B0400000000000000" pitchFamily="50" charset="-128"/>
                          <a:ea typeface="BIZ UDPゴシック" panose="020B0400000000000000" pitchFamily="50" charset="-128"/>
                        </a:rPr>
                        <a:t>水辺の観光フェスタ　未来へ繋げるプロジェクト</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marT="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7193410"/>
                  </a:ext>
                </a:extLst>
              </a:tr>
            </a:tbl>
          </a:graphicData>
        </a:graphic>
      </p:graphicFrame>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5008" y="4329280"/>
            <a:ext cx="2380722" cy="1620000"/>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5008" y="1616276"/>
            <a:ext cx="2353872" cy="1620000"/>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000" y="4329280"/>
            <a:ext cx="2408195" cy="1620000"/>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000" y="1616276"/>
            <a:ext cx="2431854" cy="1620000"/>
          </a:xfrm>
          <a:prstGeom prst="rect">
            <a:avLst/>
          </a:prstGeom>
        </p:spPr>
      </p:pic>
      <p:sp>
        <p:nvSpPr>
          <p:cNvPr id="13" name="正方形/長方形 12"/>
          <p:cNvSpPr/>
          <p:nvPr/>
        </p:nvSpPr>
        <p:spPr>
          <a:xfrm>
            <a:off x="2648744" y="1480716"/>
            <a:ext cx="2304256" cy="2049792"/>
          </a:xfrm>
          <a:prstGeom prst="rect">
            <a:avLst/>
          </a:prstGeom>
        </p:spPr>
        <p:txBody>
          <a:bodyPr wrap="square" rIns="72000">
            <a:spAutoFit/>
          </a:bodyPr>
          <a:lstStyle/>
          <a:p>
            <a:pPr>
              <a:lnSpc>
                <a:spcPct val="120000"/>
              </a:lnSpc>
            </a:pPr>
            <a:r>
              <a:rPr lang="en-US" altLang="ja-JP" sz="1400" b="1" dirty="0" smtClean="0">
                <a:latin typeface="BIZ UDPゴシック" panose="020B0400000000000000" pitchFamily="50" charset="-128"/>
                <a:ea typeface="BIZ UDPゴシック" panose="020B0400000000000000" pitchFamily="50" charset="-128"/>
              </a:rPr>
              <a:t>【</a:t>
            </a:r>
            <a:r>
              <a:rPr lang="ja-JP" altLang="en-US" sz="1400" b="1" dirty="0" smtClean="0">
                <a:latin typeface="BIZ UDPゴシック" panose="020B0400000000000000" pitchFamily="50" charset="-128"/>
                <a:ea typeface="BIZ UDPゴシック" panose="020B0400000000000000" pitchFamily="50" charset="-128"/>
              </a:rPr>
              <a:t>寄附金の使い道</a:t>
            </a:r>
            <a:r>
              <a:rPr lang="en-US" altLang="ja-JP" sz="1400" b="1" dirty="0" smtClean="0">
                <a:latin typeface="BIZ UDPゴシック" panose="020B0400000000000000" pitchFamily="50" charset="-128"/>
                <a:ea typeface="BIZ UDPゴシック" panose="020B0400000000000000" pitchFamily="50" charset="-128"/>
              </a:rPr>
              <a:t>(</a:t>
            </a:r>
            <a:r>
              <a:rPr lang="ja-JP" altLang="en-US" sz="1400" b="1" dirty="0" smtClean="0">
                <a:latin typeface="BIZ UDPゴシック" panose="020B0400000000000000" pitchFamily="50" charset="-128"/>
                <a:ea typeface="BIZ UDPゴシック" panose="020B0400000000000000" pitchFamily="50" charset="-128"/>
              </a:rPr>
              <a:t>予定</a:t>
            </a:r>
            <a:r>
              <a:rPr lang="en-US" altLang="ja-JP" sz="1400" b="1" dirty="0" smtClean="0">
                <a:latin typeface="BIZ UDPゴシック" panose="020B0400000000000000" pitchFamily="50" charset="-128"/>
                <a:ea typeface="BIZ UDPゴシック" panose="020B0400000000000000" pitchFamily="50" charset="-128"/>
              </a:rPr>
              <a:t>)】</a:t>
            </a:r>
          </a:p>
          <a:p>
            <a:pPr>
              <a:lnSpc>
                <a:spcPct val="120000"/>
              </a:lnSpc>
            </a:pPr>
            <a:r>
              <a:rPr lang="ja-JP" altLang="en-US" sz="1400" b="1" dirty="0">
                <a:latin typeface="BIZ UDPゴシック" panose="020B0400000000000000" pitchFamily="50" charset="-128"/>
                <a:ea typeface="BIZ UDPゴシック" panose="020B0400000000000000" pitchFamily="50" charset="-128"/>
              </a:rPr>
              <a:t>大会運営費用・当日イベント開催費用</a:t>
            </a:r>
            <a:endParaRPr lang="en-US" altLang="ja-JP" sz="1400" b="1" dirty="0" smtClean="0">
              <a:latin typeface="BIZ UDPゴシック" panose="020B0400000000000000" pitchFamily="50" charset="-128"/>
              <a:ea typeface="BIZ UDPゴシック" panose="020B0400000000000000" pitchFamily="50" charset="-128"/>
            </a:endParaRPr>
          </a:p>
          <a:p>
            <a:pPr>
              <a:lnSpc>
                <a:spcPct val="120000"/>
              </a:lnSpc>
            </a:pPr>
            <a:endParaRPr lang="en-US" altLang="ja-JP" sz="400" b="1" dirty="0" smtClean="0">
              <a:latin typeface="BIZ UDPゴシック" panose="020B0400000000000000" pitchFamily="50" charset="-128"/>
              <a:ea typeface="BIZ UDPゴシック" panose="020B0400000000000000" pitchFamily="50" charset="-128"/>
            </a:endParaRPr>
          </a:p>
          <a:p>
            <a:pPr>
              <a:lnSpc>
                <a:spcPct val="120000"/>
              </a:lnSpc>
            </a:pPr>
            <a:r>
              <a:rPr lang="en-US" altLang="ja-JP" sz="1400" b="1" dirty="0" smtClean="0">
                <a:latin typeface="BIZ UDPゴシック" panose="020B0400000000000000" pitchFamily="50" charset="-128"/>
                <a:ea typeface="BIZ UDPゴシック" panose="020B0400000000000000" pitchFamily="50" charset="-128"/>
              </a:rPr>
              <a:t>【</a:t>
            </a:r>
            <a:r>
              <a:rPr lang="ja-JP" altLang="en-US" sz="1400" b="1" dirty="0" smtClean="0">
                <a:latin typeface="BIZ UDPゴシック" panose="020B0400000000000000" pitchFamily="50" charset="-128"/>
                <a:ea typeface="BIZ UDPゴシック" panose="020B0400000000000000" pitchFamily="50" charset="-128"/>
              </a:rPr>
              <a:t>募集期間</a:t>
            </a:r>
            <a:r>
              <a:rPr lang="en-US" altLang="ja-JP" sz="1400" b="1" dirty="0">
                <a:latin typeface="BIZ UDPゴシック" panose="020B0400000000000000" pitchFamily="50" charset="-128"/>
                <a:ea typeface="BIZ UDPゴシック" panose="020B0400000000000000" pitchFamily="50" charset="-128"/>
              </a:rPr>
              <a:t>】</a:t>
            </a:r>
            <a:endParaRPr lang="en-US" altLang="ja-JP" sz="1400" b="1" dirty="0" smtClean="0">
              <a:latin typeface="BIZ UDPゴシック" panose="020B0400000000000000" pitchFamily="50" charset="-128"/>
              <a:ea typeface="BIZ UDPゴシック" panose="020B0400000000000000" pitchFamily="50" charset="-128"/>
            </a:endParaRPr>
          </a:p>
          <a:p>
            <a:pPr>
              <a:lnSpc>
                <a:spcPct val="120000"/>
              </a:lnSpc>
            </a:pPr>
            <a:r>
              <a:rPr lang="en-US" altLang="ja-JP" sz="1400" b="1" dirty="0" smtClean="0">
                <a:latin typeface="BIZ UDPゴシック" panose="020B0400000000000000" pitchFamily="50" charset="-128"/>
                <a:ea typeface="BIZ UDPゴシック" panose="020B0400000000000000" pitchFamily="50" charset="-128"/>
              </a:rPr>
              <a:t>9</a:t>
            </a:r>
            <a:r>
              <a:rPr lang="ja-JP" altLang="en-US" sz="1400" b="1" dirty="0">
                <a:latin typeface="BIZ UDPゴシック" panose="020B0400000000000000" pitchFamily="50" charset="-128"/>
                <a:ea typeface="BIZ UDPゴシック" panose="020B0400000000000000" pitchFamily="50" charset="-128"/>
              </a:rPr>
              <a:t>月</a:t>
            </a:r>
            <a:r>
              <a:rPr lang="en-US" altLang="ja-JP" sz="1400" b="1" dirty="0">
                <a:latin typeface="BIZ UDPゴシック" panose="020B0400000000000000" pitchFamily="50" charset="-128"/>
                <a:ea typeface="BIZ UDPゴシック" panose="020B0400000000000000" pitchFamily="50" charset="-128"/>
              </a:rPr>
              <a:t>1</a:t>
            </a:r>
            <a:r>
              <a:rPr lang="ja-JP" altLang="en-US" sz="1400" b="1" dirty="0">
                <a:latin typeface="BIZ UDPゴシック" panose="020B0400000000000000" pitchFamily="50" charset="-128"/>
                <a:ea typeface="BIZ UDPゴシック" panose="020B0400000000000000" pitchFamily="50" charset="-128"/>
              </a:rPr>
              <a:t>日</a:t>
            </a:r>
            <a:r>
              <a:rPr lang="ja-JP" altLang="en-US" sz="1400" b="1" dirty="0" smtClean="0">
                <a:latin typeface="BIZ UDPゴシック" panose="020B0400000000000000" pitchFamily="50" charset="-128"/>
                <a:ea typeface="BIZ UDPゴシック" panose="020B0400000000000000" pitchFamily="50" charset="-128"/>
              </a:rPr>
              <a:t>～</a:t>
            </a:r>
            <a:r>
              <a:rPr lang="en-US" altLang="ja-JP" sz="1400" b="1" dirty="0" smtClean="0">
                <a:latin typeface="BIZ UDPゴシック" panose="020B0400000000000000" pitchFamily="50" charset="-128"/>
                <a:ea typeface="BIZ UDPゴシック" panose="020B0400000000000000" pitchFamily="50" charset="-128"/>
              </a:rPr>
              <a:t>11</a:t>
            </a:r>
            <a:r>
              <a:rPr lang="ja-JP" altLang="en-US" sz="1400" b="1" dirty="0">
                <a:latin typeface="BIZ UDPゴシック" panose="020B0400000000000000" pitchFamily="50" charset="-128"/>
                <a:ea typeface="BIZ UDPゴシック" panose="020B0400000000000000" pitchFamily="50" charset="-128"/>
              </a:rPr>
              <a:t>月</a:t>
            </a:r>
            <a:r>
              <a:rPr lang="en-US" altLang="ja-JP" sz="1400" b="1" dirty="0">
                <a:latin typeface="BIZ UDPゴシック" panose="020B0400000000000000" pitchFamily="50" charset="-128"/>
                <a:ea typeface="BIZ UDPゴシック" panose="020B0400000000000000" pitchFamily="50" charset="-128"/>
              </a:rPr>
              <a:t>30</a:t>
            </a:r>
            <a:r>
              <a:rPr lang="ja-JP" altLang="en-US" sz="1400" b="1" dirty="0" smtClean="0">
                <a:latin typeface="BIZ UDPゴシック" panose="020B0400000000000000" pitchFamily="50" charset="-128"/>
                <a:ea typeface="BIZ UDPゴシック" panose="020B0400000000000000" pitchFamily="50" charset="-128"/>
              </a:rPr>
              <a:t>日</a:t>
            </a:r>
            <a:endParaRPr lang="en-US" altLang="ja-JP" sz="1400" b="1" dirty="0" smtClean="0">
              <a:latin typeface="BIZ UDPゴシック" panose="020B0400000000000000" pitchFamily="50" charset="-128"/>
              <a:ea typeface="BIZ UDPゴシック" panose="020B0400000000000000" pitchFamily="50" charset="-128"/>
            </a:endParaRPr>
          </a:p>
          <a:p>
            <a:pPr>
              <a:lnSpc>
                <a:spcPct val="120000"/>
              </a:lnSpc>
            </a:pPr>
            <a:endParaRPr lang="en-US" altLang="ja-JP" sz="400" b="1" dirty="0" smtClean="0">
              <a:latin typeface="BIZ UDPゴシック" panose="020B0400000000000000" pitchFamily="50" charset="-128"/>
              <a:ea typeface="BIZ UDPゴシック" panose="020B0400000000000000" pitchFamily="50" charset="-128"/>
            </a:endParaRPr>
          </a:p>
          <a:p>
            <a:pPr>
              <a:lnSpc>
                <a:spcPct val="120000"/>
              </a:lnSpc>
            </a:pPr>
            <a:r>
              <a:rPr lang="en-US" altLang="ja-JP" sz="1400" b="1" dirty="0" smtClean="0">
                <a:latin typeface="BIZ UDPゴシック" panose="020B0400000000000000" pitchFamily="50" charset="-128"/>
                <a:ea typeface="BIZ UDPゴシック" panose="020B0400000000000000" pitchFamily="50" charset="-128"/>
              </a:rPr>
              <a:t>【</a:t>
            </a:r>
            <a:r>
              <a:rPr lang="ja-JP" altLang="en-US" sz="1400" b="1" dirty="0" smtClean="0">
                <a:latin typeface="BIZ UDPゴシック" panose="020B0400000000000000" pitchFamily="50" charset="-128"/>
                <a:ea typeface="BIZ UDPゴシック" panose="020B0400000000000000" pitchFamily="50" charset="-128"/>
              </a:rPr>
              <a:t>目標額</a:t>
            </a:r>
            <a:r>
              <a:rPr lang="en-US" altLang="ja-JP" sz="1400" b="1" dirty="0" smtClean="0">
                <a:latin typeface="BIZ UDPゴシック" panose="020B0400000000000000" pitchFamily="50" charset="-128"/>
                <a:ea typeface="BIZ UDPゴシック" panose="020B0400000000000000" pitchFamily="50" charset="-128"/>
              </a:rPr>
              <a:t>】</a:t>
            </a:r>
          </a:p>
          <a:p>
            <a:pPr>
              <a:lnSpc>
                <a:spcPct val="120000"/>
              </a:lnSpc>
            </a:pPr>
            <a:r>
              <a:rPr lang="en-US" altLang="ja-JP" sz="1400" b="1" dirty="0" smtClean="0">
                <a:latin typeface="BIZ UDPゴシック" panose="020B0400000000000000" pitchFamily="50" charset="-128"/>
                <a:ea typeface="BIZ UDPゴシック" panose="020B0400000000000000" pitchFamily="50" charset="-128"/>
              </a:rPr>
              <a:t>1,500</a:t>
            </a:r>
            <a:r>
              <a:rPr lang="ja-JP" altLang="en-US" sz="1400" b="1" dirty="0" smtClean="0">
                <a:latin typeface="BIZ UDPゴシック" panose="020B0400000000000000" pitchFamily="50" charset="-128"/>
                <a:ea typeface="BIZ UDPゴシック" panose="020B0400000000000000" pitchFamily="50" charset="-128"/>
              </a:rPr>
              <a:t>万円</a:t>
            </a:r>
            <a:endParaRPr lang="ja-JP" altLang="en-US" sz="1400" b="1" dirty="0">
              <a:latin typeface="BIZ UDPゴシック" panose="020B0400000000000000" pitchFamily="50" charset="-128"/>
              <a:ea typeface="BIZ UDPゴシック" panose="020B0400000000000000" pitchFamily="50" charset="-128"/>
            </a:endParaRPr>
          </a:p>
        </p:txBody>
      </p:sp>
      <p:sp>
        <p:nvSpPr>
          <p:cNvPr id="10" name="正方形/長方形 9"/>
          <p:cNvSpPr/>
          <p:nvPr/>
        </p:nvSpPr>
        <p:spPr>
          <a:xfrm>
            <a:off x="7401272" y="1480716"/>
            <a:ext cx="2340260" cy="2308324"/>
          </a:xfrm>
          <a:prstGeom prst="rect">
            <a:avLst/>
          </a:prstGeom>
        </p:spPr>
        <p:txBody>
          <a:bodyPr wrap="square">
            <a:spAutoFit/>
          </a:bodyPr>
          <a:lstStyle/>
          <a:p>
            <a:pPr>
              <a:lnSpc>
                <a:spcPct val="120000"/>
              </a:lnSpc>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寄附金の使い道</a:t>
            </a: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予定</a:t>
            </a:r>
            <a:r>
              <a:rPr lang="en-US" altLang="ja-JP" sz="1400" b="1" dirty="0">
                <a:latin typeface="BIZ UDPゴシック" panose="020B0400000000000000" pitchFamily="50" charset="-128"/>
                <a:ea typeface="BIZ UDPゴシック" panose="020B0400000000000000" pitchFamily="50" charset="-128"/>
              </a:rPr>
              <a:t>)】</a:t>
            </a:r>
          </a:p>
          <a:p>
            <a:pPr>
              <a:lnSpc>
                <a:spcPct val="120000"/>
              </a:lnSpc>
            </a:pPr>
            <a:r>
              <a:rPr lang="ja-JP" altLang="en-US" sz="1300" b="1" dirty="0" smtClean="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デフスポーツ応援</a:t>
            </a:r>
            <a:r>
              <a:rPr lang="ja-JP" altLang="en-US" sz="1300" b="1" dirty="0" smtClean="0">
                <a:latin typeface="BIZ UDPゴシック" panose="020B0400000000000000" pitchFamily="50" charset="-128"/>
                <a:ea typeface="BIZ UDPゴシック" panose="020B0400000000000000" pitchFamily="50" charset="-128"/>
              </a:rPr>
              <a:t>事業</a:t>
            </a:r>
            <a:endParaRPr lang="en-US" altLang="ja-JP" sz="1300" b="1" dirty="0" smtClean="0">
              <a:latin typeface="BIZ UDPゴシック" panose="020B0400000000000000" pitchFamily="50" charset="-128"/>
              <a:ea typeface="BIZ UDPゴシック" panose="020B0400000000000000" pitchFamily="50" charset="-128"/>
            </a:endParaRPr>
          </a:p>
          <a:p>
            <a:pPr>
              <a:lnSpc>
                <a:spcPct val="120000"/>
              </a:lnSpc>
            </a:pPr>
            <a:r>
              <a:rPr lang="ja-JP" altLang="en-US" sz="1300" b="1" dirty="0" smtClean="0">
                <a:latin typeface="BIZ UDPゴシック" panose="020B0400000000000000" pitchFamily="50" charset="-128"/>
                <a:ea typeface="BIZ UDPゴシック" panose="020B0400000000000000" pitchFamily="50" charset="-128"/>
              </a:rPr>
              <a:t>・啓発イベント</a:t>
            </a:r>
            <a:endParaRPr lang="en-US" altLang="ja-JP" sz="1300" b="1" dirty="0" smtClean="0">
              <a:latin typeface="BIZ UDPゴシック" panose="020B0400000000000000" pitchFamily="50" charset="-128"/>
              <a:ea typeface="BIZ UDPゴシック" panose="020B0400000000000000" pitchFamily="50" charset="-128"/>
            </a:endParaRPr>
          </a:p>
          <a:p>
            <a:pPr>
              <a:lnSpc>
                <a:spcPct val="120000"/>
              </a:lnSpc>
            </a:pPr>
            <a:r>
              <a:rPr lang="ja-JP" altLang="en-US" sz="1300" b="1" dirty="0" smtClean="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デフスポーツ体験</a:t>
            </a:r>
            <a:r>
              <a:rPr lang="ja-JP" altLang="en-US" sz="1300" b="1" dirty="0" smtClean="0">
                <a:latin typeface="BIZ UDPゴシック" panose="020B0400000000000000" pitchFamily="50" charset="-128"/>
                <a:ea typeface="BIZ UDPゴシック" panose="020B0400000000000000" pitchFamily="50" charset="-128"/>
              </a:rPr>
              <a:t>費用 等</a:t>
            </a:r>
            <a:endParaRPr lang="ja-JP" altLang="en-US" sz="1300" b="1" dirty="0">
              <a:latin typeface="BIZ UDPゴシック" panose="020B0400000000000000" pitchFamily="50" charset="-128"/>
              <a:ea typeface="BIZ UDPゴシック" panose="020B0400000000000000" pitchFamily="50" charset="-128"/>
            </a:endParaRPr>
          </a:p>
          <a:p>
            <a:pPr>
              <a:lnSpc>
                <a:spcPct val="120000"/>
              </a:lnSpc>
            </a:pPr>
            <a:endParaRPr lang="en-US" altLang="ja-JP" sz="400" b="1" dirty="0" smtClean="0">
              <a:latin typeface="BIZ UDPゴシック" panose="020B0400000000000000" pitchFamily="50" charset="-128"/>
              <a:ea typeface="BIZ UDPゴシック" panose="020B0400000000000000" pitchFamily="50" charset="-128"/>
            </a:endParaRPr>
          </a:p>
          <a:p>
            <a:pPr>
              <a:lnSpc>
                <a:spcPct val="120000"/>
              </a:lnSpc>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smtClean="0">
                <a:latin typeface="BIZ UDPゴシック" panose="020B0400000000000000" pitchFamily="50" charset="-128"/>
                <a:ea typeface="BIZ UDPゴシック" panose="020B0400000000000000" pitchFamily="50" charset="-128"/>
              </a:rPr>
              <a:t>募集期間</a:t>
            </a:r>
            <a:r>
              <a:rPr lang="en-US" altLang="ja-JP" sz="1400" b="1" dirty="0" smtClean="0">
                <a:latin typeface="BIZ UDPゴシック" panose="020B0400000000000000" pitchFamily="50" charset="-128"/>
                <a:ea typeface="BIZ UDPゴシック" panose="020B0400000000000000" pitchFamily="50" charset="-128"/>
              </a:rPr>
              <a:t>】</a:t>
            </a:r>
          </a:p>
          <a:p>
            <a:pPr>
              <a:lnSpc>
                <a:spcPct val="120000"/>
              </a:lnSpc>
            </a:pPr>
            <a:r>
              <a:rPr lang="en-US" altLang="ja-JP" sz="1400" b="1" dirty="0" smtClean="0">
                <a:latin typeface="BIZ UDPゴシック" panose="020B0400000000000000" pitchFamily="50" charset="-128"/>
                <a:ea typeface="BIZ UDPゴシック" panose="020B0400000000000000" pitchFamily="50" charset="-128"/>
              </a:rPr>
              <a:t>9</a:t>
            </a:r>
            <a:r>
              <a:rPr lang="ja-JP" altLang="en-US" sz="1400" b="1" dirty="0" smtClean="0">
                <a:latin typeface="BIZ UDPゴシック" panose="020B0400000000000000" pitchFamily="50" charset="-128"/>
                <a:ea typeface="BIZ UDPゴシック" panose="020B0400000000000000" pitchFamily="50" charset="-128"/>
              </a:rPr>
              <a:t>月</a:t>
            </a:r>
            <a:r>
              <a:rPr lang="en-US" altLang="ja-JP" sz="1400" b="1" dirty="0" smtClean="0">
                <a:latin typeface="BIZ UDPゴシック" panose="020B0400000000000000" pitchFamily="50" charset="-128"/>
                <a:ea typeface="BIZ UDPゴシック" panose="020B0400000000000000" pitchFamily="50" charset="-128"/>
              </a:rPr>
              <a:t>1</a:t>
            </a:r>
            <a:r>
              <a:rPr lang="ja-JP" altLang="en-US" sz="1400" b="1" dirty="0" smtClean="0">
                <a:latin typeface="BIZ UDPゴシック" panose="020B0400000000000000" pitchFamily="50" charset="-128"/>
                <a:ea typeface="BIZ UDPゴシック" panose="020B0400000000000000" pitchFamily="50" charset="-128"/>
              </a:rPr>
              <a:t>日～</a:t>
            </a:r>
            <a:r>
              <a:rPr lang="en-US" altLang="ja-JP" sz="1400" b="1" dirty="0" smtClean="0">
                <a:latin typeface="BIZ UDPゴシック" panose="020B0400000000000000" pitchFamily="50" charset="-128"/>
                <a:ea typeface="BIZ UDPゴシック" panose="020B0400000000000000" pitchFamily="50" charset="-128"/>
              </a:rPr>
              <a:t>11</a:t>
            </a:r>
            <a:r>
              <a:rPr lang="ja-JP" altLang="en-US" sz="1400" b="1" dirty="0" smtClean="0">
                <a:latin typeface="BIZ UDPゴシック" panose="020B0400000000000000" pitchFamily="50" charset="-128"/>
                <a:ea typeface="BIZ UDPゴシック" panose="020B0400000000000000" pitchFamily="50" charset="-128"/>
              </a:rPr>
              <a:t>月</a:t>
            </a:r>
            <a:r>
              <a:rPr lang="en-US" altLang="ja-JP" sz="1400" b="1" dirty="0" smtClean="0">
                <a:latin typeface="BIZ UDPゴシック" panose="020B0400000000000000" pitchFamily="50" charset="-128"/>
                <a:ea typeface="BIZ UDPゴシック" panose="020B0400000000000000" pitchFamily="50" charset="-128"/>
              </a:rPr>
              <a:t>30</a:t>
            </a:r>
            <a:r>
              <a:rPr lang="ja-JP" altLang="en-US" sz="1400" b="1" dirty="0" smtClean="0">
                <a:latin typeface="BIZ UDPゴシック" panose="020B0400000000000000" pitchFamily="50" charset="-128"/>
                <a:ea typeface="BIZ UDPゴシック" panose="020B0400000000000000" pitchFamily="50" charset="-128"/>
              </a:rPr>
              <a:t>日</a:t>
            </a:r>
            <a:endParaRPr lang="en-US" altLang="ja-JP" sz="1400" b="1" dirty="0" smtClean="0">
              <a:latin typeface="BIZ UDPゴシック" panose="020B0400000000000000" pitchFamily="50" charset="-128"/>
              <a:ea typeface="BIZ UDPゴシック" panose="020B0400000000000000" pitchFamily="50" charset="-128"/>
            </a:endParaRPr>
          </a:p>
          <a:p>
            <a:pPr>
              <a:lnSpc>
                <a:spcPct val="120000"/>
              </a:lnSpc>
            </a:pPr>
            <a:endParaRPr lang="en-US" altLang="ja-JP" sz="400" b="1" dirty="0">
              <a:latin typeface="BIZ UDPゴシック" panose="020B0400000000000000" pitchFamily="50" charset="-128"/>
              <a:ea typeface="BIZ UDPゴシック" panose="020B0400000000000000" pitchFamily="50" charset="-128"/>
            </a:endParaRPr>
          </a:p>
          <a:p>
            <a:pPr>
              <a:lnSpc>
                <a:spcPct val="120000"/>
              </a:lnSpc>
            </a:pPr>
            <a:r>
              <a:rPr lang="en-US" altLang="ja-JP" sz="1400" b="1" dirty="0" smtClean="0">
                <a:latin typeface="BIZ UDPゴシック" panose="020B0400000000000000" pitchFamily="50" charset="-128"/>
                <a:ea typeface="BIZ UDPゴシック" panose="020B0400000000000000" pitchFamily="50" charset="-128"/>
              </a:rPr>
              <a:t>【</a:t>
            </a:r>
            <a:r>
              <a:rPr lang="ja-JP" altLang="en-US" sz="1400" b="1" dirty="0" smtClean="0">
                <a:latin typeface="BIZ UDPゴシック" panose="020B0400000000000000" pitchFamily="50" charset="-128"/>
                <a:ea typeface="BIZ UDPゴシック" panose="020B0400000000000000" pitchFamily="50" charset="-128"/>
              </a:rPr>
              <a:t>目標額</a:t>
            </a:r>
            <a:r>
              <a:rPr lang="en-US" altLang="ja-JP" sz="1400" b="1" dirty="0" smtClean="0">
                <a:latin typeface="BIZ UDPゴシック" panose="020B0400000000000000" pitchFamily="50" charset="-128"/>
                <a:ea typeface="BIZ UDPゴシック" panose="020B0400000000000000" pitchFamily="50" charset="-128"/>
              </a:rPr>
              <a:t>】</a:t>
            </a:r>
          </a:p>
          <a:p>
            <a:pPr>
              <a:lnSpc>
                <a:spcPct val="120000"/>
              </a:lnSpc>
            </a:pPr>
            <a:r>
              <a:rPr lang="en-US" altLang="ja-JP" sz="1400" b="1" dirty="0" smtClean="0">
                <a:latin typeface="BIZ UDPゴシック" panose="020B0400000000000000" pitchFamily="50" charset="-128"/>
                <a:ea typeface="BIZ UDPゴシック" panose="020B0400000000000000" pitchFamily="50" charset="-128"/>
              </a:rPr>
              <a:t>1,000</a:t>
            </a:r>
            <a:r>
              <a:rPr lang="ja-JP" altLang="en-US" sz="1400" b="1" dirty="0" smtClean="0">
                <a:latin typeface="BIZ UDPゴシック" panose="020B0400000000000000" pitchFamily="50" charset="-128"/>
                <a:ea typeface="BIZ UDPゴシック" panose="020B0400000000000000" pitchFamily="50" charset="-128"/>
              </a:rPr>
              <a:t>万円</a:t>
            </a:r>
            <a:endParaRPr lang="ja-JP" altLang="en-US" sz="1400" b="1" dirty="0">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2648744" y="4128404"/>
            <a:ext cx="2304256" cy="2252924"/>
          </a:xfrm>
          <a:prstGeom prst="rect">
            <a:avLst/>
          </a:prstGeom>
        </p:spPr>
        <p:txBody>
          <a:bodyPr wrap="square">
            <a:spAutoFit/>
          </a:bodyPr>
          <a:lstStyle/>
          <a:p>
            <a:pPr>
              <a:lnSpc>
                <a:spcPct val="120000"/>
              </a:lnSpc>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寄附金の使い道</a:t>
            </a: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予定</a:t>
            </a:r>
            <a:r>
              <a:rPr lang="en-US" altLang="ja-JP" sz="1400" b="1" dirty="0">
                <a:latin typeface="BIZ UDPゴシック" panose="020B0400000000000000" pitchFamily="50" charset="-128"/>
                <a:ea typeface="BIZ UDPゴシック" panose="020B0400000000000000" pitchFamily="50" charset="-128"/>
              </a:rPr>
              <a:t>)】</a:t>
            </a:r>
          </a:p>
          <a:p>
            <a:pPr>
              <a:lnSpc>
                <a:spcPct val="120000"/>
              </a:lnSpc>
            </a:pPr>
            <a:r>
              <a:rPr lang="ja-JP" altLang="en-US" sz="1300" b="1" dirty="0" smtClean="0">
                <a:latin typeface="BIZ UDPゴシック" panose="020B0400000000000000" pitchFamily="50" charset="-128"/>
                <a:ea typeface="BIZ UDPゴシック" panose="020B0400000000000000" pitchFamily="50" charset="-128"/>
              </a:rPr>
              <a:t>・子ども食堂継続支援</a:t>
            </a:r>
            <a:endParaRPr lang="ja-JP" altLang="en-US" sz="1300" b="1" dirty="0">
              <a:latin typeface="BIZ UDPゴシック" panose="020B0400000000000000" pitchFamily="50" charset="-128"/>
              <a:ea typeface="BIZ UDPゴシック" panose="020B0400000000000000" pitchFamily="50" charset="-128"/>
            </a:endParaRPr>
          </a:p>
          <a:p>
            <a:pPr>
              <a:lnSpc>
                <a:spcPct val="120000"/>
              </a:lnSpc>
            </a:pPr>
            <a:r>
              <a:rPr lang="ja-JP" altLang="en-US" sz="1300" b="1" dirty="0" smtClean="0">
                <a:latin typeface="BIZ UDPゴシック" panose="020B0400000000000000" pitchFamily="50" charset="-128"/>
                <a:ea typeface="BIZ UDPゴシック" panose="020B0400000000000000" pitchFamily="50" charset="-128"/>
              </a:rPr>
              <a:t>・しあわせ食卓事業食品配送</a:t>
            </a:r>
            <a:endParaRPr lang="ja-JP" altLang="en-US" sz="1300" b="1" dirty="0">
              <a:latin typeface="BIZ UDPゴシック" panose="020B0400000000000000" pitchFamily="50" charset="-128"/>
              <a:ea typeface="BIZ UDPゴシック" panose="020B0400000000000000" pitchFamily="50" charset="-128"/>
            </a:endParaRPr>
          </a:p>
          <a:p>
            <a:pPr>
              <a:lnSpc>
                <a:spcPct val="120000"/>
              </a:lnSpc>
            </a:pPr>
            <a:r>
              <a:rPr lang="ja-JP" altLang="en-US" sz="1300" b="1" dirty="0" smtClean="0">
                <a:latin typeface="BIZ UDPゴシック" panose="020B0400000000000000" pitchFamily="50" charset="-128"/>
                <a:ea typeface="BIZ UDPゴシック" panose="020B0400000000000000" pitchFamily="50" charset="-128"/>
              </a:rPr>
              <a:t>・つなぐ</a:t>
            </a:r>
            <a:r>
              <a:rPr lang="ja-JP" altLang="en-US" sz="1300" b="1" dirty="0">
                <a:latin typeface="BIZ UDPゴシック" panose="020B0400000000000000" pitchFamily="50" charset="-128"/>
                <a:ea typeface="BIZ UDPゴシック" panose="020B0400000000000000" pitchFamily="50" charset="-128"/>
              </a:rPr>
              <a:t>支援</a:t>
            </a:r>
            <a:r>
              <a:rPr lang="ja-JP" altLang="en-US" sz="1300" b="1" dirty="0" smtClean="0">
                <a:latin typeface="BIZ UDPゴシック" panose="020B0400000000000000" pitchFamily="50" charset="-128"/>
                <a:ea typeface="BIZ UDPゴシック" panose="020B0400000000000000" pitchFamily="50" charset="-128"/>
              </a:rPr>
              <a:t>事業 等</a:t>
            </a:r>
            <a:endParaRPr lang="ja-JP" altLang="en-US" sz="1300" b="1" dirty="0">
              <a:latin typeface="BIZ UDPゴシック" panose="020B0400000000000000" pitchFamily="50" charset="-128"/>
              <a:ea typeface="BIZ UDPゴシック" panose="020B0400000000000000" pitchFamily="50" charset="-128"/>
            </a:endParaRPr>
          </a:p>
          <a:p>
            <a:pPr>
              <a:lnSpc>
                <a:spcPct val="120000"/>
              </a:lnSpc>
            </a:pPr>
            <a:endParaRPr lang="en-US" altLang="ja-JP" sz="400" b="1" dirty="0" smtClean="0">
              <a:latin typeface="BIZ UDPゴシック" panose="020B0400000000000000" pitchFamily="50" charset="-128"/>
              <a:ea typeface="BIZ UDPゴシック" panose="020B0400000000000000" pitchFamily="50" charset="-128"/>
            </a:endParaRPr>
          </a:p>
          <a:p>
            <a:pPr>
              <a:lnSpc>
                <a:spcPct val="120000"/>
              </a:lnSpc>
            </a:pPr>
            <a:r>
              <a:rPr lang="en-US" altLang="ja-JP" sz="1400" b="1" dirty="0" smtClean="0">
                <a:latin typeface="BIZ UDPゴシック" panose="020B0400000000000000" pitchFamily="50" charset="-128"/>
                <a:ea typeface="BIZ UDPゴシック" panose="020B0400000000000000" pitchFamily="50" charset="-128"/>
              </a:rPr>
              <a:t>【</a:t>
            </a:r>
            <a:r>
              <a:rPr lang="ja-JP" altLang="en-US" sz="1400" b="1" dirty="0" smtClean="0">
                <a:latin typeface="BIZ UDPゴシック" panose="020B0400000000000000" pitchFamily="50" charset="-128"/>
                <a:ea typeface="BIZ UDPゴシック" panose="020B0400000000000000" pitchFamily="50" charset="-128"/>
              </a:rPr>
              <a:t>募集期間</a:t>
            </a:r>
            <a:r>
              <a:rPr lang="en-US" altLang="ja-JP" sz="1400" b="1" dirty="0" smtClean="0">
                <a:latin typeface="BIZ UDPゴシック" panose="020B0400000000000000" pitchFamily="50" charset="-128"/>
                <a:ea typeface="BIZ UDPゴシック" panose="020B0400000000000000" pitchFamily="50" charset="-128"/>
              </a:rPr>
              <a:t>】</a:t>
            </a:r>
          </a:p>
          <a:p>
            <a:pPr>
              <a:lnSpc>
                <a:spcPct val="120000"/>
              </a:lnSpc>
            </a:pPr>
            <a:r>
              <a:rPr lang="en-US" altLang="ja-JP" sz="1400" b="1" dirty="0">
                <a:latin typeface="BIZ UDPゴシック" panose="020B0400000000000000" pitchFamily="50" charset="-128"/>
                <a:ea typeface="BIZ UDPゴシック" panose="020B0400000000000000" pitchFamily="50" charset="-128"/>
              </a:rPr>
              <a:t>8</a:t>
            </a:r>
            <a:r>
              <a:rPr lang="ja-JP" altLang="en-US" sz="1400" b="1" dirty="0">
                <a:latin typeface="BIZ UDPゴシック" panose="020B0400000000000000" pitchFamily="50" charset="-128"/>
                <a:ea typeface="BIZ UDPゴシック" panose="020B0400000000000000" pitchFamily="50" charset="-128"/>
              </a:rPr>
              <a:t>月</a:t>
            </a:r>
            <a:r>
              <a:rPr lang="en-US" altLang="ja-JP" sz="1400" b="1" dirty="0">
                <a:latin typeface="BIZ UDPゴシック" panose="020B0400000000000000" pitchFamily="50" charset="-128"/>
                <a:ea typeface="BIZ UDPゴシック" panose="020B0400000000000000" pitchFamily="50" charset="-128"/>
              </a:rPr>
              <a:t>1</a:t>
            </a:r>
            <a:r>
              <a:rPr lang="ja-JP" altLang="en-US" sz="1400" b="1" dirty="0">
                <a:latin typeface="BIZ UDPゴシック" panose="020B0400000000000000" pitchFamily="50" charset="-128"/>
                <a:ea typeface="BIZ UDPゴシック" panose="020B0400000000000000" pitchFamily="50" charset="-128"/>
              </a:rPr>
              <a:t>日</a:t>
            </a:r>
            <a:r>
              <a:rPr lang="ja-JP" altLang="en-US" sz="1400" b="1" dirty="0" smtClean="0">
                <a:latin typeface="BIZ UDPゴシック" panose="020B0400000000000000" pitchFamily="50" charset="-128"/>
                <a:ea typeface="BIZ UDPゴシック" panose="020B0400000000000000" pitchFamily="50" charset="-128"/>
              </a:rPr>
              <a:t>～</a:t>
            </a:r>
            <a:r>
              <a:rPr lang="en-US" altLang="ja-JP" sz="1400" b="1" dirty="0" smtClean="0">
                <a:latin typeface="BIZ UDPゴシック" panose="020B0400000000000000" pitchFamily="50" charset="-128"/>
                <a:ea typeface="BIZ UDPゴシック" panose="020B0400000000000000" pitchFamily="50" charset="-128"/>
              </a:rPr>
              <a:t>12</a:t>
            </a:r>
            <a:r>
              <a:rPr lang="ja-JP" altLang="en-US" sz="1400" b="1" dirty="0">
                <a:latin typeface="BIZ UDPゴシック" panose="020B0400000000000000" pitchFamily="50" charset="-128"/>
                <a:ea typeface="BIZ UDPゴシック" panose="020B0400000000000000" pitchFamily="50" charset="-128"/>
              </a:rPr>
              <a:t>月</a:t>
            </a:r>
            <a:r>
              <a:rPr lang="en-US" altLang="ja-JP" sz="1400" b="1" dirty="0">
                <a:latin typeface="BIZ UDPゴシック" panose="020B0400000000000000" pitchFamily="50" charset="-128"/>
                <a:ea typeface="BIZ UDPゴシック" panose="020B0400000000000000" pitchFamily="50" charset="-128"/>
              </a:rPr>
              <a:t>31</a:t>
            </a:r>
            <a:r>
              <a:rPr lang="ja-JP" altLang="en-US" sz="1400" b="1" dirty="0" smtClean="0">
                <a:latin typeface="BIZ UDPゴシック" panose="020B0400000000000000" pitchFamily="50" charset="-128"/>
                <a:ea typeface="BIZ UDPゴシック" panose="020B0400000000000000" pitchFamily="50" charset="-128"/>
              </a:rPr>
              <a:t>日</a:t>
            </a:r>
            <a:endParaRPr lang="en-US" altLang="ja-JP" sz="1400" b="1" dirty="0" smtClean="0">
              <a:latin typeface="BIZ UDPゴシック" panose="020B0400000000000000" pitchFamily="50" charset="-128"/>
              <a:ea typeface="BIZ UDPゴシック" panose="020B0400000000000000" pitchFamily="50" charset="-128"/>
            </a:endParaRPr>
          </a:p>
          <a:p>
            <a:pPr>
              <a:lnSpc>
                <a:spcPct val="120000"/>
              </a:lnSpc>
            </a:pPr>
            <a:endParaRPr lang="en-US" altLang="ja-JP" sz="400" b="1" dirty="0">
              <a:latin typeface="BIZ UDPゴシック" panose="020B0400000000000000" pitchFamily="50" charset="-128"/>
              <a:ea typeface="BIZ UDPゴシック" panose="020B0400000000000000" pitchFamily="50" charset="-128"/>
            </a:endParaRPr>
          </a:p>
          <a:p>
            <a:pPr>
              <a:lnSpc>
                <a:spcPct val="120000"/>
              </a:lnSpc>
            </a:pPr>
            <a:r>
              <a:rPr lang="en-US" altLang="ja-JP" sz="1400" b="1" dirty="0" smtClean="0">
                <a:latin typeface="BIZ UDPゴシック" panose="020B0400000000000000" pitchFamily="50" charset="-128"/>
                <a:ea typeface="BIZ UDPゴシック" panose="020B0400000000000000" pitchFamily="50" charset="-128"/>
              </a:rPr>
              <a:t>【</a:t>
            </a:r>
            <a:r>
              <a:rPr lang="ja-JP" altLang="en-US" sz="1400" b="1" dirty="0" smtClean="0">
                <a:latin typeface="BIZ UDPゴシック" panose="020B0400000000000000" pitchFamily="50" charset="-128"/>
                <a:ea typeface="BIZ UDPゴシック" panose="020B0400000000000000" pitchFamily="50" charset="-128"/>
              </a:rPr>
              <a:t>目標額</a:t>
            </a:r>
            <a:r>
              <a:rPr lang="en-US" altLang="ja-JP" sz="1400" b="1" dirty="0" smtClean="0">
                <a:latin typeface="BIZ UDPゴシック" panose="020B0400000000000000" pitchFamily="50" charset="-128"/>
                <a:ea typeface="BIZ UDPゴシック" panose="020B0400000000000000" pitchFamily="50" charset="-128"/>
              </a:rPr>
              <a:t>】</a:t>
            </a:r>
          </a:p>
          <a:p>
            <a:pPr>
              <a:lnSpc>
                <a:spcPct val="120000"/>
              </a:lnSpc>
            </a:pPr>
            <a:r>
              <a:rPr lang="en-US" altLang="ja-JP" sz="1400" b="1" dirty="0" smtClean="0">
                <a:latin typeface="BIZ UDPゴシック" panose="020B0400000000000000" pitchFamily="50" charset="-128"/>
                <a:ea typeface="BIZ UDPゴシック" panose="020B0400000000000000" pitchFamily="50" charset="-128"/>
              </a:rPr>
              <a:t>700</a:t>
            </a:r>
            <a:r>
              <a:rPr lang="ja-JP" altLang="en-US" sz="1400" b="1" dirty="0" smtClean="0">
                <a:latin typeface="BIZ UDPゴシック" panose="020B0400000000000000" pitchFamily="50" charset="-128"/>
                <a:ea typeface="BIZ UDPゴシック" panose="020B0400000000000000" pitchFamily="50" charset="-128"/>
              </a:rPr>
              <a:t>万円</a:t>
            </a:r>
            <a:endParaRPr lang="ja-JP" altLang="en-US" sz="1400" b="1" dirty="0">
              <a:latin typeface="BIZ UDPゴシック" panose="020B0400000000000000" pitchFamily="50" charset="-128"/>
              <a:ea typeface="BIZ UDPゴシック" panose="020B0400000000000000" pitchFamily="50" charset="-128"/>
            </a:endParaRPr>
          </a:p>
        </p:txBody>
      </p:sp>
      <p:sp>
        <p:nvSpPr>
          <p:cNvPr id="15" name="正方形/長方形 14"/>
          <p:cNvSpPr/>
          <p:nvPr/>
        </p:nvSpPr>
        <p:spPr>
          <a:xfrm>
            <a:off x="7401272" y="4128404"/>
            <a:ext cx="2340260" cy="2252924"/>
          </a:xfrm>
          <a:prstGeom prst="rect">
            <a:avLst/>
          </a:prstGeom>
        </p:spPr>
        <p:txBody>
          <a:bodyPr wrap="square">
            <a:spAutoFit/>
          </a:bodyPr>
          <a:lstStyle/>
          <a:p>
            <a:pPr>
              <a:lnSpc>
                <a:spcPct val="120000"/>
              </a:lnSpc>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寄附金の使い道</a:t>
            </a: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予定</a:t>
            </a:r>
            <a:r>
              <a:rPr lang="en-US" altLang="ja-JP" sz="1400" b="1" dirty="0">
                <a:latin typeface="BIZ UDPゴシック" panose="020B0400000000000000" pitchFamily="50" charset="-128"/>
                <a:ea typeface="BIZ UDPゴシック" panose="020B0400000000000000" pitchFamily="50" charset="-128"/>
              </a:rPr>
              <a:t>)】</a:t>
            </a:r>
          </a:p>
          <a:p>
            <a:pPr>
              <a:lnSpc>
                <a:spcPct val="120000"/>
              </a:lnSpc>
            </a:pPr>
            <a:r>
              <a:rPr lang="ja-JP" altLang="en-US" sz="1300" b="1" dirty="0" smtClean="0">
                <a:latin typeface="BIZ UDPゴシック" panose="020B0400000000000000" pitchFamily="50" charset="-128"/>
                <a:ea typeface="BIZ UDPゴシック" panose="020B0400000000000000" pitchFamily="50" charset="-128"/>
              </a:rPr>
              <a:t>「</a:t>
            </a:r>
            <a:r>
              <a:rPr lang="ja-JP" altLang="en-US" sz="1300" b="1" dirty="0" err="1">
                <a:latin typeface="BIZ UDPゴシック" panose="020B0400000000000000" pitchFamily="50" charset="-128"/>
                <a:ea typeface="BIZ UDPゴシック" panose="020B0400000000000000" pitchFamily="50" charset="-128"/>
              </a:rPr>
              <a:t>しながわ</a:t>
            </a:r>
            <a:r>
              <a:rPr lang="ja-JP" altLang="en-US" sz="1300" b="1" dirty="0">
                <a:latin typeface="BIZ UDPゴシック" panose="020B0400000000000000" pitchFamily="50" charset="-128"/>
                <a:ea typeface="BIZ UDPゴシック" panose="020B0400000000000000" pitchFamily="50" charset="-128"/>
              </a:rPr>
              <a:t>水辺の観光フェスタ」開催時の花火の打ち上げ費や会場設営</a:t>
            </a:r>
            <a:r>
              <a:rPr lang="ja-JP" altLang="en-US" sz="1300" b="1" dirty="0" smtClean="0">
                <a:latin typeface="BIZ UDPゴシック" panose="020B0400000000000000" pitchFamily="50" charset="-128"/>
                <a:ea typeface="BIZ UDPゴシック" panose="020B0400000000000000" pitchFamily="50" charset="-128"/>
              </a:rPr>
              <a:t>、警備費 等</a:t>
            </a:r>
            <a:endParaRPr lang="ja-JP" altLang="en-US" sz="1300" b="1" dirty="0">
              <a:latin typeface="BIZ UDPゴシック" panose="020B0400000000000000" pitchFamily="50" charset="-128"/>
              <a:ea typeface="BIZ UDPゴシック" panose="020B0400000000000000" pitchFamily="50" charset="-128"/>
            </a:endParaRPr>
          </a:p>
          <a:p>
            <a:pPr>
              <a:lnSpc>
                <a:spcPct val="120000"/>
              </a:lnSpc>
            </a:pPr>
            <a:endParaRPr lang="en-US" altLang="ja-JP" sz="400" b="1" dirty="0" smtClean="0">
              <a:latin typeface="BIZ UDPゴシック" panose="020B0400000000000000" pitchFamily="50" charset="-128"/>
              <a:ea typeface="BIZ UDPゴシック" panose="020B0400000000000000" pitchFamily="50" charset="-128"/>
            </a:endParaRPr>
          </a:p>
          <a:p>
            <a:pPr>
              <a:lnSpc>
                <a:spcPct val="120000"/>
              </a:lnSpc>
            </a:pPr>
            <a:r>
              <a:rPr lang="en-US" altLang="ja-JP" sz="1400" b="1" dirty="0" smtClean="0">
                <a:latin typeface="BIZ UDPゴシック" panose="020B0400000000000000" pitchFamily="50" charset="-128"/>
                <a:ea typeface="BIZ UDPゴシック" panose="020B0400000000000000" pitchFamily="50" charset="-128"/>
              </a:rPr>
              <a:t>【</a:t>
            </a:r>
            <a:r>
              <a:rPr lang="ja-JP" altLang="en-US" sz="1400" b="1" dirty="0" smtClean="0">
                <a:latin typeface="BIZ UDPゴシック" panose="020B0400000000000000" pitchFamily="50" charset="-128"/>
                <a:ea typeface="BIZ UDPゴシック" panose="020B0400000000000000" pitchFamily="50" charset="-128"/>
              </a:rPr>
              <a:t>募集期間</a:t>
            </a:r>
            <a:r>
              <a:rPr lang="en-US" altLang="ja-JP" sz="1400" b="1" dirty="0">
                <a:latin typeface="BIZ UDPゴシック" panose="020B0400000000000000" pitchFamily="50" charset="-128"/>
                <a:ea typeface="BIZ UDPゴシック" panose="020B0400000000000000" pitchFamily="50" charset="-128"/>
              </a:rPr>
              <a:t>】</a:t>
            </a:r>
            <a:endParaRPr lang="en-US" altLang="ja-JP" sz="1400" b="1" dirty="0" smtClean="0">
              <a:latin typeface="BIZ UDPゴシック" panose="020B0400000000000000" pitchFamily="50" charset="-128"/>
              <a:ea typeface="BIZ UDPゴシック" panose="020B0400000000000000" pitchFamily="50" charset="-128"/>
            </a:endParaRPr>
          </a:p>
          <a:p>
            <a:pPr>
              <a:lnSpc>
                <a:spcPct val="120000"/>
              </a:lnSpc>
            </a:pPr>
            <a:r>
              <a:rPr lang="en-US" altLang="ja-JP" sz="1400" b="1" dirty="0">
                <a:latin typeface="BIZ UDPゴシック" panose="020B0400000000000000" pitchFamily="50" charset="-128"/>
                <a:ea typeface="BIZ UDPゴシック" panose="020B0400000000000000" pitchFamily="50" charset="-128"/>
              </a:rPr>
              <a:t>9</a:t>
            </a:r>
            <a:r>
              <a:rPr lang="ja-JP" altLang="en-US" sz="1400" b="1" dirty="0">
                <a:latin typeface="BIZ UDPゴシック" panose="020B0400000000000000" pitchFamily="50" charset="-128"/>
                <a:ea typeface="BIZ UDPゴシック" panose="020B0400000000000000" pitchFamily="50" charset="-128"/>
              </a:rPr>
              <a:t>月</a:t>
            </a:r>
            <a:r>
              <a:rPr lang="en-US" altLang="ja-JP" sz="1400" b="1" dirty="0">
                <a:latin typeface="BIZ UDPゴシック" panose="020B0400000000000000" pitchFamily="50" charset="-128"/>
                <a:ea typeface="BIZ UDPゴシック" panose="020B0400000000000000" pitchFamily="50" charset="-128"/>
              </a:rPr>
              <a:t>1</a:t>
            </a:r>
            <a:r>
              <a:rPr lang="ja-JP" altLang="en-US" sz="1400" b="1" dirty="0">
                <a:latin typeface="BIZ UDPゴシック" panose="020B0400000000000000" pitchFamily="50" charset="-128"/>
                <a:ea typeface="BIZ UDPゴシック" panose="020B0400000000000000" pitchFamily="50" charset="-128"/>
              </a:rPr>
              <a:t>日～</a:t>
            </a:r>
            <a:r>
              <a:rPr lang="en-US" altLang="ja-JP" sz="1400" b="1" dirty="0">
                <a:latin typeface="BIZ UDPゴシック" panose="020B0400000000000000" pitchFamily="50" charset="-128"/>
                <a:ea typeface="BIZ UDPゴシック" panose="020B0400000000000000" pitchFamily="50" charset="-128"/>
              </a:rPr>
              <a:t>11</a:t>
            </a:r>
            <a:r>
              <a:rPr lang="ja-JP" altLang="en-US" sz="1400" b="1" dirty="0">
                <a:latin typeface="BIZ UDPゴシック" panose="020B0400000000000000" pitchFamily="50" charset="-128"/>
                <a:ea typeface="BIZ UDPゴシック" panose="020B0400000000000000" pitchFamily="50" charset="-128"/>
              </a:rPr>
              <a:t>月</a:t>
            </a:r>
            <a:r>
              <a:rPr lang="en-US" altLang="ja-JP" sz="1400" b="1" dirty="0">
                <a:latin typeface="BIZ UDPゴシック" panose="020B0400000000000000" pitchFamily="50" charset="-128"/>
                <a:ea typeface="BIZ UDPゴシック" panose="020B0400000000000000" pitchFamily="50" charset="-128"/>
              </a:rPr>
              <a:t>30</a:t>
            </a:r>
            <a:r>
              <a:rPr lang="ja-JP" altLang="en-US" sz="1400" b="1" dirty="0" smtClean="0">
                <a:latin typeface="BIZ UDPゴシック" panose="020B0400000000000000" pitchFamily="50" charset="-128"/>
                <a:ea typeface="BIZ UDPゴシック" panose="020B0400000000000000" pitchFamily="50" charset="-128"/>
              </a:rPr>
              <a:t>日</a:t>
            </a:r>
            <a:endParaRPr lang="en-US" altLang="ja-JP" sz="1400" b="1" dirty="0" smtClean="0">
              <a:latin typeface="BIZ UDPゴシック" panose="020B0400000000000000" pitchFamily="50" charset="-128"/>
              <a:ea typeface="BIZ UDPゴシック" panose="020B0400000000000000" pitchFamily="50" charset="-128"/>
            </a:endParaRPr>
          </a:p>
          <a:p>
            <a:pPr>
              <a:lnSpc>
                <a:spcPct val="120000"/>
              </a:lnSpc>
            </a:pPr>
            <a:endParaRPr lang="en-US" altLang="ja-JP" sz="400" b="1" dirty="0">
              <a:latin typeface="BIZ UDPゴシック" panose="020B0400000000000000" pitchFamily="50" charset="-128"/>
              <a:ea typeface="BIZ UDPゴシック" panose="020B0400000000000000" pitchFamily="50" charset="-128"/>
            </a:endParaRPr>
          </a:p>
          <a:p>
            <a:pPr>
              <a:lnSpc>
                <a:spcPct val="120000"/>
              </a:lnSpc>
            </a:pPr>
            <a:r>
              <a:rPr lang="en-US" altLang="ja-JP" sz="1400" b="1" dirty="0" smtClean="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目標</a:t>
            </a:r>
            <a:r>
              <a:rPr lang="ja-JP" altLang="en-US" sz="1400" b="1" dirty="0" smtClean="0">
                <a:latin typeface="BIZ UDPゴシック" panose="020B0400000000000000" pitchFamily="50" charset="-128"/>
                <a:ea typeface="BIZ UDPゴシック" panose="020B0400000000000000" pitchFamily="50" charset="-128"/>
              </a:rPr>
              <a:t>額</a:t>
            </a:r>
            <a:r>
              <a:rPr lang="en-US" altLang="ja-JP" sz="1400" b="1" dirty="0" smtClean="0">
                <a:latin typeface="BIZ UDPゴシック" panose="020B0400000000000000" pitchFamily="50" charset="-128"/>
                <a:ea typeface="BIZ UDPゴシック" panose="020B0400000000000000" pitchFamily="50" charset="-128"/>
              </a:rPr>
              <a:t>】</a:t>
            </a:r>
          </a:p>
          <a:p>
            <a:pPr>
              <a:lnSpc>
                <a:spcPct val="120000"/>
              </a:lnSpc>
            </a:pPr>
            <a:r>
              <a:rPr lang="en-US" altLang="ja-JP" sz="1400" b="1" dirty="0" smtClean="0">
                <a:latin typeface="BIZ UDPゴシック" panose="020B0400000000000000" pitchFamily="50" charset="-128"/>
                <a:ea typeface="BIZ UDPゴシック" panose="020B0400000000000000" pitchFamily="50" charset="-128"/>
              </a:rPr>
              <a:t>1,000</a:t>
            </a:r>
            <a:r>
              <a:rPr lang="ja-JP" altLang="en-US" sz="1400" b="1" dirty="0" smtClean="0">
                <a:latin typeface="BIZ UDPゴシック" panose="020B0400000000000000" pitchFamily="50" charset="-128"/>
                <a:ea typeface="BIZ UDPゴシック" panose="020B0400000000000000" pitchFamily="50" charset="-128"/>
              </a:rPr>
              <a:t>万円</a:t>
            </a:r>
            <a:endParaRPr lang="ja-JP" altLang="en-US" sz="1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89589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83000" y="2739671"/>
            <a:ext cx="9540000" cy="3569650"/>
          </a:xfrm>
          <a:prstGeom prst="rect">
            <a:avLst/>
          </a:prstGeom>
          <a:solidFill>
            <a:schemeClr val="bg1"/>
          </a:solidFill>
          <a:ln w="19050">
            <a:solidFill>
              <a:srgbClr val="0068B7"/>
            </a:solidFill>
          </a:ln>
          <a:effectLst/>
        </p:spPr>
        <p:style>
          <a:lnRef idx="1">
            <a:schemeClr val="accent3"/>
          </a:lnRef>
          <a:fillRef idx="2">
            <a:schemeClr val="accent3"/>
          </a:fillRef>
          <a:effectRef idx="1">
            <a:schemeClr val="accent3"/>
          </a:effectRef>
          <a:fontRef idx="minor">
            <a:schemeClr val="dk1"/>
          </a:fontRef>
        </p:style>
        <p:txBody>
          <a:bodyPr vert="horz" tIns="144000" bIns="0" rtlCol="0" anchor="t" anchorCtr="0"/>
          <a:lstStyle/>
          <a:p>
            <a:pPr algn="ctr">
              <a:lnSpc>
                <a:spcPts val="2800"/>
              </a:lnSpc>
              <a:spcAft>
                <a:spcPts val="300"/>
              </a:spcAft>
            </a:pPr>
            <a:endParaRPr lang="en-US" altLang="ja-JP" sz="32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4" name="正方形/長方形 23"/>
          <p:cNvSpPr/>
          <p:nvPr/>
        </p:nvSpPr>
        <p:spPr>
          <a:xfrm>
            <a:off x="309000" y="2924944"/>
            <a:ext cx="9288000" cy="3240360"/>
          </a:xfrm>
          <a:prstGeom prst="rect">
            <a:avLst/>
          </a:prstGeom>
          <a:solidFill>
            <a:srgbClr val="FFFFEB"/>
          </a:solidFill>
          <a:ln w="12700">
            <a:noFill/>
          </a:ln>
          <a:effectLst/>
        </p:spPr>
        <p:style>
          <a:lnRef idx="1">
            <a:schemeClr val="accent3"/>
          </a:lnRef>
          <a:fillRef idx="2">
            <a:schemeClr val="accent3"/>
          </a:fillRef>
          <a:effectRef idx="1">
            <a:schemeClr val="accent3"/>
          </a:effectRef>
          <a:fontRef idx="minor">
            <a:schemeClr val="dk1"/>
          </a:fontRef>
        </p:style>
        <p:txBody>
          <a:bodyPr vert="horz" tIns="180000" bIns="0" rtlCol="0" anchor="t"/>
          <a:lstStyle/>
          <a:p>
            <a:pPr lvl="0" algn="ctr">
              <a:lnSpc>
                <a:spcPct val="120000"/>
              </a:lnSpc>
            </a:pPr>
            <a:r>
              <a:rPr lang="ja-JP" altLang="en-US" sz="2400" b="1" dirty="0" smtClean="0">
                <a:solidFill>
                  <a:prstClr val="black"/>
                </a:solidFill>
                <a:latin typeface="BIZ UDPゴシック" panose="020B0400000000000000" pitchFamily="50" charset="-128"/>
                <a:ea typeface="BIZ UDPゴシック" panose="020B0400000000000000" pitchFamily="50" charset="-128"/>
              </a:rPr>
              <a:t>猛威をふるう自然災害を端緒に、区民の生命</a:t>
            </a:r>
            <a:r>
              <a:rPr lang="ja-JP" altLang="en-US" sz="2400" b="1" dirty="0">
                <a:solidFill>
                  <a:prstClr val="black"/>
                </a:solidFill>
                <a:latin typeface="BIZ UDPゴシック" panose="020B0400000000000000" pitchFamily="50" charset="-128"/>
                <a:ea typeface="BIZ UDPゴシック" panose="020B0400000000000000" pitchFamily="50" charset="-128"/>
              </a:rPr>
              <a:t>と生活を守る</a:t>
            </a:r>
            <a:r>
              <a:rPr lang="ja-JP" altLang="en-US" sz="2400" b="1" dirty="0" smtClean="0">
                <a:solidFill>
                  <a:prstClr val="black"/>
                </a:solidFill>
                <a:latin typeface="BIZ UDPゴシック" panose="020B0400000000000000" pitchFamily="50" charset="-128"/>
                <a:ea typeface="BIZ UDPゴシック" panose="020B0400000000000000" pitchFamily="50" charset="-128"/>
              </a:rPr>
              <a:t>ため</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a:p>
            <a:pPr lvl="0" algn="ctr">
              <a:lnSpc>
                <a:spcPct val="120000"/>
              </a:lnSpc>
            </a:pPr>
            <a:r>
              <a:rPr lang="ja-JP" altLang="en-US" sz="2400" b="1" dirty="0" smtClean="0">
                <a:solidFill>
                  <a:prstClr val="black"/>
                </a:solidFill>
                <a:latin typeface="BIZ UDPゴシック" panose="020B0400000000000000" pitchFamily="50" charset="-128"/>
                <a:ea typeface="BIZ UDPゴシック" panose="020B0400000000000000" pitchFamily="50" charset="-128"/>
              </a:rPr>
              <a:t>ウェルビーイング補正</a:t>
            </a:r>
            <a:r>
              <a:rPr lang="ja-JP" altLang="en-US" sz="2400" b="1" dirty="0">
                <a:solidFill>
                  <a:prstClr val="black"/>
                </a:solidFill>
                <a:latin typeface="BIZ UDPゴシック" panose="020B0400000000000000" pitchFamily="50" charset="-128"/>
                <a:ea typeface="BIZ UDPゴシック" panose="020B0400000000000000" pitchFamily="50" charset="-128"/>
              </a:rPr>
              <a:t>予算で</a:t>
            </a:r>
            <a:r>
              <a:rPr lang="ja-JP" altLang="en-US" sz="2400" b="1" dirty="0" smtClean="0">
                <a:solidFill>
                  <a:prstClr val="black"/>
                </a:solidFill>
                <a:latin typeface="BIZ UDPゴシック" panose="020B0400000000000000" pitchFamily="50" charset="-128"/>
                <a:ea typeface="BIZ UDPゴシック" panose="020B0400000000000000" pitchFamily="50" charset="-128"/>
              </a:rPr>
              <a:t>防災対策を積極的に盛り込む</a:t>
            </a:r>
            <a:endParaRPr lang="ja-JP" altLang="en-US" sz="2800" b="1" dirty="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p:cNvSpPr/>
          <p:nvPr/>
        </p:nvSpPr>
        <p:spPr>
          <a:xfrm>
            <a:off x="8625408" y="576000"/>
            <a:ext cx="1208584" cy="432048"/>
          </a:xfrm>
          <a:prstGeom prst="rect">
            <a:avLst/>
          </a:prstGeom>
          <a:solidFill>
            <a:schemeClr val="bg1"/>
          </a:solidFill>
          <a:ln w="12700">
            <a:noFill/>
          </a:ln>
          <a:effectLst/>
        </p:spPr>
        <p:style>
          <a:lnRef idx="1">
            <a:schemeClr val="accent3"/>
          </a:lnRef>
          <a:fillRef idx="2">
            <a:schemeClr val="accent3"/>
          </a:fillRef>
          <a:effectRef idx="1">
            <a:schemeClr val="accent3"/>
          </a:effectRef>
          <a:fontRef idx="minor">
            <a:schemeClr val="dk1"/>
          </a:fontRef>
        </p:style>
        <p:txBody>
          <a:bodyPr vert="horz" tIns="0" bIns="0" rtlCol="0" anchor="ctr"/>
          <a:lstStyle/>
          <a:p>
            <a:pPr algn="ctr">
              <a:lnSpc>
                <a:spcPts val="2800"/>
              </a:lnSpc>
              <a:spcAft>
                <a:spcPts val="300"/>
              </a:spcAft>
            </a:pPr>
            <a:endParaRPr kumimoji="1" lang="ja-JP" altLang="en-US" sz="2700" dirty="0" smtClean="0">
              <a:solidFill>
                <a:srgbClr val="0070C0"/>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endParaRPr>
          </a:p>
        </p:txBody>
      </p:sp>
      <p:sp>
        <p:nvSpPr>
          <p:cNvPr id="2" name="テキスト ボックス 1"/>
          <p:cNvSpPr txBox="1"/>
          <p:nvPr/>
        </p:nvSpPr>
        <p:spPr>
          <a:xfrm>
            <a:off x="0" y="44672"/>
            <a:ext cx="3999813" cy="432000"/>
          </a:xfrm>
          <a:prstGeom prst="rect">
            <a:avLst/>
          </a:prstGeom>
          <a:solidFill>
            <a:srgbClr val="0068B7"/>
          </a:solidFill>
        </p:spPr>
        <p:txBody>
          <a:bodyPr wrap="none" rtlCol="0" anchor="ctr">
            <a:noAutofit/>
          </a:bodyPr>
          <a:lstStyle/>
          <a:p>
            <a:r>
              <a:rPr kumimoji="1" lang="ja-JP" altLang="en-US" sz="2800" b="1" dirty="0" smtClean="0">
                <a:solidFill>
                  <a:schemeClr val="bg1"/>
                </a:solidFill>
                <a:latin typeface="BIZ UDPゴシック" panose="020B0400000000000000" pitchFamily="50" charset="-128"/>
                <a:ea typeface="BIZ UDPゴシック" panose="020B0400000000000000" pitchFamily="50" charset="-128"/>
              </a:rPr>
              <a:t>はじめに　</a:t>
            </a:r>
            <a:endParaRPr kumimoji="1" lang="ja-JP" altLang="en-US" sz="2800" b="1" dirty="0">
              <a:solidFill>
                <a:schemeClr val="bg1"/>
              </a:solidFill>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183000" y="764703"/>
            <a:ext cx="9540000" cy="1836169"/>
          </a:xfrm>
          <a:prstGeom prst="rect">
            <a:avLst/>
          </a:prstGeom>
          <a:solidFill>
            <a:srgbClr val="0068B7"/>
          </a:solidFill>
          <a:ln w="19050">
            <a:solidFill>
              <a:srgbClr val="0068B7"/>
            </a:solidFill>
          </a:ln>
          <a:effectLst/>
        </p:spPr>
        <p:style>
          <a:lnRef idx="1">
            <a:schemeClr val="accent3"/>
          </a:lnRef>
          <a:fillRef idx="2">
            <a:schemeClr val="accent3"/>
          </a:fillRef>
          <a:effectRef idx="1">
            <a:schemeClr val="accent3"/>
          </a:effectRef>
          <a:fontRef idx="minor">
            <a:schemeClr val="dk1"/>
          </a:fontRef>
        </p:style>
        <p:txBody>
          <a:bodyPr vert="horz" tIns="0" bIns="72000" rtlCol="0" anchor="ctr"/>
          <a:lstStyle/>
          <a:p>
            <a:pPr algn="ctr">
              <a:lnSpc>
                <a:spcPct val="120000"/>
              </a:lnSpc>
              <a:spcAft>
                <a:spcPts val="300"/>
              </a:spcAft>
            </a:pPr>
            <a:r>
              <a:rPr kumimoji="1" lang="en-US" altLang="ja-JP" sz="2000" b="1" dirty="0" smtClean="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8</a:t>
            </a:r>
            <a:r>
              <a:rPr kumimoji="1" lang="ja-JP" altLang="en-US" sz="2000" b="1" dirty="0" smtClean="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月に入り、「台風</a:t>
            </a:r>
            <a:r>
              <a:rPr lang="en-US" altLang="ja-JP" sz="2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5</a:t>
            </a:r>
            <a:r>
              <a:rPr kumimoji="1" lang="ja-JP" altLang="en-US" sz="2000" b="1" dirty="0" smtClean="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号および</a:t>
            </a:r>
            <a:r>
              <a:rPr kumimoji="1" lang="en-US" altLang="ja-JP" sz="2000" b="1" dirty="0" smtClean="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10</a:t>
            </a:r>
            <a:r>
              <a:rPr kumimoji="1" lang="ja-JP" altLang="en-US" sz="2000" b="1" dirty="0" smtClean="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号</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の日本列島上陸」、「度重なる突発的豪雨」、</a:t>
            </a:r>
            <a:endParaRPr lang="en-US" altLang="ja-JP" sz="2000" b="1" dirty="0" smtClean="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algn="ctr">
              <a:lnSpc>
                <a:spcPct val="120000"/>
              </a:lnSpc>
              <a:spcAft>
                <a:spcPts val="300"/>
              </a:spcAft>
            </a:pP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「日向灘を震源とするマグニチュード</a:t>
            </a:r>
            <a:r>
              <a:rPr lang="en-US" altLang="ja-JP" sz="2000" b="1" dirty="0" smtClean="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7.1</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の地震」、「災害級猛暑」</a:t>
            </a:r>
            <a:endParaRPr lang="en-US" altLang="ja-JP" sz="2000" b="1" dirty="0" smtClean="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algn="ctr">
              <a:lnSpc>
                <a:spcPct val="120000"/>
              </a:lnSpc>
              <a:spcAft>
                <a:spcPts val="300"/>
              </a:spcAft>
            </a:pPr>
            <a:r>
              <a:rPr lang="ja-JP" altLang="en-US" sz="4000" b="1" u="sng" dirty="0" smtClean="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頻発する自然災害</a:t>
            </a:r>
            <a:endParaRPr kumimoji="1" lang="en-US" altLang="ja-JP" sz="3200" b="1" u="sng" dirty="0" smtClean="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7" name="二等辺三角形 6"/>
          <p:cNvSpPr/>
          <p:nvPr/>
        </p:nvSpPr>
        <p:spPr>
          <a:xfrm rot="10800000">
            <a:off x="3963000" y="2534153"/>
            <a:ext cx="1980000" cy="318782"/>
          </a:xfrm>
          <a:prstGeom prst="triangle">
            <a:avLst/>
          </a:prstGeom>
          <a:solidFill>
            <a:srgbClr val="0068B7"/>
          </a:solidFill>
          <a:ln w="25400">
            <a:solidFill>
              <a:schemeClr val="bg1"/>
            </a:solidFill>
          </a:ln>
          <a:effectLst/>
        </p:spPr>
        <p:style>
          <a:lnRef idx="1">
            <a:schemeClr val="accent3"/>
          </a:lnRef>
          <a:fillRef idx="2">
            <a:schemeClr val="accent3"/>
          </a:fillRef>
          <a:effectRef idx="1">
            <a:schemeClr val="accent3"/>
          </a:effectRef>
          <a:fontRef idx="minor">
            <a:schemeClr val="dk1"/>
          </a:fontRef>
        </p:style>
        <p:txBody>
          <a:bodyPr vert="horz" tIns="0" bIns="0" rtlCol="0" anchor="ctr"/>
          <a:lstStyle/>
          <a:p>
            <a:pPr algn="ctr">
              <a:lnSpc>
                <a:spcPts val="2800"/>
              </a:lnSpc>
              <a:spcAft>
                <a:spcPts val="300"/>
              </a:spcAft>
            </a:pPr>
            <a:endParaRPr kumimoji="1" lang="ja-JP" altLang="en-US" sz="2700" dirty="0" smtClean="0">
              <a:solidFill>
                <a:srgbClr val="0070C0"/>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endParaRPr>
          </a:p>
        </p:txBody>
      </p:sp>
      <p:grpSp>
        <p:nvGrpSpPr>
          <p:cNvPr id="10" name="グループ化 9"/>
          <p:cNvGrpSpPr/>
          <p:nvPr/>
        </p:nvGrpSpPr>
        <p:grpSpPr>
          <a:xfrm>
            <a:off x="416496" y="4149080"/>
            <a:ext cx="9073008" cy="1800200"/>
            <a:chOff x="416496" y="4149080"/>
            <a:chExt cx="9073008" cy="1800200"/>
          </a:xfrm>
        </p:grpSpPr>
        <p:grpSp>
          <p:nvGrpSpPr>
            <p:cNvPr id="9" name="グループ化 8"/>
            <p:cNvGrpSpPr/>
            <p:nvPr/>
          </p:nvGrpSpPr>
          <p:grpSpPr>
            <a:xfrm>
              <a:off x="5817663" y="4149080"/>
              <a:ext cx="3671841" cy="1800200"/>
              <a:chOff x="5817663" y="4149080"/>
              <a:chExt cx="3671841" cy="1800200"/>
            </a:xfrm>
          </p:grpSpPr>
          <p:sp>
            <p:nvSpPr>
              <p:cNvPr id="33" name="テキスト ボックス 32"/>
              <p:cNvSpPr txBox="1"/>
              <p:nvPr/>
            </p:nvSpPr>
            <p:spPr>
              <a:xfrm>
                <a:off x="5817663" y="4159682"/>
                <a:ext cx="3671840" cy="1789598"/>
              </a:xfrm>
              <a:prstGeom prst="rect">
                <a:avLst/>
              </a:prstGeom>
              <a:solidFill>
                <a:srgbClr val="FFFF00"/>
              </a:solidFill>
              <a:ln w="19050">
                <a:solidFill>
                  <a:srgbClr val="0068B7"/>
                </a:solidFill>
              </a:ln>
            </p:spPr>
            <p:txBody>
              <a:bodyPr wrap="none" rtlCol="0" anchor="ctr">
                <a:noAutofit/>
              </a:bodyPr>
              <a:lstStyle/>
              <a:p>
                <a:pPr lvl="0" algn="ctr"/>
                <a:endParaRPr lang="en-US" altLang="ja-JP" sz="2400" b="1" dirty="0" smtClean="0">
                  <a:solidFill>
                    <a:prstClr val="black"/>
                  </a:solidFill>
                  <a:latin typeface="BIZ UDPゴシック" panose="020B0400000000000000" pitchFamily="50" charset="-128"/>
                  <a:ea typeface="BIZ UDPゴシック" panose="020B0400000000000000" pitchFamily="50" charset="-128"/>
                </a:endParaRPr>
              </a:p>
              <a:p>
                <a:pPr lvl="0" algn="ctr"/>
                <a:endParaRPr lang="en-US" altLang="ja-JP" b="1" dirty="0">
                  <a:solidFill>
                    <a:prstClr val="black"/>
                  </a:solidFill>
                  <a:latin typeface="BIZ UDPゴシック" panose="020B0400000000000000" pitchFamily="50" charset="-128"/>
                  <a:ea typeface="BIZ UDPゴシック" panose="020B0400000000000000" pitchFamily="50" charset="-128"/>
                </a:endParaRPr>
              </a:p>
              <a:p>
                <a:pPr lvl="0" algn="ctr"/>
                <a:r>
                  <a:rPr lang="ja-JP" altLang="en-US" sz="2800" b="1" dirty="0" smtClean="0">
                    <a:solidFill>
                      <a:prstClr val="black"/>
                    </a:solidFill>
                    <a:latin typeface="BIZ UDPゴシック" panose="020B0400000000000000" pitchFamily="50" charset="-128"/>
                    <a:ea typeface="BIZ UDPゴシック" panose="020B0400000000000000" pitchFamily="50" charset="-128"/>
                  </a:rPr>
                  <a:t>新たに</a:t>
                </a:r>
                <a:endParaRPr lang="en-US" altLang="ja-JP" sz="2800" b="1" dirty="0" smtClean="0">
                  <a:solidFill>
                    <a:prstClr val="black"/>
                  </a:solidFill>
                  <a:latin typeface="BIZ UDPゴシック" panose="020B0400000000000000" pitchFamily="50" charset="-128"/>
                  <a:ea typeface="BIZ UDPゴシック" panose="020B0400000000000000" pitchFamily="50" charset="-128"/>
                </a:endParaRPr>
              </a:p>
              <a:p>
                <a:pPr lvl="0" algn="ctr"/>
                <a:r>
                  <a:rPr lang="ja-JP" altLang="en-US" sz="2800" b="1" dirty="0" smtClean="0">
                    <a:solidFill>
                      <a:prstClr val="black"/>
                    </a:solidFill>
                    <a:latin typeface="BIZ UDPゴシック" panose="020B0400000000000000" pitchFamily="50" charset="-128"/>
                    <a:ea typeface="BIZ UDPゴシック" panose="020B0400000000000000" pitchFamily="50" charset="-128"/>
                  </a:rPr>
                  <a:t>防災対策を盛り込む</a:t>
                </a:r>
                <a:endParaRPr lang="ja-JP" altLang="en-US" sz="2800" b="1" dirty="0">
                  <a:solidFill>
                    <a:prstClr val="black"/>
                  </a:solidFill>
                  <a:latin typeface="BIZ UDPゴシック" panose="020B0400000000000000" pitchFamily="50" charset="-128"/>
                  <a:ea typeface="BIZ UDPゴシック" panose="020B0400000000000000" pitchFamily="50" charset="-128"/>
                </a:endParaRPr>
              </a:p>
            </p:txBody>
          </p:sp>
          <p:sp>
            <p:nvSpPr>
              <p:cNvPr id="30" name="テキスト ボックス 29"/>
              <p:cNvSpPr txBox="1"/>
              <p:nvPr/>
            </p:nvSpPr>
            <p:spPr>
              <a:xfrm>
                <a:off x="5817664" y="4149080"/>
                <a:ext cx="3671840" cy="720000"/>
              </a:xfrm>
              <a:prstGeom prst="rect">
                <a:avLst/>
              </a:prstGeom>
              <a:solidFill>
                <a:srgbClr val="0070C0"/>
              </a:solidFill>
              <a:ln w="19050">
                <a:solidFill>
                  <a:srgbClr val="0068B7"/>
                </a:solidFill>
              </a:ln>
            </p:spPr>
            <p:txBody>
              <a:bodyPr wrap="none" tIns="72000" bIns="72000" rtlCol="0" anchor="ctr">
                <a:noAutofit/>
              </a:bodyPr>
              <a:lstStyle/>
              <a:p>
                <a:pPr algn="ctr">
                  <a:lnSpc>
                    <a:spcPct val="120000"/>
                  </a:lnSpc>
                </a:pPr>
                <a:r>
                  <a:rPr lang="ja-JP" altLang="en-US" b="1" dirty="0" smtClean="0">
                    <a:solidFill>
                      <a:schemeClr val="bg1"/>
                    </a:solidFill>
                    <a:latin typeface="BIZ UDPゴシック" panose="020B0400000000000000" pitchFamily="50" charset="-128"/>
                    <a:ea typeface="BIZ UDPゴシック" panose="020B0400000000000000" pitchFamily="50" charset="-128"/>
                  </a:rPr>
                  <a:t>ウェルビーイング補正予算案</a:t>
                </a:r>
                <a:endParaRPr lang="en-US" altLang="ja-JP" b="1" dirty="0" smtClean="0">
                  <a:solidFill>
                    <a:schemeClr val="bg1"/>
                  </a:solidFill>
                  <a:latin typeface="BIZ UDPゴシック" panose="020B0400000000000000" pitchFamily="50" charset="-128"/>
                  <a:ea typeface="BIZ UDPゴシック" panose="020B0400000000000000" pitchFamily="50" charset="-128"/>
                </a:endParaRPr>
              </a:p>
              <a:p>
                <a:pPr algn="ctr">
                  <a:lnSpc>
                    <a:spcPct val="120000"/>
                  </a:lnSpc>
                </a:pPr>
                <a:r>
                  <a:rPr lang="ja-JP" altLang="en-US" b="1" dirty="0" smtClean="0">
                    <a:solidFill>
                      <a:schemeClr val="bg1"/>
                    </a:solidFill>
                    <a:latin typeface="BIZ UDPゴシック" panose="020B0400000000000000" pitchFamily="50" charset="-128"/>
                    <a:ea typeface="BIZ UDPゴシック" panose="020B0400000000000000" pitchFamily="50" charset="-128"/>
                  </a:rPr>
                  <a:t>第</a:t>
                </a:r>
                <a:r>
                  <a:rPr lang="en-US" altLang="ja-JP" b="1" dirty="0" smtClean="0">
                    <a:solidFill>
                      <a:schemeClr val="bg1"/>
                    </a:solidFill>
                    <a:latin typeface="BIZ UDPゴシック" panose="020B0400000000000000" pitchFamily="50" charset="-128"/>
                    <a:ea typeface="BIZ UDPゴシック" panose="020B0400000000000000" pitchFamily="50" charset="-128"/>
                  </a:rPr>
                  <a:t>2</a:t>
                </a:r>
                <a:r>
                  <a:rPr lang="ja-JP" altLang="en-US" b="1" dirty="0" smtClean="0">
                    <a:solidFill>
                      <a:schemeClr val="bg1"/>
                    </a:solidFill>
                    <a:latin typeface="BIZ UDPゴシック" panose="020B0400000000000000" pitchFamily="50" charset="-128"/>
                    <a:ea typeface="BIZ UDPゴシック" panose="020B0400000000000000" pitchFamily="50" charset="-128"/>
                  </a:rPr>
                  <a:t>弾</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8" name="グループ化 7"/>
            <p:cNvGrpSpPr/>
            <p:nvPr/>
          </p:nvGrpSpPr>
          <p:grpSpPr>
            <a:xfrm>
              <a:off x="416496" y="4149080"/>
              <a:ext cx="2700000" cy="1800200"/>
              <a:chOff x="488503" y="4149080"/>
              <a:chExt cx="2700000" cy="1800200"/>
            </a:xfrm>
          </p:grpSpPr>
          <p:sp>
            <p:nvSpPr>
              <p:cNvPr id="32" name="テキスト ボックス 31"/>
              <p:cNvSpPr txBox="1"/>
              <p:nvPr/>
            </p:nvSpPr>
            <p:spPr>
              <a:xfrm>
                <a:off x="488503" y="4159682"/>
                <a:ext cx="2700000" cy="1789598"/>
              </a:xfrm>
              <a:prstGeom prst="rect">
                <a:avLst/>
              </a:prstGeom>
              <a:solidFill>
                <a:schemeClr val="bg1"/>
              </a:solidFill>
              <a:ln w="19050">
                <a:solidFill>
                  <a:srgbClr val="37A9FF"/>
                </a:solidFill>
              </a:ln>
            </p:spPr>
            <p:txBody>
              <a:bodyPr wrap="none" rtlCol="0" anchor="ctr">
                <a:noAutofit/>
              </a:bodyPr>
              <a:lstStyle/>
              <a:p>
                <a:pPr algn="ctr">
                  <a:lnSpc>
                    <a:spcPct val="120000"/>
                  </a:lnSpc>
                </a:pPr>
                <a:endParaRPr lang="en-US" altLang="ja-JP" sz="1600" b="1" dirty="0" smtClean="0">
                  <a:latin typeface="BIZ UDPゴシック" panose="020B0400000000000000" pitchFamily="50" charset="-128"/>
                  <a:ea typeface="BIZ UDPゴシック" panose="020B0400000000000000" pitchFamily="50" charset="-128"/>
                </a:endParaRPr>
              </a:p>
              <a:p>
                <a:pPr algn="ctr">
                  <a:lnSpc>
                    <a:spcPct val="120000"/>
                  </a:lnSpc>
                </a:pPr>
                <a:endParaRPr lang="en-US" altLang="ja-JP" sz="2000" b="1" dirty="0">
                  <a:latin typeface="BIZ UDPゴシック" panose="020B0400000000000000" pitchFamily="50" charset="-128"/>
                  <a:ea typeface="BIZ UDPゴシック" panose="020B0400000000000000" pitchFamily="50" charset="-128"/>
                </a:endParaRPr>
              </a:p>
              <a:p>
                <a:pPr algn="ctr">
                  <a:lnSpc>
                    <a:spcPct val="120000"/>
                  </a:lnSpc>
                </a:pPr>
                <a:r>
                  <a:rPr lang="ja-JP" altLang="en-US" sz="1600" b="1" dirty="0" smtClean="0">
                    <a:latin typeface="BIZ UDPゴシック" panose="020B0400000000000000" pitchFamily="50" charset="-128"/>
                    <a:ea typeface="BIZ UDPゴシック" panose="020B0400000000000000" pitchFamily="50" charset="-128"/>
                  </a:rPr>
                  <a:t>携帯トイレ</a:t>
                </a:r>
                <a:r>
                  <a:rPr lang="ja-JP" altLang="en-US" sz="1600" b="1" dirty="0">
                    <a:latin typeface="BIZ UDPゴシック" panose="020B0400000000000000" pitchFamily="50" charset="-128"/>
                    <a:ea typeface="BIZ UDPゴシック" panose="020B0400000000000000" pitchFamily="50" charset="-128"/>
                  </a:rPr>
                  <a:t>を全区民</a:t>
                </a:r>
                <a:r>
                  <a:rPr lang="ja-JP" altLang="en-US" sz="1600" b="1" dirty="0" smtClean="0">
                    <a:latin typeface="BIZ UDPゴシック" panose="020B0400000000000000" pitchFamily="50" charset="-128"/>
                    <a:ea typeface="BIZ UDPゴシック" panose="020B0400000000000000" pitchFamily="50" charset="-128"/>
                  </a:rPr>
                  <a:t>に</a:t>
                </a:r>
                <a:endParaRPr lang="en-US" altLang="ja-JP" sz="1600" b="1" dirty="0" smtClean="0">
                  <a:latin typeface="BIZ UDPゴシック" panose="020B0400000000000000" pitchFamily="50" charset="-128"/>
                  <a:ea typeface="BIZ UDPゴシック" panose="020B0400000000000000" pitchFamily="50" charset="-128"/>
                </a:endParaRPr>
              </a:p>
              <a:p>
                <a:pPr algn="ctr">
                  <a:lnSpc>
                    <a:spcPct val="120000"/>
                  </a:lnSpc>
                </a:pPr>
                <a:r>
                  <a:rPr lang="en-US" altLang="ja-JP" sz="1600" b="1" dirty="0" smtClean="0">
                    <a:latin typeface="BIZ UDPゴシック" panose="020B0400000000000000" pitchFamily="50" charset="-128"/>
                    <a:ea typeface="BIZ UDPゴシック" panose="020B0400000000000000" pitchFamily="50" charset="-128"/>
                  </a:rPr>
                  <a:t>1</a:t>
                </a:r>
                <a:r>
                  <a:rPr lang="ja-JP" altLang="en-US" sz="1600" b="1" dirty="0">
                    <a:latin typeface="BIZ UDPゴシック" panose="020B0400000000000000" pitchFamily="50" charset="-128"/>
                    <a:ea typeface="BIZ UDPゴシック" panose="020B0400000000000000" pitchFamily="50" charset="-128"/>
                  </a:rPr>
                  <a:t>人</a:t>
                </a:r>
                <a:r>
                  <a:rPr lang="en-US" altLang="ja-JP" sz="1600" b="1" dirty="0">
                    <a:latin typeface="BIZ UDPゴシック" panose="020B0400000000000000" pitchFamily="50" charset="-128"/>
                    <a:ea typeface="BIZ UDPゴシック" panose="020B0400000000000000" pitchFamily="50" charset="-128"/>
                  </a:rPr>
                  <a:t>20</a:t>
                </a:r>
                <a:r>
                  <a:rPr lang="ja-JP" altLang="en-US" sz="1600" b="1" dirty="0">
                    <a:latin typeface="BIZ UDPゴシック" panose="020B0400000000000000" pitchFamily="50" charset="-128"/>
                    <a:ea typeface="BIZ UDPゴシック" panose="020B0400000000000000" pitchFamily="50" charset="-128"/>
                  </a:rPr>
                  <a:t>個</a:t>
                </a:r>
                <a:r>
                  <a:rPr lang="ja-JP" altLang="en-US" sz="1600" b="1" dirty="0" smtClean="0">
                    <a:latin typeface="BIZ UDPゴシック" panose="020B0400000000000000" pitchFamily="50" charset="-128"/>
                    <a:ea typeface="BIZ UDPゴシック" panose="020B0400000000000000" pitchFamily="50" charset="-128"/>
                  </a:rPr>
                  <a:t>配布</a:t>
                </a:r>
                <a:endParaRPr lang="en-US" altLang="ja-JP" sz="1600" b="1" dirty="0" smtClean="0">
                  <a:latin typeface="BIZ UDPゴシック" panose="020B0400000000000000" pitchFamily="50" charset="-128"/>
                  <a:ea typeface="BIZ UDPゴシック" panose="020B0400000000000000" pitchFamily="50" charset="-128"/>
                </a:endParaRPr>
              </a:p>
              <a:p>
                <a:pPr algn="ctr">
                  <a:lnSpc>
                    <a:spcPct val="120000"/>
                  </a:lnSpc>
                </a:pPr>
                <a:endParaRPr lang="en-US" altLang="ja-JP" sz="500" b="1" dirty="0">
                  <a:latin typeface="BIZ UDPゴシック" panose="020B0400000000000000" pitchFamily="50" charset="-128"/>
                  <a:ea typeface="BIZ UDPゴシック" panose="020B0400000000000000" pitchFamily="50" charset="-128"/>
                </a:endParaRPr>
              </a:p>
              <a:p>
                <a:pPr algn="ctr">
                  <a:lnSpc>
                    <a:spcPct val="120000"/>
                  </a:lnSpc>
                </a:pPr>
                <a:r>
                  <a:rPr lang="ja-JP" altLang="en-US" sz="1200" b="1" dirty="0">
                    <a:latin typeface="BIZ UDPゴシック" panose="020B0400000000000000" pitchFamily="50" charset="-128"/>
                    <a:ea typeface="BIZ UDPゴシック" panose="020B0400000000000000" pitchFamily="50" charset="-128"/>
                  </a:rPr>
                  <a:t>（</a:t>
                </a:r>
                <a:r>
                  <a:rPr lang="ja-JP" altLang="en-US" sz="1200" b="1" dirty="0" smtClean="0">
                    <a:latin typeface="BIZ UDPゴシック" panose="020B0400000000000000" pitchFamily="50" charset="-128"/>
                    <a:ea typeface="BIZ UDPゴシック" panose="020B0400000000000000" pitchFamily="50" charset="-128"/>
                  </a:rPr>
                  <a:t>改訂版</a:t>
                </a:r>
                <a:r>
                  <a:rPr lang="ja-JP" altLang="en-US" sz="1200" b="1" dirty="0" err="1" smtClean="0">
                    <a:latin typeface="BIZ UDPゴシック" panose="020B0400000000000000" pitchFamily="50" charset="-128"/>
                    <a:ea typeface="BIZ UDPゴシック" panose="020B0400000000000000" pitchFamily="50" charset="-128"/>
                  </a:rPr>
                  <a:t>しながわ</a:t>
                </a:r>
                <a:r>
                  <a:rPr lang="ja-JP" altLang="en-US" sz="1200" b="1" dirty="0">
                    <a:latin typeface="BIZ UDPゴシック" panose="020B0400000000000000" pitchFamily="50" charset="-128"/>
                    <a:ea typeface="BIZ UDPゴシック" panose="020B0400000000000000" pitchFamily="50" charset="-128"/>
                  </a:rPr>
                  <a:t>防災</a:t>
                </a:r>
                <a:r>
                  <a:rPr lang="ja-JP" altLang="en-US" sz="1200" b="1" dirty="0" smtClean="0">
                    <a:latin typeface="BIZ UDPゴシック" panose="020B0400000000000000" pitchFamily="50" charset="-128"/>
                    <a:ea typeface="BIZ UDPゴシック" panose="020B0400000000000000" pitchFamily="50" charset="-128"/>
                  </a:rPr>
                  <a:t>ハンドブック」も）</a:t>
                </a:r>
              </a:p>
            </p:txBody>
          </p:sp>
          <p:sp>
            <p:nvSpPr>
              <p:cNvPr id="28" name="テキスト ボックス 27"/>
              <p:cNvSpPr txBox="1"/>
              <p:nvPr/>
            </p:nvSpPr>
            <p:spPr>
              <a:xfrm>
                <a:off x="488503" y="4149080"/>
                <a:ext cx="2700000" cy="720000"/>
              </a:xfrm>
              <a:prstGeom prst="rect">
                <a:avLst/>
              </a:prstGeom>
              <a:solidFill>
                <a:srgbClr val="37A9FF"/>
              </a:solidFill>
              <a:ln w="19050">
                <a:solidFill>
                  <a:srgbClr val="37A9FF"/>
                </a:solidFill>
              </a:ln>
            </p:spPr>
            <p:txBody>
              <a:bodyPr wrap="square" rtlCol="0" anchor="ctr">
                <a:noAutofit/>
              </a:bodyPr>
              <a:lstStyle/>
              <a:p>
                <a:pPr algn="ctr">
                  <a:lnSpc>
                    <a:spcPct val="120000"/>
                  </a:lnSpc>
                </a:pPr>
                <a:r>
                  <a:rPr lang="ja-JP" altLang="en-US" b="1" dirty="0" smtClean="0">
                    <a:solidFill>
                      <a:schemeClr val="bg1"/>
                    </a:solidFill>
                    <a:latin typeface="BIZ UDPゴシック" panose="020B0400000000000000" pitchFamily="50" charset="-128"/>
                    <a:ea typeface="BIZ UDPゴシック" panose="020B0400000000000000" pitchFamily="50" charset="-128"/>
                  </a:rPr>
                  <a:t>当初予算</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4" name="グループ化 3"/>
            <p:cNvGrpSpPr/>
            <p:nvPr/>
          </p:nvGrpSpPr>
          <p:grpSpPr>
            <a:xfrm>
              <a:off x="3261080" y="4149080"/>
              <a:ext cx="2412000" cy="1800200"/>
              <a:chOff x="3321686" y="4180304"/>
              <a:chExt cx="2412000" cy="1800200"/>
            </a:xfrm>
          </p:grpSpPr>
          <p:sp>
            <p:nvSpPr>
              <p:cNvPr id="15" name="テキスト ボックス 14"/>
              <p:cNvSpPr txBox="1"/>
              <p:nvPr/>
            </p:nvSpPr>
            <p:spPr>
              <a:xfrm>
                <a:off x="3321686" y="4190906"/>
                <a:ext cx="2412000" cy="1789598"/>
              </a:xfrm>
              <a:prstGeom prst="rect">
                <a:avLst/>
              </a:prstGeom>
              <a:solidFill>
                <a:schemeClr val="bg1"/>
              </a:solidFill>
              <a:ln w="19050">
                <a:solidFill>
                  <a:srgbClr val="0070C0"/>
                </a:solidFill>
              </a:ln>
            </p:spPr>
            <p:txBody>
              <a:bodyPr wrap="none" rtlCol="0" anchor="ctr">
                <a:noAutofit/>
              </a:bodyPr>
              <a:lstStyle/>
              <a:p>
                <a:pPr algn="ctr">
                  <a:lnSpc>
                    <a:spcPct val="120000"/>
                  </a:lnSpc>
                </a:pPr>
                <a:endParaRPr lang="en-US" altLang="ja-JP" sz="1600" b="1" dirty="0" smtClean="0">
                  <a:latin typeface="BIZ UDPゴシック" panose="020B0400000000000000" pitchFamily="50" charset="-128"/>
                  <a:ea typeface="BIZ UDPゴシック" panose="020B0400000000000000" pitchFamily="50" charset="-128"/>
                </a:endParaRPr>
              </a:p>
              <a:p>
                <a:pPr algn="ctr">
                  <a:lnSpc>
                    <a:spcPct val="120000"/>
                  </a:lnSpc>
                </a:pPr>
                <a:endParaRPr lang="en-US" altLang="ja-JP" sz="2400" b="1" dirty="0">
                  <a:latin typeface="BIZ UDPゴシック" panose="020B0400000000000000" pitchFamily="50" charset="-128"/>
                  <a:ea typeface="BIZ UDPゴシック" panose="020B0400000000000000" pitchFamily="50" charset="-128"/>
                </a:endParaRPr>
              </a:p>
              <a:p>
                <a:pPr algn="ctr">
                  <a:lnSpc>
                    <a:spcPct val="120000"/>
                  </a:lnSpc>
                </a:pPr>
                <a:r>
                  <a:rPr lang="en-US" altLang="ja-JP" sz="1600" b="1" dirty="0" smtClean="0">
                    <a:latin typeface="BIZ UDPゴシック" panose="020B0400000000000000" pitchFamily="50" charset="-128"/>
                    <a:ea typeface="BIZ UDPゴシック" panose="020B0400000000000000" pitchFamily="50" charset="-128"/>
                  </a:rPr>
                  <a:t>23</a:t>
                </a:r>
                <a:r>
                  <a:rPr lang="ja-JP" altLang="en-US" sz="1600" b="1" dirty="0" smtClean="0">
                    <a:latin typeface="BIZ UDPゴシック" panose="020B0400000000000000" pitchFamily="50" charset="-128"/>
                    <a:ea typeface="BIZ UDPゴシック" panose="020B0400000000000000" pitchFamily="50" charset="-128"/>
                  </a:rPr>
                  <a:t>区初</a:t>
                </a:r>
                <a:endParaRPr lang="en-US" altLang="ja-JP" sz="1600" b="1" dirty="0" smtClean="0">
                  <a:latin typeface="BIZ UDPゴシック" panose="020B0400000000000000" pitchFamily="50" charset="-128"/>
                  <a:ea typeface="BIZ UDPゴシック" panose="020B0400000000000000" pitchFamily="50" charset="-128"/>
                </a:endParaRPr>
              </a:p>
              <a:p>
                <a:pPr algn="ctr">
                  <a:lnSpc>
                    <a:spcPct val="120000"/>
                  </a:lnSpc>
                </a:pPr>
                <a:r>
                  <a:rPr lang="ja-JP" altLang="en-US" sz="1600" b="1" dirty="0" smtClean="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トイレトラック」の導入</a:t>
                </a:r>
              </a:p>
            </p:txBody>
          </p:sp>
          <p:sp>
            <p:nvSpPr>
              <p:cNvPr id="16" name="テキスト ボックス 15"/>
              <p:cNvSpPr txBox="1"/>
              <p:nvPr/>
            </p:nvSpPr>
            <p:spPr>
              <a:xfrm>
                <a:off x="3321686" y="4180304"/>
                <a:ext cx="2412000" cy="720000"/>
              </a:xfrm>
              <a:prstGeom prst="rect">
                <a:avLst/>
              </a:prstGeom>
              <a:solidFill>
                <a:srgbClr val="0070C0"/>
              </a:solidFill>
              <a:ln w="19050">
                <a:solidFill>
                  <a:srgbClr val="0070C0"/>
                </a:solidFill>
              </a:ln>
            </p:spPr>
            <p:txBody>
              <a:bodyPr wrap="none" rtlCol="0" anchor="ctr">
                <a:noAutofit/>
              </a:bodyPr>
              <a:lstStyle/>
              <a:p>
                <a:pPr algn="ctr">
                  <a:lnSpc>
                    <a:spcPct val="120000"/>
                  </a:lnSpc>
                </a:pPr>
                <a:r>
                  <a:rPr lang="ja-JP" altLang="en-US" sz="1400" b="1" dirty="0">
                    <a:solidFill>
                      <a:schemeClr val="bg1"/>
                    </a:solidFill>
                    <a:latin typeface="BIZ UDPゴシック" panose="020B0400000000000000" pitchFamily="50" charset="-128"/>
                    <a:ea typeface="BIZ UDPゴシック" panose="020B0400000000000000" pitchFamily="50" charset="-128"/>
                  </a:rPr>
                  <a:t>ウェルビーイング補正</a:t>
                </a:r>
                <a:r>
                  <a:rPr lang="ja-JP" altLang="en-US" sz="1400" b="1" dirty="0" smtClean="0">
                    <a:solidFill>
                      <a:schemeClr val="bg1"/>
                    </a:solidFill>
                    <a:latin typeface="BIZ UDPゴシック" panose="020B0400000000000000" pitchFamily="50" charset="-128"/>
                    <a:ea typeface="BIZ UDPゴシック" panose="020B0400000000000000" pitchFamily="50" charset="-128"/>
                  </a:rPr>
                  <a:t>予算</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lnSpc>
                    <a:spcPct val="120000"/>
                  </a:lnSpc>
                </a:pPr>
                <a:r>
                  <a:rPr lang="ja-JP" altLang="en-US" b="1" dirty="0" smtClean="0">
                    <a:solidFill>
                      <a:schemeClr val="bg1"/>
                    </a:solidFill>
                    <a:latin typeface="BIZ UDPゴシック" panose="020B0400000000000000" pitchFamily="50" charset="-128"/>
                    <a:ea typeface="BIZ UDPゴシック" panose="020B0400000000000000" pitchFamily="50" charset="-128"/>
                  </a:rPr>
                  <a:t>第</a:t>
                </a:r>
                <a:r>
                  <a:rPr lang="en-US" altLang="ja-JP" b="1" dirty="0" smtClean="0">
                    <a:solidFill>
                      <a:schemeClr val="bg1"/>
                    </a:solidFill>
                    <a:latin typeface="BIZ UDPゴシック" panose="020B0400000000000000" pitchFamily="50" charset="-128"/>
                    <a:ea typeface="BIZ UDPゴシック" panose="020B0400000000000000" pitchFamily="50" charset="-128"/>
                  </a:rPr>
                  <a:t>1</a:t>
                </a:r>
                <a:r>
                  <a:rPr lang="ja-JP" altLang="en-US" b="1" dirty="0" smtClean="0">
                    <a:solidFill>
                      <a:schemeClr val="bg1"/>
                    </a:solidFill>
                    <a:latin typeface="BIZ UDPゴシック" panose="020B0400000000000000" pitchFamily="50" charset="-128"/>
                    <a:ea typeface="BIZ UDPゴシック" panose="020B0400000000000000" pitchFamily="50" charset="-128"/>
                  </a:rPr>
                  <a:t>弾</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grpSp>
      </p:grpSp>
    </p:spTree>
    <p:extLst>
      <p:ext uri="{BB962C8B-B14F-4D97-AF65-F5344CB8AC3E}">
        <p14:creationId xmlns:p14="http://schemas.microsoft.com/office/powerpoint/2010/main" val="1538131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44672"/>
            <a:ext cx="3999813" cy="432000"/>
          </a:xfrm>
          <a:prstGeom prst="rect">
            <a:avLst/>
          </a:prstGeom>
          <a:solidFill>
            <a:srgbClr val="0068B7"/>
          </a:solidFill>
        </p:spPr>
        <p:txBody>
          <a:bodyPr wrap="none" rtlCol="0" anchor="ctr">
            <a:noAutofit/>
          </a:bodyPr>
          <a:lstStyle/>
          <a:p>
            <a:r>
              <a:rPr kumimoji="1" lang="ja-JP" altLang="en-US" sz="2800" b="1" dirty="0" smtClean="0">
                <a:solidFill>
                  <a:schemeClr val="bg1"/>
                </a:solidFill>
                <a:latin typeface="BIZ UDPゴシック" panose="020B0400000000000000" pitchFamily="50" charset="-128"/>
                <a:ea typeface="BIZ UDPゴシック" panose="020B0400000000000000" pitchFamily="50" charset="-128"/>
              </a:rPr>
              <a:t>補正予算案　歳出総額</a:t>
            </a:r>
            <a:endParaRPr kumimoji="1" lang="ja-JP" altLang="en-US" sz="2800" b="1" dirty="0">
              <a:solidFill>
                <a:schemeClr val="bg1"/>
              </a:solidFill>
              <a:latin typeface="BIZ UDPゴシック" panose="020B0400000000000000" pitchFamily="50" charset="-128"/>
              <a:ea typeface="BIZ UDPゴシック" panose="020B0400000000000000" pitchFamily="50" charset="-128"/>
            </a:endParaRPr>
          </a:p>
        </p:txBody>
      </p:sp>
      <p:sp>
        <p:nvSpPr>
          <p:cNvPr id="4" name="角丸四角形 40">
            <a:extLst>
              <a:ext uri="{FF2B5EF4-FFF2-40B4-BE49-F238E27FC236}">
                <a16:creationId xmlns:a16="http://schemas.microsoft.com/office/drawing/2014/main" id="{DF3A5206-B50A-E805-9091-5B04F995EF51}"/>
              </a:ext>
            </a:extLst>
          </p:cNvPr>
          <p:cNvSpPr/>
          <p:nvPr/>
        </p:nvSpPr>
        <p:spPr>
          <a:xfrm>
            <a:off x="188519" y="1124745"/>
            <a:ext cx="9528962" cy="2592288"/>
          </a:xfrm>
          <a:prstGeom prst="roundRect">
            <a:avLst>
              <a:gd name="adj" fmla="val 0"/>
            </a:avLst>
          </a:prstGeom>
          <a:ln/>
        </p:spPr>
        <p:style>
          <a:lnRef idx="2">
            <a:schemeClr val="accent1"/>
          </a:lnRef>
          <a:fillRef idx="1">
            <a:schemeClr val="lt1"/>
          </a:fillRef>
          <a:effectRef idx="0">
            <a:schemeClr val="accent1"/>
          </a:effectRef>
          <a:fontRef idx="minor">
            <a:schemeClr val="dk1"/>
          </a:fontRef>
        </p:style>
        <p:txBody>
          <a:bodyPr vert="horz" tIns="0" bIns="0" rtlCol="0" anchor="ctr"/>
          <a:lstStyle/>
          <a:p>
            <a:pPr lvl="0" algn="ctr">
              <a:lnSpc>
                <a:spcPct val="130000"/>
              </a:lnSpc>
            </a:pPr>
            <a:r>
              <a:rPr lang="ja-JP" altLang="en-US" sz="2800" b="1" dirty="0">
                <a:solidFill>
                  <a:srgbClr val="0070C0"/>
                </a:solidFill>
                <a:latin typeface="BIZ UDPゴシック" panose="020B0400000000000000" pitchFamily="50" charset="-128"/>
                <a:ea typeface="BIZ UDPゴシック" panose="020B0400000000000000" pitchFamily="50" charset="-128"/>
              </a:rPr>
              <a:t>「誰もが生きがいを感じ</a:t>
            </a:r>
            <a:r>
              <a:rPr lang="ja-JP" altLang="en-US" sz="2800" b="1" dirty="0" smtClean="0">
                <a:solidFill>
                  <a:srgbClr val="0070C0"/>
                </a:solidFill>
                <a:latin typeface="BIZ UDPゴシック" panose="020B0400000000000000" pitchFamily="50" charset="-128"/>
                <a:ea typeface="BIZ UDPゴシック" panose="020B0400000000000000" pitchFamily="50" charset="-128"/>
              </a:rPr>
              <a:t>、自分</a:t>
            </a:r>
            <a:r>
              <a:rPr lang="ja-JP" altLang="en-US" sz="2800" b="1" dirty="0">
                <a:solidFill>
                  <a:srgbClr val="0070C0"/>
                </a:solidFill>
                <a:latin typeface="BIZ UDPゴシック" panose="020B0400000000000000" pitchFamily="50" charset="-128"/>
                <a:ea typeface="BIZ UDPゴシック" panose="020B0400000000000000" pitchFamily="50" charset="-128"/>
              </a:rPr>
              <a:t>らしく暮らしていける品川</a:t>
            </a:r>
            <a:r>
              <a:rPr lang="ja-JP" altLang="en-US" sz="2800" b="1" dirty="0" smtClean="0">
                <a:solidFill>
                  <a:srgbClr val="0070C0"/>
                </a:solidFill>
                <a:latin typeface="BIZ UDPゴシック" panose="020B0400000000000000" pitchFamily="50" charset="-128"/>
                <a:ea typeface="BIZ UDPゴシック" panose="020B0400000000000000" pitchFamily="50" charset="-128"/>
              </a:rPr>
              <a:t>」</a:t>
            </a:r>
            <a:endParaRPr lang="en-US" altLang="ja-JP" sz="2800" b="1" dirty="0" smtClean="0">
              <a:solidFill>
                <a:srgbClr val="0070C0"/>
              </a:solidFill>
              <a:latin typeface="BIZ UDPゴシック" panose="020B0400000000000000" pitchFamily="50" charset="-128"/>
              <a:ea typeface="BIZ UDPゴシック" panose="020B0400000000000000" pitchFamily="50" charset="-128"/>
            </a:endParaRPr>
          </a:p>
          <a:p>
            <a:pPr lvl="0" algn="ctr">
              <a:lnSpc>
                <a:spcPct val="130000"/>
              </a:lnSpc>
            </a:pPr>
            <a:r>
              <a:rPr lang="ja-JP" altLang="en-US" sz="2000" b="1" dirty="0" smtClean="0">
                <a:solidFill>
                  <a:prstClr val="black"/>
                </a:solidFill>
                <a:latin typeface="BIZ UDPゴシック" panose="020B0400000000000000" pitchFamily="50" charset="-128"/>
                <a:ea typeface="BIZ UDPゴシック" panose="020B0400000000000000" pitchFamily="50" charset="-128"/>
              </a:rPr>
              <a:t>の</a:t>
            </a:r>
            <a:r>
              <a:rPr lang="ja-JP" altLang="en-US" sz="2000" b="1" dirty="0">
                <a:solidFill>
                  <a:prstClr val="black"/>
                </a:solidFill>
                <a:latin typeface="BIZ UDPゴシック" panose="020B0400000000000000" pitchFamily="50" charset="-128"/>
                <a:ea typeface="BIZ UDPゴシック" panose="020B0400000000000000" pitchFamily="50" charset="-128"/>
              </a:rPr>
              <a:t>実現に向けて</a:t>
            </a:r>
            <a:r>
              <a:rPr lang="ja-JP" altLang="en-US" sz="2000" b="1" dirty="0" smtClean="0">
                <a:solidFill>
                  <a:prstClr val="black"/>
                </a:solidFill>
                <a:latin typeface="BIZ UDPゴシック" panose="020B0400000000000000" pitchFamily="50" charset="-128"/>
                <a:ea typeface="BIZ UDPゴシック" panose="020B0400000000000000" pitchFamily="50" charset="-128"/>
              </a:rPr>
              <a:t>、</a:t>
            </a:r>
            <a:r>
              <a:rPr lang="ja-JP" altLang="en-US" sz="2800" b="1" dirty="0" smtClean="0">
                <a:solidFill>
                  <a:srgbClr val="C00000"/>
                </a:solidFill>
                <a:latin typeface="BIZ UDPゴシック" panose="020B0400000000000000" pitchFamily="50" charset="-128"/>
                <a:ea typeface="BIZ UDPゴシック" panose="020B0400000000000000" pitchFamily="50" charset="-128"/>
              </a:rPr>
              <a:t>「</a:t>
            </a:r>
            <a:r>
              <a:rPr lang="ja-JP" altLang="en-US" sz="2800" b="1" dirty="0">
                <a:solidFill>
                  <a:srgbClr val="C00000"/>
                </a:solidFill>
                <a:latin typeface="BIZ UDPゴシック" panose="020B0400000000000000" pitchFamily="50" charset="-128"/>
                <a:ea typeface="BIZ UDPゴシック" panose="020B0400000000000000" pitchFamily="50" charset="-128"/>
              </a:rPr>
              <a:t>区民の幸福（しあわせ）</a:t>
            </a:r>
            <a:r>
              <a:rPr lang="ja-JP" altLang="en-US" sz="2800" b="1" dirty="0" smtClean="0">
                <a:solidFill>
                  <a:srgbClr val="C00000"/>
                </a:solidFill>
                <a:latin typeface="BIZ UDPゴシック" panose="020B0400000000000000" pitchFamily="50" charset="-128"/>
                <a:ea typeface="BIZ UDPゴシック" panose="020B0400000000000000" pitchFamily="50" charset="-128"/>
              </a:rPr>
              <a:t>」</a:t>
            </a:r>
            <a:r>
              <a:rPr lang="ja-JP" altLang="en-US" sz="2000" b="1" dirty="0" smtClean="0">
                <a:solidFill>
                  <a:prstClr val="black"/>
                </a:solidFill>
                <a:latin typeface="BIZ UDPゴシック" panose="020B0400000000000000" pitchFamily="50" charset="-128"/>
                <a:ea typeface="BIZ UDPゴシック" panose="020B0400000000000000" pitchFamily="50" charset="-128"/>
              </a:rPr>
              <a:t>すなわち</a:t>
            </a:r>
            <a:endParaRPr lang="en-US" altLang="ja-JP" sz="2000" b="1" dirty="0" smtClean="0">
              <a:solidFill>
                <a:prstClr val="black"/>
              </a:solidFill>
              <a:latin typeface="BIZ UDPゴシック" panose="020B0400000000000000" pitchFamily="50" charset="-128"/>
              <a:ea typeface="BIZ UDPゴシック" panose="020B0400000000000000" pitchFamily="50" charset="-128"/>
            </a:endParaRPr>
          </a:p>
          <a:p>
            <a:pPr lvl="0" algn="ctr">
              <a:lnSpc>
                <a:spcPct val="130000"/>
              </a:lnSpc>
            </a:pPr>
            <a:r>
              <a:rPr lang="ja-JP" altLang="en-US" sz="2800" b="1" dirty="0" smtClean="0">
                <a:solidFill>
                  <a:srgbClr val="0070C0"/>
                </a:solidFill>
                <a:latin typeface="BIZ UDPゴシック" panose="020B0400000000000000" pitchFamily="50" charset="-128"/>
                <a:ea typeface="BIZ UDPゴシック" panose="020B0400000000000000" pitchFamily="50" charset="-128"/>
              </a:rPr>
              <a:t>ウェルビーイング</a:t>
            </a:r>
            <a:r>
              <a:rPr lang="ja-JP" altLang="en-US" sz="2000" b="1" dirty="0">
                <a:solidFill>
                  <a:prstClr val="black"/>
                </a:solidFill>
                <a:latin typeface="BIZ UDPゴシック" panose="020B0400000000000000" pitchFamily="50" charset="-128"/>
                <a:ea typeface="BIZ UDPゴシック" panose="020B0400000000000000" pitchFamily="50" charset="-128"/>
              </a:rPr>
              <a:t>の視点から</a:t>
            </a:r>
            <a:r>
              <a:rPr lang="ja-JP" altLang="en-US" sz="2000" b="1" dirty="0" smtClean="0">
                <a:solidFill>
                  <a:prstClr val="black"/>
                </a:solidFill>
                <a:latin typeface="BIZ UDPゴシック" panose="020B0400000000000000" pitchFamily="50" charset="-128"/>
                <a:ea typeface="BIZ UDPゴシック" panose="020B0400000000000000" pitchFamily="50" charset="-128"/>
              </a:rPr>
              <a:t>、</a:t>
            </a:r>
            <a:r>
              <a:rPr lang="ja-JP" altLang="en-US" sz="2800" b="1" dirty="0" smtClean="0">
                <a:solidFill>
                  <a:srgbClr val="0070C0"/>
                </a:solidFill>
                <a:latin typeface="BIZ UDPゴシック" panose="020B0400000000000000" pitchFamily="50" charset="-128"/>
                <a:ea typeface="BIZ UDPゴシック" panose="020B0400000000000000" pitchFamily="50" charset="-128"/>
              </a:rPr>
              <a:t>切れ目なく先駆的な施策</a:t>
            </a:r>
            <a:r>
              <a:rPr lang="ja-JP" altLang="en-US" sz="2000" b="1" dirty="0" smtClean="0">
                <a:solidFill>
                  <a:prstClr val="black"/>
                </a:solidFill>
                <a:latin typeface="BIZ UDPゴシック" panose="020B0400000000000000" pitchFamily="50" charset="-128"/>
                <a:ea typeface="BIZ UDPゴシック" panose="020B0400000000000000" pitchFamily="50" charset="-128"/>
              </a:rPr>
              <a:t>を推進</a:t>
            </a:r>
            <a:endParaRPr lang="en-US" altLang="ja-JP" b="1" dirty="0" smtClean="0">
              <a:solidFill>
                <a:prstClr val="black"/>
              </a:solidFill>
              <a:latin typeface="BIZ UDPゴシック" panose="020B0400000000000000" pitchFamily="50" charset="-128"/>
              <a:ea typeface="BIZ UDPゴシック" panose="020B0400000000000000" pitchFamily="50" charset="-128"/>
            </a:endParaRPr>
          </a:p>
        </p:txBody>
      </p:sp>
      <p:sp>
        <p:nvSpPr>
          <p:cNvPr id="6" name="角丸四角形 40">
            <a:extLst>
              <a:ext uri="{FF2B5EF4-FFF2-40B4-BE49-F238E27FC236}">
                <a16:creationId xmlns:a16="http://schemas.microsoft.com/office/drawing/2014/main" id="{DF3A5206-B50A-E805-9091-5B04F995EF51}"/>
              </a:ext>
            </a:extLst>
          </p:cNvPr>
          <p:cNvSpPr/>
          <p:nvPr/>
        </p:nvSpPr>
        <p:spPr>
          <a:xfrm>
            <a:off x="188518" y="4366010"/>
            <a:ext cx="9528964" cy="1080118"/>
          </a:xfrm>
          <a:prstGeom prst="roundRect">
            <a:avLst>
              <a:gd name="adj" fmla="val 0"/>
            </a:avLst>
          </a:prstGeom>
          <a:ln w="571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vert="horz" tIns="0" bIns="0" rtlCol="0" anchor="ctr"/>
          <a:lstStyle/>
          <a:p>
            <a:pPr lvl="0" algn="ctr"/>
            <a:r>
              <a:rPr lang="ja-JP" altLang="en-US" sz="3000" b="1" dirty="0">
                <a:solidFill>
                  <a:srgbClr val="C00000"/>
                </a:solidFill>
                <a:latin typeface="BIZ UDPゴシック" panose="020B0400000000000000" pitchFamily="50" charset="-128"/>
                <a:ea typeface="BIZ UDPゴシック" panose="020B0400000000000000" pitchFamily="50" charset="-128"/>
              </a:rPr>
              <a:t>ウェルビーイング補正</a:t>
            </a:r>
            <a:r>
              <a:rPr lang="ja-JP" altLang="en-US" sz="3000" b="1" dirty="0" smtClean="0">
                <a:solidFill>
                  <a:srgbClr val="C00000"/>
                </a:solidFill>
                <a:latin typeface="BIZ UDPゴシック" panose="020B0400000000000000" pitchFamily="50" charset="-128"/>
                <a:ea typeface="BIZ UDPゴシック" panose="020B0400000000000000" pitchFamily="50" charset="-128"/>
              </a:rPr>
              <a:t>予算案</a:t>
            </a:r>
            <a:r>
              <a:rPr lang="ja-JP" altLang="en-US" sz="3000" b="1" dirty="0" smtClean="0">
                <a:solidFill>
                  <a:prstClr val="black"/>
                </a:solidFill>
                <a:latin typeface="BIZ UDPゴシック" panose="020B0400000000000000" pitchFamily="50" charset="-128"/>
                <a:ea typeface="BIZ UDPゴシック" panose="020B0400000000000000" pitchFamily="50" charset="-128"/>
              </a:rPr>
              <a:t>：</a:t>
            </a:r>
            <a:r>
              <a:rPr lang="ja-JP" altLang="en-US" sz="3000" b="1" dirty="0">
                <a:solidFill>
                  <a:srgbClr val="C00000"/>
                </a:solidFill>
                <a:latin typeface="BIZ UDPゴシック" panose="020B0400000000000000" pitchFamily="50" charset="-128"/>
                <a:ea typeface="BIZ UDPゴシック" panose="020B0400000000000000" pitchFamily="50" charset="-128"/>
              </a:rPr>
              <a:t>総額</a:t>
            </a:r>
            <a:r>
              <a:rPr lang="ja-JP" altLang="en-US" sz="3000" b="1" dirty="0" smtClean="0">
                <a:solidFill>
                  <a:srgbClr val="C00000"/>
                </a:solidFill>
                <a:latin typeface="BIZ UDPゴシック" panose="020B0400000000000000" pitchFamily="50" charset="-128"/>
                <a:ea typeface="BIZ UDPゴシック" panose="020B0400000000000000" pitchFamily="50" charset="-128"/>
              </a:rPr>
              <a:t>約</a:t>
            </a:r>
            <a:r>
              <a:rPr lang="ja-JP" altLang="en-US" sz="2000" b="1" dirty="0" smtClean="0">
                <a:solidFill>
                  <a:srgbClr val="C00000"/>
                </a:solidFill>
                <a:latin typeface="BIZ UDPゴシック" panose="020B0400000000000000" pitchFamily="50" charset="-128"/>
                <a:ea typeface="BIZ UDPゴシック" panose="020B0400000000000000" pitchFamily="50" charset="-128"/>
              </a:rPr>
              <a:t> </a:t>
            </a:r>
            <a:r>
              <a:rPr lang="en-US" altLang="ja-JP" sz="4000" b="1" dirty="0" smtClean="0">
                <a:solidFill>
                  <a:srgbClr val="C00000"/>
                </a:solidFill>
                <a:latin typeface="BIZ UDPゴシック" panose="020B0400000000000000" pitchFamily="50" charset="-128"/>
                <a:ea typeface="BIZ UDPゴシック" panose="020B0400000000000000" pitchFamily="50" charset="-128"/>
              </a:rPr>
              <a:t>3</a:t>
            </a:r>
            <a:r>
              <a:rPr lang="ja-JP" altLang="en-US" sz="4000" b="1" dirty="0" smtClean="0">
                <a:solidFill>
                  <a:srgbClr val="C00000"/>
                </a:solidFill>
                <a:latin typeface="BIZ UDPゴシック" panose="020B0400000000000000" pitchFamily="50" charset="-128"/>
                <a:ea typeface="BIZ UDPゴシック" panose="020B0400000000000000" pitchFamily="50" charset="-128"/>
              </a:rPr>
              <a:t>億</a:t>
            </a:r>
            <a:r>
              <a:rPr lang="en-US" altLang="ja-JP" sz="4000" b="1" dirty="0" smtClean="0">
                <a:solidFill>
                  <a:srgbClr val="C00000"/>
                </a:solidFill>
                <a:latin typeface="BIZ UDPゴシック" panose="020B0400000000000000" pitchFamily="50" charset="-128"/>
                <a:ea typeface="BIZ UDPゴシック" panose="020B0400000000000000" pitchFamily="50" charset="-128"/>
              </a:rPr>
              <a:t>988</a:t>
            </a:r>
            <a:r>
              <a:rPr lang="en-US" altLang="ja-JP" sz="2000" b="1" dirty="0" smtClean="0">
                <a:solidFill>
                  <a:srgbClr val="C00000"/>
                </a:solidFill>
                <a:latin typeface="BIZ UDPゴシック" panose="020B0400000000000000" pitchFamily="50" charset="-128"/>
                <a:ea typeface="BIZ UDPゴシック" panose="020B0400000000000000" pitchFamily="50" charset="-128"/>
              </a:rPr>
              <a:t> </a:t>
            </a:r>
            <a:r>
              <a:rPr lang="ja-JP" altLang="en-US" sz="3000" b="1" dirty="0" smtClean="0">
                <a:solidFill>
                  <a:srgbClr val="C00000"/>
                </a:solidFill>
                <a:latin typeface="BIZ UDPゴシック" panose="020B0400000000000000" pitchFamily="50" charset="-128"/>
                <a:ea typeface="BIZ UDPゴシック" panose="020B0400000000000000" pitchFamily="50" charset="-128"/>
              </a:rPr>
              <a:t>万円</a:t>
            </a:r>
            <a:endParaRPr lang="en-US" altLang="ja-JP" sz="3000" b="1" dirty="0">
              <a:solidFill>
                <a:prstClr val="black"/>
              </a:solidFill>
              <a:latin typeface="BIZ UDPゴシック" panose="020B0400000000000000" pitchFamily="50" charset="-128"/>
              <a:ea typeface="BIZ UDPゴシック" panose="020B0400000000000000" pitchFamily="50" charset="-128"/>
            </a:endParaRPr>
          </a:p>
        </p:txBody>
      </p:sp>
      <p:sp>
        <p:nvSpPr>
          <p:cNvPr id="10" name="二等辺三角形 9"/>
          <p:cNvSpPr/>
          <p:nvPr/>
        </p:nvSpPr>
        <p:spPr>
          <a:xfrm rot="10800000">
            <a:off x="3908885" y="3861048"/>
            <a:ext cx="2088232" cy="324000"/>
          </a:xfrm>
          <a:prstGeom prst="triangle">
            <a:avLst/>
          </a:prstGeom>
          <a:solidFill>
            <a:srgbClr val="0068B7"/>
          </a:solidFill>
          <a:ln w="25400">
            <a:solidFill>
              <a:schemeClr val="bg1"/>
            </a:solidFill>
          </a:ln>
          <a:effectLst/>
        </p:spPr>
        <p:style>
          <a:lnRef idx="1">
            <a:schemeClr val="accent3"/>
          </a:lnRef>
          <a:fillRef idx="2">
            <a:schemeClr val="accent3"/>
          </a:fillRef>
          <a:effectRef idx="1">
            <a:schemeClr val="accent3"/>
          </a:effectRef>
          <a:fontRef idx="minor">
            <a:schemeClr val="dk1"/>
          </a:fontRef>
        </p:style>
        <p:txBody>
          <a:bodyPr vert="horz" tIns="0" bIns="0" rtlCol="0" anchor="ctr"/>
          <a:lstStyle/>
          <a:p>
            <a:pPr algn="ctr">
              <a:lnSpc>
                <a:spcPts val="2800"/>
              </a:lnSpc>
              <a:spcAft>
                <a:spcPts val="300"/>
              </a:spcAft>
            </a:pPr>
            <a:endParaRPr kumimoji="1" lang="ja-JP" altLang="en-US" sz="2700" dirty="0" smtClean="0">
              <a:solidFill>
                <a:srgbClr val="0070C0"/>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endParaRPr>
          </a:p>
        </p:txBody>
      </p:sp>
    </p:spTree>
    <p:extLst>
      <p:ext uri="{BB962C8B-B14F-4D97-AF65-F5344CB8AC3E}">
        <p14:creationId xmlns:p14="http://schemas.microsoft.com/office/powerpoint/2010/main" val="4048839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8625408" y="576000"/>
            <a:ext cx="1208584" cy="432048"/>
          </a:xfrm>
          <a:prstGeom prst="rect">
            <a:avLst/>
          </a:prstGeom>
          <a:solidFill>
            <a:schemeClr val="bg1"/>
          </a:solidFill>
          <a:ln w="12700">
            <a:noFill/>
          </a:ln>
          <a:effectLst/>
        </p:spPr>
        <p:style>
          <a:lnRef idx="1">
            <a:schemeClr val="accent3"/>
          </a:lnRef>
          <a:fillRef idx="2">
            <a:schemeClr val="accent3"/>
          </a:fillRef>
          <a:effectRef idx="1">
            <a:schemeClr val="accent3"/>
          </a:effectRef>
          <a:fontRef idx="minor">
            <a:schemeClr val="dk1"/>
          </a:fontRef>
        </p:style>
        <p:txBody>
          <a:bodyPr vert="horz" tIns="0" bIns="0" rtlCol="0" anchor="ctr"/>
          <a:lstStyle/>
          <a:p>
            <a:pPr algn="ctr">
              <a:lnSpc>
                <a:spcPts val="2800"/>
              </a:lnSpc>
              <a:spcAft>
                <a:spcPts val="300"/>
              </a:spcAft>
            </a:pPr>
            <a:endParaRPr kumimoji="1" lang="ja-JP" altLang="en-US" sz="2700" dirty="0" smtClean="0">
              <a:solidFill>
                <a:srgbClr val="0070C0"/>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599285136"/>
              </p:ext>
            </p:extLst>
          </p:nvPr>
        </p:nvGraphicFramePr>
        <p:xfrm>
          <a:off x="272480" y="692696"/>
          <a:ext cx="9361040" cy="5472608"/>
        </p:xfrm>
        <a:graphic>
          <a:graphicData uri="http://schemas.openxmlformats.org/drawingml/2006/table">
            <a:tbl>
              <a:tblPr firstRow="1" bandRow="1">
                <a:tableStyleId>{5C22544A-7EE6-4342-B048-85BDC9FD1C3A}</a:tableStyleId>
              </a:tblPr>
              <a:tblGrid>
                <a:gridCol w="9361040">
                  <a:extLst>
                    <a:ext uri="{9D8B030D-6E8A-4147-A177-3AD203B41FA5}">
                      <a16:colId xmlns:a16="http://schemas.microsoft.com/office/drawing/2014/main" val="2089351326"/>
                    </a:ext>
                  </a:extLst>
                </a:gridCol>
              </a:tblGrid>
              <a:tr h="504056">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主要施策</a:t>
                      </a:r>
                      <a:endParaRPr kumimoji="1" lang="en-US" altLang="ja-JP" sz="2400" b="1"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a:txBody>
                  <a:tcPr marL="14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171546037"/>
                  </a:ext>
                </a:extLst>
              </a:tr>
              <a:tr h="3240360">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endParaRPr kumimoji="1" lang="en-US" altLang="ja-JP" sz="240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災害時自動安否確認システム</a:t>
                      </a:r>
                      <a:endParaRPr kumimoji="1" lang="en-US" altLang="ja-JP" sz="2400" b="1" i="0" u="none" strike="noStrike" kern="1200" cap="none" spc="0" normalizeH="0" baseline="0" noProof="0" dirty="0" smtClean="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区からの情報提供および安否確認の問い合わせを自動で一斉架電し、電話を受けた人の音声回答を</a:t>
                      </a:r>
                      <a:endParaRPr kumimoji="1" lang="en-US" altLang="ja-JP"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AI</a:t>
                      </a: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が情報集約・分析し適所へ通知する、一連のシステムを導入、運用開始</a:t>
                      </a:r>
                      <a:endParaRPr kumimoji="1" lang="en-US" altLang="ja-JP"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子どもや女性視点による避難所の生活環境改善</a:t>
                      </a:r>
                      <a:endParaRPr kumimoji="1" lang="en-US" altLang="ja-JP" sz="240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避難所運営の女性視点による対策を再検証すべく、令和</a:t>
                      </a:r>
                      <a:r>
                        <a:rPr kumimoji="1" lang="en-US" altLang="ja-JP"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12</a:t>
                      </a: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月、女性職員プロジェクトチームを編成</a:t>
                      </a:r>
                      <a:endParaRPr kumimoji="1" lang="en-US" altLang="ja-JP"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これまで計</a:t>
                      </a:r>
                      <a:r>
                        <a:rPr kumimoji="1" lang="en-US" altLang="ja-JP"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回のＰＴを実施</a:t>
                      </a:r>
                      <a:endParaRPr kumimoji="1" lang="en-US" altLang="ja-JP"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女性目線による、避難所での子どもや女性の衛生面やプライバシー、安全面等の環境改善を図る</a:t>
                      </a:r>
                      <a:endParaRPr kumimoji="1" lang="en-US" altLang="ja-JP"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144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1021913"/>
                  </a:ext>
                </a:extLst>
              </a:tr>
              <a:tr h="864096">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都内初</a:t>
                      </a:r>
                      <a:r>
                        <a:rPr kumimoji="1" lang="en-US" altLang="ja-JP" sz="240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smtClean="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特別支援学校 学用品の所得制限によらない完全無償化</a:t>
                      </a:r>
                      <a:endParaRPr kumimoji="1" lang="en-US" altLang="ja-JP" sz="240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区内在住で特別支援学校に在籍する児童・生徒にかかる補助教材費を完全無償化</a:t>
                      </a:r>
                      <a:endParaRPr kumimoji="1" lang="en-US" altLang="ja-JP"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14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4513069"/>
                  </a:ext>
                </a:extLst>
              </a:tr>
              <a:tr h="864096">
                <a:tc>
                  <a:txBody>
                    <a:bodyPr/>
                    <a:lstStyle/>
                    <a:p>
                      <a:pPr lvl="0">
                        <a:lnSpc>
                          <a:spcPct val="125000"/>
                        </a:lnSpc>
                        <a:defRPr/>
                      </a:pPr>
                      <a:r>
                        <a:rPr lang="en-US" altLang="ja-JP" sz="2400" b="1" dirty="0" smtClean="0">
                          <a:solidFill>
                            <a:srgbClr val="FF0000"/>
                          </a:solidFill>
                          <a:latin typeface="BIZ UDPゴシック" panose="020B0400000000000000" pitchFamily="50" charset="-128"/>
                          <a:ea typeface="BIZ UDPゴシック" panose="020B0400000000000000" pitchFamily="50" charset="-128"/>
                        </a:rPr>
                        <a:t>【</a:t>
                      </a:r>
                      <a:r>
                        <a:rPr lang="ja-JP" altLang="en-US" sz="2400" b="1" dirty="0" smtClean="0">
                          <a:solidFill>
                            <a:srgbClr val="FF0000"/>
                          </a:solidFill>
                          <a:latin typeface="BIZ UDPゴシック" panose="020B0400000000000000" pitchFamily="50" charset="-128"/>
                          <a:ea typeface="BIZ UDPゴシック" panose="020B0400000000000000" pitchFamily="50" charset="-128"/>
                        </a:rPr>
                        <a:t>都内初</a:t>
                      </a:r>
                      <a:r>
                        <a:rPr lang="en-US" altLang="ja-JP" sz="2400" b="1" dirty="0" smtClean="0">
                          <a:solidFill>
                            <a:srgbClr val="FF0000"/>
                          </a:solidFill>
                          <a:latin typeface="BIZ UDPゴシック" panose="020B0400000000000000" pitchFamily="50" charset="-128"/>
                          <a:ea typeface="BIZ UDPゴシック" panose="020B0400000000000000" pitchFamily="50" charset="-128"/>
                        </a:rPr>
                        <a:t>】</a:t>
                      </a:r>
                      <a:r>
                        <a:rPr lang="ja-JP" altLang="en-US" sz="2400" b="1" baseline="0" dirty="0" smtClean="0">
                          <a:solidFill>
                            <a:srgbClr val="FF0000"/>
                          </a:solidFill>
                          <a:latin typeface="BIZ UDPゴシック" panose="020B0400000000000000" pitchFamily="50" charset="-128"/>
                          <a:ea typeface="BIZ UDPゴシック" panose="020B0400000000000000" pitchFamily="50" charset="-128"/>
                        </a:rPr>
                        <a:t> </a:t>
                      </a:r>
                      <a:r>
                        <a:rPr lang="ja-JP" altLang="en-US" sz="2400" b="1" dirty="0" smtClean="0">
                          <a:solidFill>
                            <a:srgbClr val="0070C0"/>
                          </a:solidFill>
                          <a:latin typeface="BIZ UDPゴシック" panose="020B0400000000000000" pitchFamily="50" charset="-128"/>
                          <a:ea typeface="BIZ UDPゴシック" panose="020B0400000000000000" pitchFamily="50" charset="-128"/>
                        </a:rPr>
                        <a:t>軟骨伝導イヤホン 本格導入</a:t>
                      </a:r>
                      <a:endParaRPr lang="en-US" altLang="ja-JP" sz="2400" b="1" dirty="0" smtClean="0">
                        <a:solidFill>
                          <a:srgbClr val="0070C0"/>
                        </a:solidFill>
                        <a:latin typeface="BIZ UDPゴシック" panose="020B0400000000000000" pitchFamily="50" charset="-128"/>
                        <a:ea typeface="BIZ UDPゴシック" panose="020B0400000000000000" pitchFamily="50" charset="-128"/>
                      </a:endParaRPr>
                    </a:p>
                    <a:p>
                      <a:pPr lvl="0">
                        <a:lnSpc>
                          <a:spcPct val="125000"/>
                        </a:lnSpc>
                        <a:defRPr/>
                      </a:pPr>
                      <a:r>
                        <a:rPr lang="ja-JP" altLang="en-US" sz="1600" dirty="0" smtClean="0">
                          <a:solidFill>
                            <a:prstClr val="black"/>
                          </a:solidFill>
                          <a:latin typeface="BIZ UDPゴシック" panose="020B0400000000000000" pitchFamily="50" charset="-128"/>
                          <a:ea typeface="BIZ UDPゴシック" panose="020B0400000000000000" pitchFamily="50" charset="-128"/>
                        </a:rPr>
                        <a:t>高齢者の加齢性難聴支援を目的として、本庁舎窓口等に「軟骨伝導イヤホン」を本格導入</a:t>
                      </a:r>
                    </a:p>
                  </a:txBody>
                  <a:tcPr marL="14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4877278"/>
                  </a:ext>
                </a:extLst>
              </a:tr>
            </a:tbl>
          </a:graphicData>
        </a:graphic>
      </p:graphicFrame>
      <p:sp>
        <p:nvSpPr>
          <p:cNvPr id="2" name="テキスト ボックス 1"/>
          <p:cNvSpPr txBox="1"/>
          <p:nvPr/>
        </p:nvSpPr>
        <p:spPr>
          <a:xfrm>
            <a:off x="0" y="44672"/>
            <a:ext cx="3999813" cy="432000"/>
          </a:xfrm>
          <a:prstGeom prst="rect">
            <a:avLst/>
          </a:prstGeom>
          <a:solidFill>
            <a:srgbClr val="0068B7"/>
          </a:solidFill>
        </p:spPr>
        <p:txBody>
          <a:bodyPr wrap="none" rtlCol="0" anchor="ctr">
            <a:noAutofit/>
          </a:bodyPr>
          <a:lstStyle/>
          <a:p>
            <a:r>
              <a:rPr lang="ja-JP" altLang="en-US" sz="2800" b="1" dirty="0" smtClean="0">
                <a:solidFill>
                  <a:schemeClr val="bg1"/>
                </a:solidFill>
                <a:latin typeface="BIZ UDPゴシック" panose="020B0400000000000000" pitchFamily="50" charset="-128"/>
                <a:ea typeface="BIZ UDPゴシック" panose="020B0400000000000000" pitchFamily="50" charset="-128"/>
              </a:rPr>
              <a:t>補正予算案　主要施策一覧</a:t>
            </a:r>
            <a:endParaRPr lang="ja-JP" altLang="en-US" sz="2800" b="1" dirty="0">
              <a:solidFill>
                <a:schemeClr val="bg1"/>
              </a:solidFill>
              <a:latin typeface="BIZ UDPゴシック" panose="020B0400000000000000" pitchFamily="50" charset="-128"/>
              <a:ea typeface="BIZ UDPゴシック" panose="020B0400000000000000" pitchFamily="50" charset="-128"/>
            </a:endParaRPr>
          </a:p>
        </p:txBody>
      </p:sp>
      <p:sp>
        <p:nvSpPr>
          <p:cNvPr id="4" name="角丸四角形 3"/>
          <p:cNvSpPr/>
          <p:nvPr/>
        </p:nvSpPr>
        <p:spPr>
          <a:xfrm>
            <a:off x="416496" y="1340768"/>
            <a:ext cx="1692000" cy="468000"/>
          </a:xfrm>
          <a:prstGeom prst="roundRect">
            <a:avLst>
              <a:gd name="adj" fmla="val 13441"/>
            </a:avLst>
          </a:prstGeom>
          <a:solidFill>
            <a:srgbClr val="0070C0"/>
          </a:solidFill>
          <a:ln w="12700">
            <a:solidFill>
              <a:srgbClr val="0070C0"/>
            </a:solidFill>
          </a:ln>
          <a:effectLst/>
        </p:spPr>
        <p:style>
          <a:lnRef idx="1">
            <a:schemeClr val="accent3"/>
          </a:lnRef>
          <a:fillRef idx="2">
            <a:schemeClr val="accent3"/>
          </a:fillRef>
          <a:effectRef idx="1">
            <a:schemeClr val="accent3"/>
          </a:effectRef>
          <a:fontRef idx="minor">
            <a:schemeClr val="dk1"/>
          </a:fontRef>
        </p:style>
        <p:txBody>
          <a:bodyPr vert="horz" tIns="0" bIns="0" rtlCol="0" anchor="ctr"/>
          <a:lstStyle/>
          <a:p>
            <a:pPr algn="ctr">
              <a:lnSpc>
                <a:spcPts val="2800"/>
              </a:lnSpc>
              <a:spcAft>
                <a:spcPts val="300"/>
              </a:spcAft>
            </a:pPr>
            <a:r>
              <a:rPr kumimoji="1" lang="ja-JP" altLang="en-US" sz="2400" b="1" dirty="0" smtClean="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防災対策</a:t>
            </a:r>
          </a:p>
        </p:txBody>
      </p:sp>
    </p:spTree>
    <p:extLst>
      <p:ext uri="{BB962C8B-B14F-4D97-AF65-F5344CB8AC3E}">
        <p14:creationId xmlns:p14="http://schemas.microsoft.com/office/powerpoint/2010/main" val="200243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083" y="44672"/>
            <a:ext cx="3999813" cy="432000"/>
          </a:xfrm>
          <a:prstGeom prst="rect">
            <a:avLst/>
          </a:prstGeom>
          <a:solidFill>
            <a:srgbClr val="0068B7"/>
          </a:solidFill>
        </p:spPr>
        <p:txBody>
          <a:bodyPr wrap="none" rtlCol="0" anchor="ctr">
            <a:noAutofit/>
          </a:bodyPr>
          <a:lstStyle/>
          <a:p>
            <a:r>
              <a:rPr lang="en-US" altLang="ja-JP" sz="2400" b="1" dirty="0" smtClean="0">
                <a:solidFill>
                  <a:schemeClr val="bg1"/>
                </a:solidFill>
                <a:latin typeface="BIZ UDPゴシック" panose="020B0400000000000000" pitchFamily="50" charset="-128"/>
                <a:ea typeface="BIZ UDPゴシック" panose="020B0400000000000000" pitchFamily="50" charset="-128"/>
              </a:rPr>
              <a:t>(1)</a:t>
            </a:r>
            <a:r>
              <a:rPr lang="ja-JP" altLang="en-US" sz="2400" b="1" dirty="0" smtClean="0">
                <a:solidFill>
                  <a:schemeClr val="bg1"/>
                </a:solidFill>
                <a:latin typeface="BIZ UDPゴシック" panose="020B0400000000000000" pitchFamily="50" charset="-128"/>
                <a:ea typeface="BIZ UDPゴシック" panose="020B0400000000000000" pitchFamily="50" charset="-128"/>
              </a:rPr>
              <a:t>防災対策　</a:t>
            </a:r>
            <a:r>
              <a:rPr lang="ja-JP" altLang="en-US" sz="2400" b="1" dirty="0">
                <a:solidFill>
                  <a:schemeClr val="bg1"/>
                </a:solidFill>
                <a:latin typeface="BIZ UDPゴシック" panose="020B0400000000000000" pitchFamily="50" charset="-128"/>
                <a:ea typeface="BIZ UDPゴシック" panose="020B0400000000000000" pitchFamily="50" charset="-128"/>
              </a:rPr>
              <a:t>①災害時自動安否確認</a:t>
            </a:r>
            <a:r>
              <a:rPr lang="ja-JP" altLang="en-US" sz="2400" b="1" dirty="0" smtClean="0">
                <a:solidFill>
                  <a:schemeClr val="bg1"/>
                </a:solidFill>
                <a:latin typeface="BIZ UDPゴシック" panose="020B0400000000000000" pitchFamily="50" charset="-128"/>
                <a:ea typeface="BIZ UDPゴシック" panose="020B0400000000000000" pitchFamily="50" charset="-128"/>
              </a:rPr>
              <a:t>システム</a:t>
            </a:r>
            <a:endParaRPr lang="ja-JP" altLang="en-US" sz="2400" b="1" dirty="0">
              <a:solidFill>
                <a:schemeClr val="bg1"/>
              </a:solidFill>
              <a:latin typeface="BIZ UDPゴシック" panose="020B0400000000000000" pitchFamily="50" charset="-128"/>
              <a:ea typeface="BIZ UDPゴシック" panose="020B0400000000000000" pitchFamily="50" charset="-128"/>
            </a:endParaRPr>
          </a:p>
        </p:txBody>
      </p:sp>
      <p:graphicFrame>
        <p:nvGraphicFramePr>
          <p:cNvPr id="14" name="表 13">
            <a:extLst>
              <a:ext uri="{FF2B5EF4-FFF2-40B4-BE49-F238E27FC236}">
                <a16:creationId xmlns:a16="http://schemas.microsoft.com/office/drawing/2014/main" id="{E1565081-D46C-C476-3DEF-0D0FFB961D49}"/>
              </a:ext>
            </a:extLst>
          </p:cNvPr>
          <p:cNvGraphicFramePr>
            <a:graphicFrameLocks noGrp="1"/>
          </p:cNvGraphicFramePr>
          <p:nvPr>
            <p:extLst>
              <p:ext uri="{D42A27DB-BD31-4B8C-83A1-F6EECF244321}">
                <p14:modId xmlns:p14="http://schemas.microsoft.com/office/powerpoint/2010/main" val="3036086695"/>
              </p:ext>
            </p:extLst>
          </p:nvPr>
        </p:nvGraphicFramePr>
        <p:xfrm>
          <a:off x="236476" y="1556792"/>
          <a:ext cx="9433048" cy="4696536"/>
        </p:xfrm>
        <a:graphic>
          <a:graphicData uri="http://schemas.openxmlformats.org/drawingml/2006/table">
            <a:tbl>
              <a:tblPr firstRow="1" bandRow="1">
                <a:tableStyleId>{5940675A-B579-460E-94D1-54222C63F5DA}</a:tableStyleId>
              </a:tblPr>
              <a:tblGrid>
                <a:gridCol w="900100">
                  <a:extLst>
                    <a:ext uri="{9D8B030D-6E8A-4147-A177-3AD203B41FA5}">
                      <a16:colId xmlns:a16="http://schemas.microsoft.com/office/drawing/2014/main" val="2707623244"/>
                    </a:ext>
                  </a:extLst>
                </a:gridCol>
                <a:gridCol w="8532948">
                  <a:extLst>
                    <a:ext uri="{9D8B030D-6E8A-4147-A177-3AD203B41FA5}">
                      <a16:colId xmlns:a16="http://schemas.microsoft.com/office/drawing/2014/main" val="1201752258"/>
                    </a:ext>
                  </a:extLst>
                </a:gridCol>
              </a:tblGrid>
              <a:tr h="33843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dirty="0" smtClean="0">
                          <a:solidFill>
                            <a:schemeClr val="bg1"/>
                          </a:solidFill>
                          <a:latin typeface="BIZ UDPゴシック" panose="020B0400000000000000" pitchFamily="50" charset="-128"/>
                          <a:ea typeface="BIZ UDPゴシック" panose="020B0400000000000000" pitchFamily="50" charset="-128"/>
                        </a:rPr>
                        <a:t>概要</a:t>
                      </a:r>
                      <a:endParaRPr kumimoji="1" lang="en-US" altLang="ja-JP" sz="2200" b="1" dirty="0" smtClean="0">
                        <a:solidFill>
                          <a:schemeClr val="bg1"/>
                        </a:solidFill>
                        <a:latin typeface="BIZ UDPゴシック" panose="020B0400000000000000" pitchFamily="50" charset="-128"/>
                        <a:ea typeface="BIZ UDPゴシック" panose="020B0400000000000000" pitchFamily="50" charset="-128"/>
                      </a:endParaRPr>
                    </a:p>
                  </a:txBody>
                  <a:tcPr marL="0" marR="0" marT="37148" marB="3714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7938" indent="-7938">
                        <a:lnSpc>
                          <a:spcPct val="120000"/>
                        </a:lnSpc>
                      </a:pPr>
                      <a:endParaRPr lang="ja-JP"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4295" marR="74295" marT="37148" marB="37148"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8025193"/>
                  </a:ext>
                </a:extLst>
              </a:tr>
              <a:tr h="432048">
                <a:tc>
                  <a:txBody>
                    <a:bodyPr/>
                    <a:lstStyle/>
                    <a:p>
                      <a:pPr algn="ctr">
                        <a:lnSpc>
                          <a:spcPct val="100000"/>
                        </a:lnSpc>
                      </a:pPr>
                      <a:r>
                        <a:rPr kumimoji="1" lang="ja-JP" altLang="en-US" sz="2200" b="1" dirty="0" smtClean="0">
                          <a:solidFill>
                            <a:schemeClr val="bg1"/>
                          </a:solidFill>
                          <a:latin typeface="BIZ UDPゴシック" panose="020B0400000000000000" pitchFamily="50" charset="-128"/>
                          <a:ea typeface="BIZ UDPゴシック" panose="020B0400000000000000" pitchFamily="50" charset="-128"/>
                        </a:rPr>
                        <a:t>対象</a:t>
                      </a:r>
                      <a:endParaRPr kumimoji="1" lang="ja-JP" altLang="en-US" sz="2200" b="1" dirty="0">
                        <a:solidFill>
                          <a:schemeClr val="bg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7938" indent="-7938">
                        <a:lnSpc>
                          <a:spcPct val="120000"/>
                        </a:lnSpc>
                      </a:pPr>
                      <a:r>
                        <a:rPr lang="en-US" altLang="ja-JP" sz="17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65</a:t>
                      </a:r>
                      <a:r>
                        <a:rPr lang="ja-JP" altLang="en-US" sz="17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歳以上の単身高齢者、</a:t>
                      </a:r>
                      <a:r>
                        <a:rPr lang="en-US" altLang="ja-JP" sz="17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65</a:t>
                      </a:r>
                      <a:r>
                        <a:rPr lang="ja-JP" altLang="en-US" sz="17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歳以上の高齢者のみの世帯等、災害時に配慮が必要な方</a:t>
                      </a:r>
                    </a:p>
                  </a:txBody>
                  <a:tcPr marL="74295" marR="74295" marT="37148" marB="37148"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2167876"/>
                  </a:ext>
                </a:extLst>
              </a:tr>
              <a:tr h="432048">
                <a:tc>
                  <a:txBody>
                    <a:bodyPr/>
                    <a:lstStyle/>
                    <a:p>
                      <a:pPr algn="ctr">
                        <a:lnSpc>
                          <a:spcPct val="100000"/>
                        </a:lnSpc>
                      </a:pPr>
                      <a:r>
                        <a:rPr kumimoji="1" lang="ja-JP" altLang="en-US" sz="2200" b="1" dirty="0" smtClean="0">
                          <a:solidFill>
                            <a:schemeClr val="bg1"/>
                          </a:solidFill>
                          <a:latin typeface="BIZ UDPゴシック" panose="020B0400000000000000" pitchFamily="50" charset="-128"/>
                          <a:ea typeface="BIZ UDPゴシック" panose="020B0400000000000000" pitchFamily="50" charset="-128"/>
                        </a:rPr>
                        <a:t>予算</a:t>
                      </a:r>
                      <a:endParaRPr kumimoji="1" lang="ja-JP" altLang="en-US" sz="2200" b="1" dirty="0">
                        <a:solidFill>
                          <a:schemeClr val="bg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7938" indent="-7938">
                        <a:lnSpc>
                          <a:spcPct val="120000"/>
                        </a:lnSpc>
                      </a:pPr>
                      <a:r>
                        <a:rPr lang="en-US" altLang="ja-JP" sz="20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7,286</a:t>
                      </a:r>
                      <a:r>
                        <a:rPr lang="ja-JP" altLang="en-US" sz="20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千円</a:t>
                      </a:r>
                    </a:p>
                  </a:txBody>
                  <a:tcPr marL="74295" marR="74295" marT="37148" marB="37148"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9333413"/>
                  </a:ext>
                </a:extLst>
              </a:tr>
              <a:tr h="432048">
                <a:tc>
                  <a:txBody>
                    <a:bodyPr/>
                    <a:lstStyle/>
                    <a:p>
                      <a:pPr algn="ctr">
                        <a:lnSpc>
                          <a:spcPct val="100000"/>
                        </a:lnSpc>
                      </a:pPr>
                      <a:r>
                        <a:rPr kumimoji="1" lang="ja-JP" altLang="en-US" sz="2200" b="1" dirty="0" smtClean="0">
                          <a:solidFill>
                            <a:schemeClr val="bg1"/>
                          </a:solidFill>
                          <a:latin typeface="BIZ UDPゴシック" panose="020B0400000000000000" pitchFamily="50" charset="-128"/>
                          <a:ea typeface="BIZ UDPゴシック" panose="020B0400000000000000" pitchFamily="50" charset="-128"/>
                        </a:rPr>
                        <a:t>開始</a:t>
                      </a:r>
                      <a:endParaRPr kumimoji="1" lang="ja-JP" altLang="en-US" sz="2200" b="1" dirty="0">
                        <a:solidFill>
                          <a:schemeClr val="bg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7938" indent="-7938">
                        <a:lnSpc>
                          <a:spcPct val="120000"/>
                        </a:lnSpc>
                      </a:pPr>
                      <a:r>
                        <a:rPr lang="ja-JP" altLang="en-US" sz="20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令和</a:t>
                      </a:r>
                      <a:r>
                        <a:rPr lang="en-US" altLang="ja-JP" sz="20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7</a:t>
                      </a:r>
                      <a:r>
                        <a:rPr lang="ja-JP" altLang="en-US" sz="20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20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en-US" sz="20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月運用開始（都内初）</a:t>
                      </a:r>
                    </a:p>
                  </a:txBody>
                  <a:tcPr marL="74295" marR="74295" marT="37148" marB="37148"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4670819"/>
                  </a:ext>
                </a:extLst>
              </a:tr>
            </a:tbl>
          </a:graphicData>
        </a:graphic>
      </p:graphicFrame>
      <p:grpSp>
        <p:nvGrpSpPr>
          <p:cNvPr id="71" name="グループ化 70"/>
          <p:cNvGrpSpPr/>
          <p:nvPr/>
        </p:nvGrpSpPr>
        <p:grpSpPr>
          <a:xfrm>
            <a:off x="1712640" y="2564904"/>
            <a:ext cx="6730717" cy="2300155"/>
            <a:chOff x="1822683" y="2132855"/>
            <a:chExt cx="6730717" cy="2300155"/>
          </a:xfrm>
        </p:grpSpPr>
        <p:sp>
          <p:nvSpPr>
            <p:cNvPr id="9" name="テキスト ボックス 8"/>
            <p:cNvSpPr txBox="1"/>
            <p:nvPr/>
          </p:nvSpPr>
          <p:spPr>
            <a:xfrm>
              <a:off x="1822683" y="2140406"/>
              <a:ext cx="369332" cy="2239125"/>
            </a:xfrm>
            <a:prstGeom prst="rect">
              <a:avLst/>
            </a:prstGeom>
            <a:solidFill>
              <a:srgbClr val="0070C0"/>
            </a:solidFill>
            <a:ln w="12700">
              <a:solidFill>
                <a:srgbClr val="0070C0"/>
              </a:solidFill>
            </a:ln>
          </p:spPr>
          <p:txBody>
            <a:bodyPr vert="eaVert" wrap="none" tIns="108000" rtlCol="0">
              <a:spAutoFit/>
            </a:bodyPr>
            <a:lstStyle/>
            <a:p>
              <a:r>
                <a:rPr kumimoji="1" lang="ja-JP" altLang="en-US" sz="1200" b="1" dirty="0" smtClean="0">
                  <a:solidFill>
                    <a:schemeClr val="bg1"/>
                  </a:solidFill>
                  <a:latin typeface="BIZ UDPゴシック" panose="020B0400000000000000" pitchFamily="50" charset="-128"/>
                  <a:ea typeface="BIZ UDPゴシック" panose="020B0400000000000000" pitchFamily="50" charset="-128"/>
                </a:rPr>
                <a:t>災害発生時のシステムイメージ</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grpSp>
          <p:nvGrpSpPr>
            <p:cNvPr id="70" name="グループ化 69"/>
            <p:cNvGrpSpPr/>
            <p:nvPr/>
          </p:nvGrpSpPr>
          <p:grpSpPr>
            <a:xfrm>
              <a:off x="2432720" y="2132855"/>
              <a:ext cx="6120680" cy="2300155"/>
              <a:chOff x="2432720" y="2132855"/>
              <a:chExt cx="6120680" cy="2300155"/>
            </a:xfrm>
          </p:grpSpPr>
          <p:sp>
            <p:nvSpPr>
              <p:cNvPr id="5" name="角丸四角形 4"/>
              <p:cNvSpPr/>
              <p:nvPr/>
            </p:nvSpPr>
            <p:spPr>
              <a:xfrm>
                <a:off x="2432720" y="2564904"/>
                <a:ext cx="432048" cy="1512000"/>
              </a:xfrm>
              <a:prstGeom prst="roundRect">
                <a:avLst>
                  <a:gd name="adj" fmla="val 7432"/>
                </a:avLst>
              </a:prstGeom>
              <a:solidFill>
                <a:srgbClr val="0070C0"/>
              </a:solidFill>
              <a:ln w="19050">
                <a:solidFill>
                  <a:srgbClr val="0070C0"/>
                </a:solidFill>
              </a:ln>
              <a:effectLst/>
            </p:spPr>
            <p:style>
              <a:lnRef idx="1">
                <a:schemeClr val="accent3"/>
              </a:lnRef>
              <a:fillRef idx="2">
                <a:schemeClr val="accent3"/>
              </a:fillRef>
              <a:effectRef idx="1">
                <a:schemeClr val="accent3"/>
              </a:effectRef>
              <a:fontRef idx="minor">
                <a:schemeClr val="dk1"/>
              </a:fontRef>
            </p:style>
            <p:txBody>
              <a:bodyPr vert="horz" lIns="36000" tIns="0" rIns="36000" bIns="0" rtlCol="0" anchor="ctr"/>
              <a:lstStyle/>
              <a:p>
                <a:pPr algn="ctr">
                  <a:lnSpc>
                    <a:spcPct val="120000"/>
                  </a:lnSpc>
                </a:pPr>
                <a:r>
                  <a:rPr kumimoji="1" lang="ja-JP" altLang="en-US" b="1" dirty="0" smtClean="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区</a:t>
                </a:r>
              </a:p>
            </p:txBody>
          </p:sp>
          <p:sp>
            <p:nvSpPr>
              <p:cNvPr id="43" name="角丸四角形 42"/>
              <p:cNvSpPr/>
              <p:nvPr/>
            </p:nvSpPr>
            <p:spPr>
              <a:xfrm>
                <a:off x="3387954" y="2564904"/>
                <a:ext cx="3581382" cy="1512000"/>
              </a:xfrm>
              <a:prstGeom prst="roundRect">
                <a:avLst>
                  <a:gd name="adj" fmla="val 3786"/>
                </a:avLst>
              </a:prstGeom>
              <a:solidFill>
                <a:schemeClr val="bg1"/>
              </a:solidFill>
              <a:ln w="19050">
                <a:solidFill>
                  <a:srgbClr val="0070C0"/>
                </a:solidFill>
              </a:ln>
              <a:effectLst/>
            </p:spPr>
            <p:style>
              <a:lnRef idx="1">
                <a:schemeClr val="accent3"/>
              </a:lnRef>
              <a:fillRef idx="2">
                <a:schemeClr val="accent3"/>
              </a:fillRef>
              <a:effectRef idx="1">
                <a:schemeClr val="accent3"/>
              </a:effectRef>
              <a:fontRef idx="minor">
                <a:schemeClr val="dk1"/>
              </a:fontRef>
            </p:style>
            <p:txBody>
              <a:bodyPr vert="horz" lIns="36000" tIns="36000" rIns="36000" bIns="0" rtlCol="0" anchor="t"/>
              <a:lstStyle/>
              <a:p>
                <a:pPr algn="ctr">
                  <a:lnSpc>
                    <a:spcPct val="120000"/>
                  </a:lnSpc>
                </a:pPr>
                <a:r>
                  <a:rPr kumimoji="1" lang="ja-JP" altLang="en-US" b="1"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オートコール・ＡＩ</a:t>
                </a:r>
              </a:p>
            </p:txBody>
          </p:sp>
          <p:pic>
            <p:nvPicPr>
              <p:cNvPr id="7" name="図 6"/>
              <p:cNvPicPr>
                <a:picLocks noChangeAspect="1"/>
              </p:cNvPicPr>
              <p:nvPr/>
            </p:nvPicPr>
            <p:blipFill rotWithShape="1">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l="16923" t="24011" r="16923" b="22829"/>
              <a:stretch/>
            </p:blipFill>
            <p:spPr>
              <a:xfrm>
                <a:off x="4890645" y="2916000"/>
                <a:ext cx="576000" cy="462858"/>
              </a:xfrm>
              <a:prstGeom prst="rect">
                <a:avLst/>
              </a:prstGeom>
            </p:spPr>
          </p:pic>
          <p:grpSp>
            <p:nvGrpSpPr>
              <p:cNvPr id="47" name="グループ化 46"/>
              <p:cNvGrpSpPr/>
              <p:nvPr/>
            </p:nvGrpSpPr>
            <p:grpSpPr>
              <a:xfrm>
                <a:off x="2900984" y="2977046"/>
                <a:ext cx="1980000" cy="216000"/>
                <a:chOff x="2775274" y="2913349"/>
                <a:chExt cx="2324865" cy="383302"/>
              </a:xfrm>
            </p:grpSpPr>
            <p:sp>
              <p:nvSpPr>
                <p:cNvPr id="45" name="正方形/長方形 44"/>
                <p:cNvSpPr/>
                <p:nvPr/>
              </p:nvSpPr>
              <p:spPr>
                <a:xfrm>
                  <a:off x="2775274" y="3105000"/>
                  <a:ext cx="1961510" cy="1916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直角三角形 45"/>
                <p:cNvSpPr/>
                <p:nvPr/>
              </p:nvSpPr>
              <p:spPr>
                <a:xfrm>
                  <a:off x="4716038" y="2913349"/>
                  <a:ext cx="384101" cy="383302"/>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8" name="グループ化 47"/>
              <p:cNvGrpSpPr/>
              <p:nvPr/>
            </p:nvGrpSpPr>
            <p:grpSpPr>
              <a:xfrm>
                <a:off x="5529064" y="2977046"/>
                <a:ext cx="1980000" cy="216000"/>
                <a:chOff x="2775274" y="2913349"/>
                <a:chExt cx="2324865" cy="383302"/>
              </a:xfrm>
            </p:grpSpPr>
            <p:sp>
              <p:nvSpPr>
                <p:cNvPr id="49" name="正方形/長方形 48"/>
                <p:cNvSpPr/>
                <p:nvPr/>
              </p:nvSpPr>
              <p:spPr>
                <a:xfrm>
                  <a:off x="2775274" y="3105000"/>
                  <a:ext cx="1961510" cy="1916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直角三角形 49"/>
                <p:cNvSpPr/>
                <p:nvPr/>
              </p:nvSpPr>
              <p:spPr>
                <a:xfrm>
                  <a:off x="4716038" y="2913349"/>
                  <a:ext cx="384101" cy="383302"/>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3" name="テキスト ボックス 52"/>
              <p:cNvSpPr txBox="1"/>
              <p:nvPr/>
            </p:nvSpPr>
            <p:spPr>
              <a:xfrm>
                <a:off x="2936776" y="2132855"/>
                <a:ext cx="1620957" cy="324000"/>
              </a:xfrm>
              <a:prstGeom prst="rect">
                <a:avLst/>
              </a:prstGeom>
              <a:solidFill>
                <a:schemeClr val="accent1">
                  <a:lumMod val="20000"/>
                  <a:lumOff val="80000"/>
                </a:schemeClr>
              </a:solidFill>
              <a:ln w="6350">
                <a:noFill/>
              </a:ln>
            </p:spPr>
            <p:txBody>
              <a:bodyPr wrap="none" tIns="36000" bIns="36000" rtlCol="0" anchor="ctr">
                <a:noAutofit/>
              </a:bodyPr>
              <a:lstStyle/>
              <a:p>
                <a:r>
                  <a:rPr kumimoji="1" lang="ja-JP" altLang="en-US" sz="1400" b="1" dirty="0" smtClean="0">
                    <a:latin typeface="BIZ UDPゴシック" panose="020B0400000000000000" pitchFamily="50" charset="-128"/>
                    <a:ea typeface="BIZ UDPゴシック" panose="020B0400000000000000" pitchFamily="50" charset="-128"/>
                  </a:rPr>
                  <a:t>①災害情報を発信</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54" name="テキスト ボックス 53"/>
              <p:cNvSpPr txBox="1"/>
              <p:nvPr/>
            </p:nvSpPr>
            <p:spPr>
              <a:xfrm>
                <a:off x="6825208" y="2132855"/>
                <a:ext cx="1261884" cy="324000"/>
              </a:xfrm>
              <a:prstGeom prst="rect">
                <a:avLst/>
              </a:prstGeom>
              <a:solidFill>
                <a:schemeClr val="accent1">
                  <a:lumMod val="20000"/>
                  <a:lumOff val="80000"/>
                </a:schemeClr>
              </a:solidFill>
              <a:ln w="6350">
                <a:noFill/>
              </a:ln>
            </p:spPr>
            <p:txBody>
              <a:bodyPr wrap="none" tIns="36000" bIns="36000" rtlCol="0" anchor="ctr">
                <a:noAutofit/>
              </a:bodyPr>
              <a:lstStyle/>
              <a:p>
                <a:r>
                  <a:rPr kumimoji="1" lang="ja-JP" altLang="en-US" sz="1400" b="1" dirty="0" smtClean="0">
                    <a:latin typeface="BIZ UDPゴシック" panose="020B0400000000000000" pitchFamily="50" charset="-128"/>
                    <a:ea typeface="BIZ UDPゴシック" panose="020B0400000000000000" pitchFamily="50" charset="-128"/>
                  </a:rPr>
                  <a:t>②音声で応答</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55" name="テキスト ボックス 54"/>
              <p:cNvSpPr txBox="1"/>
              <p:nvPr/>
            </p:nvSpPr>
            <p:spPr>
              <a:xfrm>
                <a:off x="2936776" y="4109010"/>
                <a:ext cx="1710725" cy="324000"/>
              </a:xfrm>
              <a:prstGeom prst="rect">
                <a:avLst/>
              </a:prstGeom>
              <a:solidFill>
                <a:schemeClr val="accent1">
                  <a:lumMod val="20000"/>
                  <a:lumOff val="80000"/>
                </a:schemeClr>
              </a:solidFill>
              <a:ln w="6350">
                <a:noFill/>
              </a:ln>
            </p:spPr>
            <p:txBody>
              <a:bodyPr wrap="none" tIns="36000" bIns="36000" rtlCol="0" anchor="ctr">
                <a:noAutofit/>
              </a:bodyPr>
              <a:lstStyle/>
              <a:p>
                <a:r>
                  <a:rPr kumimoji="1" lang="ja-JP" altLang="en-US" sz="1400" b="1" dirty="0" smtClean="0">
                    <a:latin typeface="BIZ UDPゴシック" panose="020B0400000000000000" pitchFamily="50" charset="-128"/>
                    <a:ea typeface="BIZ UDPゴシック" panose="020B0400000000000000" pitchFamily="50" charset="-128"/>
                  </a:rPr>
                  <a:t>④結果を報告・確認</a:t>
                </a:r>
                <a:endParaRPr kumimoji="1" lang="ja-JP" altLang="en-US" sz="1400" b="1" dirty="0">
                  <a:latin typeface="BIZ UDPゴシック" panose="020B0400000000000000" pitchFamily="50" charset="-128"/>
                  <a:ea typeface="BIZ UDPゴシック" panose="020B0400000000000000" pitchFamily="50" charset="-128"/>
                </a:endParaRPr>
              </a:p>
            </p:txBody>
          </p:sp>
          <p:grpSp>
            <p:nvGrpSpPr>
              <p:cNvPr id="59" name="グループ化 58"/>
              <p:cNvGrpSpPr/>
              <p:nvPr/>
            </p:nvGrpSpPr>
            <p:grpSpPr>
              <a:xfrm flipH="1">
                <a:off x="6537287" y="3569081"/>
                <a:ext cx="972000" cy="216000"/>
                <a:chOff x="2930150" y="2913349"/>
                <a:chExt cx="2508016" cy="383302"/>
              </a:xfrm>
            </p:grpSpPr>
            <p:sp>
              <p:nvSpPr>
                <p:cNvPr id="60" name="正方形/長方形 59"/>
                <p:cNvSpPr/>
                <p:nvPr/>
              </p:nvSpPr>
              <p:spPr>
                <a:xfrm>
                  <a:off x="2930150" y="3105000"/>
                  <a:ext cx="1806632" cy="1916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直角三角形 60"/>
                <p:cNvSpPr/>
                <p:nvPr/>
              </p:nvSpPr>
              <p:spPr>
                <a:xfrm>
                  <a:off x="4716037" y="2913349"/>
                  <a:ext cx="722129" cy="383302"/>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4" name="角丸四角形 43"/>
              <p:cNvSpPr/>
              <p:nvPr/>
            </p:nvSpPr>
            <p:spPr>
              <a:xfrm>
                <a:off x="7545400" y="2564904"/>
                <a:ext cx="1008000" cy="1512000"/>
              </a:xfrm>
              <a:prstGeom prst="roundRect">
                <a:avLst>
                  <a:gd name="adj" fmla="val 3944"/>
                </a:avLst>
              </a:prstGeom>
              <a:solidFill>
                <a:srgbClr val="002060"/>
              </a:solidFill>
              <a:ln w="19050">
                <a:solidFill>
                  <a:srgbClr val="002060"/>
                </a:solidFill>
              </a:ln>
              <a:effectLst/>
            </p:spPr>
            <p:style>
              <a:lnRef idx="1">
                <a:schemeClr val="accent3"/>
              </a:lnRef>
              <a:fillRef idx="2">
                <a:schemeClr val="accent3"/>
              </a:fillRef>
              <a:effectRef idx="1">
                <a:schemeClr val="accent3"/>
              </a:effectRef>
              <a:fontRef idx="minor">
                <a:schemeClr val="dk1"/>
              </a:fontRef>
            </p:style>
            <p:txBody>
              <a:bodyPr vert="horz" lIns="36000" tIns="0" rIns="36000" bIns="0" rtlCol="0" anchor="ctr"/>
              <a:lstStyle/>
              <a:p>
                <a:pPr algn="ctr">
                  <a:lnSpc>
                    <a:spcPct val="120000"/>
                  </a:lnSpc>
                </a:pPr>
                <a:r>
                  <a:rPr kumimoji="1" lang="ja-JP" altLang="en-US" b="1" dirty="0" smtClean="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区民</a:t>
                </a:r>
                <a:endParaRPr kumimoji="1" lang="en-US" altLang="ja-JP" b="1" dirty="0" smtClean="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algn="ctr">
                  <a:lnSpc>
                    <a:spcPct val="120000"/>
                  </a:lnSpc>
                </a:pPr>
                <a:r>
                  <a:rPr lang="ja-JP" altLang="en-US" sz="1200" dirty="0" smtClean="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電話番号を</a:t>
                </a:r>
                <a:endParaRPr lang="en-US" altLang="ja-JP" sz="1200" dirty="0" smtClean="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algn="ctr">
                  <a:lnSpc>
                    <a:spcPct val="120000"/>
                  </a:lnSpc>
                </a:pPr>
                <a:r>
                  <a:rPr lang="ja-JP" altLang="en-US" sz="1200" dirty="0" smtClean="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事前登録</a:t>
                </a:r>
                <a:endParaRPr kumimoji="1" lang="ja-JP" altLang="en-US" sz="1200" dirty="0" smtClean="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grpSp>
            <p:nvGrpSpPr>
              <p:cNvPr id="62" name="グループ化 61"/>
              <p:cNvGrpSpPr/>
              <p:nvPr/>
            </p:nvGrpSpPr>
            <p:grpSpPr>
              <a:xfrm flipH="1">
                <a:off x="2900880" y="3569081"/>
                <a:ext cx="972000" cy="216000"/>
                <a:chOff x="2930150" y="2913349"/>
                <a:chExt cx="2508016" cy="383302"/>
              </a:xfrm>
            </p:grpSpPr>
            <p:sp>
              <p:nvSpPr>
                <p:cNvPr id="63" name="正方形/長方形 62"/>
                <p:cNvSpPr/>
                <p:nvPr/>
              </p:nvSpPr>
              <p:spPr>
                <a:xfrm>
                  <a:off x="2930150" y="3105000"/>
                  <a:ext cx="1806632" cy="1916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直角三角形 63"/>
                <p:cNvSpPr/>
                <p:nvPr/>
              </p:nvSpPr>
              <p:spPr>
                <a:xfrm>
                  <a:off x="4716037" y="2913349"/>
                  <a:ext cx="722129" cy="383302"/>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6" name="テキスト ボックス 55"/>
              <p:cNvSpPr txBox="1"/>
              <p:nvPr/>
            </p:nvSpPr>
            <p:spPr>
              <a:xfrm>
                <a:off x="3842776" y="3420000"/>
                <a:ext cx="2671739" cy="566309"/>
              </a:xfrm>
              <a:prstGeom prst="rect">
                <a:avLst/>
              </a:prstGeom>
              <a:solidFill>
                <a:schemeClr val="bg1"/>
              </a:solidFill>
              <a:ln w="6350">
                <a:solidFill>
                  <a:srgbClr val="0070C0"/>
                </a:solidFill>
              </a:ln>
            </p:spPr>
            <p:txBody>
              <a:bodyPr wrap="none" lIns="72000" rIns="72000" rtlCol="0">
                <a:spAutoFit/>
              </a:bodyPr>
              <a:lstStyle/>
              <a:p>
                <a:pPr algn="ctr">
                  <a:lnSpc>
                    <a:spcPct val="110000"/>
                  </a:lnSpc>
                </a:pPr>
                <a:r>
                  <a:rPr kumimoji="1" lang="ja-JP" altLang="en-US" sz="1400" b="1" dirty="0" smtClean="0">
                    <a:latin typeface="BIZ UDPゴシック" panose="020B0400000000000000" pitchFamily="50" charset="-128"/>
                    <a:ea typeface="BIZ UDPゴシック" panose="020B0400000000000000" pitchFamily="50" charset="-128"/>
                  </a:rPr>
                  <a:t>③ＡＩが音声を判読し文章に変換</a:t>
                </a:r>
                <a:endParaRPr kumimoji="1" lang="en-US" altLang="ja-JP" sz="1400" b="1" dirty="0" smtClean="0">
                  <a:latin typeface="BIZ UDPゴシック" panose="020B0400000000000000" pitchFamily="50" charset="-128"/>
                  <a:ea typeface="BIZ UDPゴシック" panose="020B0400000000000000" pitchFamily="50" charset="-128"/>
                </a:endParaRPr>
              </a:p>
              <a:p>
                <a:pPr algn="ctr">
                  <a:lnSpc>
                    <a:spcPct val="110000"/>
                  </a:lnSpc>
                </a:pPr>
                <a:r>
                  <a:rPr lang="ja-JP" altLang="en-US" sz="1400" b="1" dirty="0">
                    <a:latin typeface="BIZ UDPゴシック" panose="020B0400000000000000" pitchFamily="50" charset="-128"/>
                    <a:ea typeface="BIZ UDPゴシック" panose="020B0400000000000000" pitchFamily="50" charset="-128"/>
                  </a:rPr>
                  <a:t>▶</a:t>
                </a:r>
                <a:r>
                  <a:rPr lang="ja-JP" altLang="en-US" sz="1400" b="1" dirty="0" smtClean="0">
                    <a:latin typeface="BIZ UDPゴシック" panose="020B0400000000000000" pitchFamily="50" charset="-128"/>
                    <a:ea typeface="BIZ UDPゴシック" panose="020B0400000000000000" pitchFamily="50" charset="-128"/>
                  </a:rPr>
                  <a:t> </a:t>
                </a:r>
                <a:r>
                  <a:rPr kumimoji="1" lang="ja-JP" altLang="en-US" sz="1400" b="1" dirty="0" smtClean="0">
                    <a:latin typeface="BIZ UDPゴシック" panose="020B0400000000000000" pitchFamily="50" charset="-128"/>
                    <a:ea typeface="BIZ UDPゴシック" panose="020B0400000000000000" pitchFamily="50" charset="-128"/>
                  </a:rPr>
                  <a:t>一覧表で整理</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67" name="二等辺三角形 66"/>
              <p:cNvSpPr/>
              <p:nvPr/>
            </p:nvSpPr>
            <p:spPr>
              <a:xfrm flipV="1">
                <a:off x="3104550" y="2412000"/>
                <a:ext cx="144000" cy="648000"/>
              </a:xfrm>
              <a:prstGeom prst="triangle">
                <a:avLst/>
              </a:prstGeom>
              <a:solidFill>
                <a:schemeClr val="accent1">
                  <a:lumMod val="20000"/>
                  <a:lumOff val="80000"/>
                </a:schemeClr>
              </a:solidFill>
              <a:ln w="12700">
                <a:noFill/>
              </a:ln>
              <a:effectLst/>
            </p:spPr>
            <p:style>
              <a:lnRef idx="1">
                <a:schemeClr val="accent3"/>
              </a:lnRef>
              <a:fillRef idx="2">
                <a:schemeClr val="accent3"/>
              </a:fillRef>
              <a:effectRef idx="1">
                <a:schemeClr val="accent3"/>
              </a:effectRef>
              <a:fontRef idx="minor">
                <a:schemeClr val="dk1"/>
              </a:fontRef>
            </p:style>
            <p:txBody>
              <a:bodyPr vert="horz" tIns="0" bIns="0" rtlCol="0" anchor="ctr"/>
              <a:lstStyle/>
              <a:p>
                <a:pPr algn="ctr">
                  <a:lnSpc>
                    <a:spcPts val="2800"/>
                  </a:lnSpc>
                  <a:spcAft>
                    <a:spcPts val="300"/>
                  </a:spcAft>
                </a:pPr>
                <a:endParaRPr kumimoji="1" lang="ja-JP" altLang="en-US" sz="2700" dirty="0" smtClean="0">
                  <a:solidFill>
                    <a:srgbClr val="0070C0"/>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endParaRPr>
              </a:p>
            </p:txBody>
          </p:sp>
          <p:sp>
            <p:nvSpPr>
              <p:cNvPr id="68" name="二等辺三角形 67"/>
              <p:cNvSpPr/>
              <p:nvPr/>
            </p:nvSpPr>
            <p:spPr>
              <a:xfrm flipV="1">
                <a:off x="7006860" y="2411999"/>
                <a:ext cx="192748" cy="1265081"/>
              </a:xfrm>
              <a:prstGeom prst="triangle">
                <a:avLst/>
              </a:prstGeom>
              <a:solidFill>
                <a:schemeClr val="accent1">
                  <a:lumMod val="20000"/>
                  <a:lumOff val="80000"/>
                </a:schemeClr>
              </a:solidFill>
              <a:ln w="12700">
                <a:noFill/>
              </a:ln>
              <a:effectLst/>
            </p:spPr>
            <p:style>
              <a:lnRef idx="1">
                <a:schemeClr val="accent3"/>
              </a:lnRef>
              <a:fillRef idx="2">
                <a:schemeClr val="accent3"/>
              </a:fillRef>
              <a:effectRef idx="1">
                <a:schemeClr val="accent3"/>
              </a:effectRef>
              <a:fontRef idx="minor">
                <a:schemeClr val="dk1"/>
              </a:fontRef>
            </p:style>
            <p:txBody>
              <a:bodyPr vert="horz" tIns="0" bIns="0" rtlCol="0" anchor="ctr"/>
              <a:lstStyle/>
              <a:p>
                <a:pPr algn="ctr">
                  <a:lnSpc>
                    <a:spcPts val="2800"/>
                  </a:lnSpc>
                  <a:spcAft>
                    <a:spcPts val="300"/>
                  </a:spcAft>
                </a:pPr>
                <a:endParaRPr kumimoji="1" lang="ja-JP" altLang="en-US" sz="2700" dirty="0" smtClean="0">
                  <a:solidFill>
                    <a:srgbClr val="0070C0"/>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endParaRPr>
              </a:p>
            </p:txBody>
          </p:sp>
          <p:sp>
            <p:nvSpPr>
              <p:cNvPr id="69" name="二等辺三角形 68"/>
              <p:cNvSpPr/>
              <p:nvPr/>
            </p:nvSpPr>
            <p:spPr>
              <a:xfrm>
                <a:off x="3100706" y="3789088"/>
                <a:ext cx="147843" cy="360000"/>
              </a:xfrm>
              <a:prstGeom prst="triangle">
                <a:avLst/>
              </a:prstGeom>
              <a:solidFill>
                <a:schemeClr val="accent1">
                  <a:lumMod val="20000"/>
                  <a:lumOff val="80000"/>
                </a:schemeClr>
              </a:solidFill>
              <a:ln w="12700">
                <a:noFill/>
              </a:ln>
              <a:effectLst/>
            </p:spPr>
            <p:style>
              <a:lnRef idx="1">
                <a:schemeClr val="accent3"/>
              </a:lnRef>
              <a:fillRef idx="2">
                <a:schemeClr val="accent3"/>
              </a:fillRef>
              <a:effectRef idx="1">
                <a:schemeClr val="accent3"/>
              </a:effectRef>
              <a:fontRef idx="minor">
                <a:schemeClr val="dk1"/>
              </a:fontRef>
            </p:style>
            <p:txBody>
              <a:bodyPr vert="horz" tIns="0" bIns="0" rtlCol="0" anchor="ctr"/>
              <a:lstStyle/>
              <a:p>
                <a:pPr algn="ctr">
                  <a:lnSpc>
                    <a:spcPts val="2800"/>
                  </a:lnSpc>
                  <a:spcAft>
                    <a:spcPts val="300"/>
                  </a:spcAft>
                </a:pPr>
                <a:endParaRPr kumimoji="1" lang="ja-JP" altLang="en-US" sz="2700" dirty="0" smtClean="0">
                  <a:solidFill>
                    <a:srgbClr val="0070C0"/>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endParaRPr>
              </a:p>
            </p:txBody>
          </p:sp>
        </p:grpSp>
      </p:grpSp>
      <p:sp>
        <p:nvSpPr>
          <p:cNvPr id="3" name="正方形/長方形 2"/>
          <p:cNvSpPr>
            <a:spLocks noChangeAspect="1"/>
          </p:cNvSpPr>
          <p:nvPr/>
        </p:nvSpPr>
        <p:spPr>
          <a:xfrm>
            <a:off x="236476" y="642511"/>
            <a:ext cx="828000" cy="828000"/>
          </a:xfrm>
          <a:prstGeom prst="rect">
            <a:avLst/>
          </a:prstGeom>
          <a:solidFill>
            <a:schemeClr val="tx1"/>
          </a:solidFill>
          <a:ln w="12700">
            <a:noFill/>
          </a:ln>
          <a:effectLst/>
        </p:spPr>
        <p:style>
          <a:lnRef idx="1">
            <a:schemeClr val="accent3"/>
          </a:lnRef>
          <a:fillRef idx="2">
            <a:schemeClr val="accent3"/>
          </a:fillRef>
          <a:effectRef idx="1">
            <a:schemeClr val="accent3"/>
          </a:effectRef>
          <a:fontRef idx="minor">
            <a:schemeClr val="dk1"/>
          </a:fontRef>
        </p:style>
        <p:txBody>
          <a:bodyPr vert="horz" wrap="none" tIns="0" bIns="0" rtlCol="0" anchor="ctr"/>
          <a:lstStyle/>
          <a:p>
            <a:pPr algn="ctr">
              <a:lnSpc>
                <a:spcPts val="2800"/>
              </a:lnSpc>
              <a:spcAft>
                <a:spcPts val="300"/>
              </a:spcAft>
            </a:pPr>
            <a:r>
              <a:rPr lang="ja-JP" altLang="en-US" sz="22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背景</a:t>
            </a:r>
            <a:endParaRPr kumimoji="1" lang="ja-JP" altLang="en-US" sz="2200" b="1" dirty="0" smtClean="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33" name="正方形/長方形 32"/>
          <p:cNvSpPr/>
          <p:nvPr/>
        </p:nvSpPr>
        <p:spPr>
          <a:xfrm>
            <a:off x="1136576" y="548680"/>
            <a:ext cx="8424936" cy="1015663"/>
          </a:xfrm>
          <a:prstGeom prst="rect">
            <a:avLst/>
          </a:prstGeom>
          <a:noFill/>
        </p:spPr>
        <p:txBody>
          <a:bodyPr wrap="square">
            <a:spAutoFit/>
          </a:bodyPr>
          <a:lstStyle/>
          <a:p>
            <a:pPr>
              <a:lnSpc>
                <a:spcPct val="125000"/>
              </a:lnSpc>
            </a:pPr>
            <a:r>
              <a:rPr lang="ja-JP" altLang="en-US" sz="2200" b="1" dirty="0" smtClean="0">
                <a:solidFill>
                  <a:srgbClr val="0070C0"/>
                </a:solidFill>
                <a:latin typeface="BIZ UDPゴシック" panose="020B0400000000000000" pitchFamily="50" charset="-128"/>
                <a:ea typeface="BIZ UDPゴシック" panose="020B0400000000000000" pitchFamily="50" charset="-128"/>
              </a:rPr>
              <a:t>災害時の課題の一つ</a:t>
            </a:r>
            <a:r>
              <a:rPr lang="ja-JP" altLang="en-US" sz="2600" b="1" dirty="0" smtClean="0">
                <a:solidFill>
                  <a:srgbClr val="C00000"/>
                </a:solidFill>
                <a:latin typeface="BIZ UDPゴシック" panose="020B0400000000000000" pitchFamily="50" charset="-128"/>
                <a:ea typeface="BIZ UDPゴシック" panose="020B0400000000000000" pitchFamily="50" charset="-128"/>
              </a:rPr>
              <a:t>「要配慮者の安否確認、避難支援」</a:t>
            </a:r>
            <a:endParaRPr lang="en-US" altLang="ja-JP" sz="2600" b="1" dirty="0" smtClean="0">
              <a:solidFill>
                <a:srgbClr val="C00000"/>
              </a:solidFill>
              <a:latin typeface="BIZ UDPゴシック" panose="020B0400000000000000" pitchFamily="50" charset="-128"/>
              <a:ea typeface="BIZ UDPゴシック" panose="020B0400000000000000" pitchFamily="50" charset="-128"/>
            </a:endParaRPr>
          </a:p>
          <a:p>
            <a:pPr>
              <a:lnSpc>
                <a:spcPct val="125000"/>
              </a:lnSpc>
            </a:pPr>
            <a:r>
              <a:rPr lang="ja-JP" altLang="en-US" sz="2200" b="1" dirty="0" smtClean="0">
                <a:solidFill>
                  <a:srgbClr val="0070C0"/>
                </a:solidFill>
                <a:latin typeface="BIZ UDPゴシック" panose="020B0400000000000000" pitchFamily="50" charset="-128"/>
                <a:ea typeface="BIZ UDPゴシック" panose="020B0400000000000000" pitchFamily="50" charset="-128"/>
              </a:rPr>
              <a:t>→ 迅速な対応が求められている。</a:t>
            </a:r>
            <a:endParaRPr lang="ja-JP" altLang="en-US" sz="2200" b="1" u="sng" dirty="0">
              <a:solidFill>
                <a:srgbClr val="0070C0"/>
              </a:solidFill>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1496616" y="1628800"/>
            <a:ext cx="4735592" cy="400110"/>
          </a:xfrm>
          <a:prstGeom prst="rect">
            <a:avLst/>
          </a:prstGeom>
        </p:spPr>
        <p:txBody>
          <a:bodyPr wrap="none">
            <a:spAutoFit/>
          </a:bodyPr>
          <a:lstStyle/>
          <a:p>
            <a:r>
              <a:rPr lang="ja-JP" altLang="en-US" sz="2000" b="1" dirty="0">
                <a:solidFill>
                  <a:srgbClr val="0070C0"/>
                </a:solidFill>
                <a:latin typeface="BIZ UDPゴシック" panose="020B0400000000000000" pitchFamily="50" charset="-128"/>
                <a:ea typeface="BIZ UDPゴシック" panose="020B0400000000000000" pitchFamily="50" charset="-128"/>
              </a:rPr>
              <a:t>災害時自動安否確認</a:t>
            </a:r>
            <a:r>
              <a:rPr lang="ja-JP" altLang="en-US" sz="2000" b="1" dirty="0" smtClean="0">
                <a:solidFill>
                  <a:srgbClr val="0070C0"/>
                </a:solidFill>
                <a:latin typeface="BIZ UDPゴシック" panose="020B0400000000000000" pitchFamily="50" charset="-128"/>
                <a:ea typeface="BIZ UDPゴシック" panose="020B0400000000000000" pitchFamily="50" charset="-128"/>
              </a:rPr>
              <a:t>システムの運用開始</a:t>
            </a:r>
            <a:endParaRPr lang="ja-JP" altLang="en-US" sz="1600" dirty="0"/>
          </a:p>
        </p:txBody>
      </p:sp>
      <p:sp>
        <p:nvSpPr>
          <p:cNvPr id="8" name="正方形/長方形 7"/>
          <p:cNvSpPr/>
          <p:nvPr/>
        </p:nvSpPr>
        <p:spPr>
          <a:xfrm>
            <a:off x="1496616" y="1966774"/>
            <a:ext cx="7854208" cy="609398"/>
          </a:xfrm>
          <a:prstGeom prst="rect">
            <a:avLst/>
          </a:prstGeom>
        </p:spPr>
        <p:txBody>
          <a:bodyPr wrap="square">
            <a:spAutoFit/>
          </a:bodyPr>
          <a:lstStyle/>
          <a:p>
            <a:pPr>
              <a:lnSpc>
                <a:spcPct val="120000"/>
              </a:lnSpc>
            </a:pPr>
            <a:r>
              <a:rPr lang="ja-JP" altLang="en-US" sz="1400" dirty="0">
                <a:solidFill>
                  <a:prstClr val="black"/>
                </a:solidFill>
                <a:latin typeface="BIZ UDPゴシック" panose="020B0400000000000000" pitchFamily="50" charset="-128"/>
                <a:ea typeface="BIZ UDPゴシック" panose="020B0400000000000000" pitchFamily="50" charset="-128"/>
              </a:rPr>
              <a:t>区からの情報提供および安否確認の問い合わせを自動で</a:t>
            </a:r>
            <a:r>
              <a:rPr lang="ja-JP" altLang="en-US" sz="1400" dirty="0" smtClean="0">
                <a:solidFill>
                  <a:prstClr val="black"/>
                </a:solidFill>
                <a:latin typeface="BIZ UDPゴシック" panose="020B0400000000000000" pitchFamily="50" charset="-128"/>
                <a:ea typeface="BIZ UDPゴシック" panose="020B0400000000000000" pitchFamily="50" charset="-128"/>
              </a:rPr>
              <a:t>一斉架電（オートコール）し</a:t>
            </a:r>
            <a:r>
              <a:rPr lang="ja-JP" altLang="en-US" sz="1400" dirty="0">
                <a:solidFill>
                  <a:prstClr val="black"/>
                </a:solidFill>
                <a:latin typeface="BIZ UDPゴシック" panose="020B0400000000000000" pitchFamily="50" charset="-128"/>
                <a:ea typeface="BIZ UDPゴシック" panose="020B0400000000000000" pitchFamily="50" charset="-128"/>
              </a:rPr>
              <a:t>、電話を</a:t>
            </a:r>
            <a:r>
              <a:rPr lang="ja-JP" altLang="en-US" sz="1400" dirty="0" smtClean="0">
                <a:solidFill>
                  <a:prstClr val="black"/>
                </a:solidFill>
                <a:latin typeface="BIZ UDPゴシック" panose="020B0400000000000000" pitchFamily="50" charset="-128"/>
                <a:ea typeface="BIZ UDPゴシック" panose="020B0400000000000000" pitchFamily="50" charset="-128"/>
              </a:rPr>
              <a:t>受けた要配慮者の</a:t>
            </a:r>
            <a:r>
              <a:rPr lang="ja-JP" altLang="en-US" sz="1400" dirty="0">
                <a:solidFill>
                  <a:prstClr val="black"/>
                </a:solidFill>
                <a:latin typeface="BIZ UDPゴシック" panose="020B0400000000000000" pitchFamily="50" charset="-128"/>
                <a:ea typeface="BIZ UDPゴシック" panose="020B0400000000000000" pitchFamily="50" charset="-128"/>
              </a:rPr>
              <a:t>音声回答を</a:t>
            </a:r>
            <a:r>
              <a:rPr lang="en-US" altLang="ja-JP" sz="1400" dirty="0">
                <a:solidFill>
                  <a:prstClr val="black"/>
                </a:solidFill>
                <a:latin typeface="BIZ UDPゴシック" panose="020B0400000000000000" pitchFamily="50" charset="-128"/>
                <a:ea typeface="BIZ UDPゴシック" panose="020B0400000000000000" pitchFamily="50" charset="-128"/>
              </a:rPr>
              <a:t>AI</a:t>
            </a:r>
            <a:r>
              <a:rPr lang="ja-JP" altLang="en-US" sz="1400" dirty="0">
                <a:solidFill>
                  <a:prstClr val="black"/>
                </a:solidFill>
                <a:latin typeface="BIZ UDPゴシック" panose="020B0400000000000000" pitchFamily="50" charset="-128"/>
                <a:ea typeface="BIZ UDPゴシック" panose="020B0400000000000000" pitchFamily="50" charset="-128"/>
              </a:rPr>
              <a:t>が情報集約・</a:t>
            </a:r>
            <a:r>
              <a:rPr lang="ja-JP" altLang="en-US" sz="1400" dirty="0" smtClean="0">
                <a:solidFill>
                  <a:prstClr val="black"/>
                </a:solidFill>
                <a:latin typeface="BIZ UDPゴシック" panose="020B0400000000000000" pitchFamily="50" charset="-128"/>
                <a:ea typeface="BIZ UDPゴシック" panose="020B0400000000000000" pitchFamily="50" charset="-128"/>
              </a:rPr>
              <a:t>分析　</a:t>
            </a:r>
            <a:r>
              <a:rPr lang="en-US" altLang="ja-JP" sz="1400" dirty="0" smtClean="0">
                <a:solidFill>
                  <a:prstClr val="black"/>
                </a:solidFill>
                <a:latin typeface="BIZ UDPゴシック" panose="020B0400000000000000" pitchFamily="50" charset="-128"/>
                <a:ea typeface="BIZ UDPゴシック" panose="020B0400000000000000" pitchFamily="50" charset="-128"/>
              </a:rPr>
              <a:t>※</a:t>
            </a:r>
            <a:r>
              <a:rPr lang="ja-JP" altLang="en-US" sz="1400" dirty="0" smtClean="0">
                <a:solidFill>
                  <a:prstClr val="black"/>
                </a:solidFill>
                <a:latin typeface="BIZ UDPゴシック" panose="020B0400000000000000" pitchFamily="50" charset="-128"/>
                <a:ea typeface="BIZ UDPゴシック" panose="020B0400000000000000" pitchFamily="50" charset="-128"/>
              </a:rPr>
              <a:t>昨年岩手県陸前高田市が全国初導入</a:t>
            </a:r>
            <a:endParaRPr lang="ja-JP" altLang="en-US" sz="1400" dirty="0"/>
          </a:p>
        </p:txBody>
      </p:sp>
    </p:spTree>
    <p:extLst>
      <p:ext uri="{BB962C8B-B14F-4D97-AF65-F5344CB8AC3E}">
        <p14:creationId xmlns:p14="http://schemas.microsoft.com/office/powerpoint/2010/main" val="1614588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083" y="44672"/>
            <a:ext cx="3999813" cy="432000"/>
          </a:xfrm>
          <a:prstGeom prst="rect">
            <a:avLst/>
          </a:prstGeom>
          <a:solidFill>
            <a:srgbClr val="0068B7"/>
          </a:solidFill>
        </p:spPr>
        <p:txBody>
          <a:bodyPr wrap="none" rtlCol="0" anchor="ctr">
            <a:noAutofit/>
          </a:bodyPr>
          <a:lstStyle/>
          <a:p>
            <a:r>
              <a:rPr lang="en-US" altLang="ja-JP" sz="2400" b="1" dirty="0">
                <a:solidFill>
                  <a:schemeClr val="bg1"/>
                </a:solidFill>
                <a:latin typeface="BIZ UDPゴシック" panose="020B0400000000000000" pitchFamily="50" charset="-128"/>
                <a:ea typeface="BIZ UDPゴシック" panose="020B0400000000000000" pitchFamily="50" charset="-128"/>
              </a:rPr>
              <a:t>(1)</a:t>
            </a:r>
            <a:r>
              <a:rPr lang="ja-JP" altLang="en-US" sz="2400" b="1" dirty="0">
                <a:solidFill>
                  <a:schemeClr val="bg1"/>
                </a:solidFill>
                <a:latin typeface="BIZ UDPゴシック" panose="020B0400000000000000" pitchFamily="50" charset="-128"/>
                <a:ea typeface="BIZ UDPゴシック" panose="020B0400000000000000" pitchFamily="50" charset="-128"/>
              </a:rPr>
              <a:t>防災対策　②子どもや女性視点による避難</a:t>
            </a:r>
            <a:r>
              <a:rPr lang="ja-JP" altLang="en-US" sz="2400" b="1" dirty="0" smtClean="0">
                <a:solidFill>
                  <a:schemeClr val="bg1"/>
                </a:solidFill>
                <a:latin typeface="BIZ UDPゴシック" panose="020B0400000000000000" pitchFamily="50" charset="-128"/>
                <a:ea typeface="BIZ UDPゴシック" panose="020B0400000000000000" pitchFamily="50" charset="-128"/>
              </a:rPr>
              <a:t>所の生活環境改善</a:t>
            </a:r>
            <a:endParaRPr lang="ja-JP" altLang="ja-JP" sz="2400" dirty="0">
              <a:solidFill>
                <a:schemeClr val="bg1"/>
              </a:solidFill>
              <a:latin typeface="BIZ UDPゴシック" panose="020B0400000000000000" pitchFamily="50" charset="-128"/>
              <a:ea typeface="BIZ UDPゴシック" panose="020B0400000000000000" pitchFamily="50" charset="-128"/>
            </a:endParaRPr>
          </a:p>
        </p:txBody>
      </p:sp>
      <p:graphicFrame>
        <p:nvGraphicFramePr>
          <p:cNvPr id="14" name="表 13">
            <a:extLst>
              <a:ext uri="{FF2B5EF4-FFF2-40B4-BE49-F238E27FC236}">
                <a16:creationId xmlns:a16="http://schemas.microsoft.com/office/drawing/2014/main" id="{E1565081-D46C-C476-3DEF-0D0FFB961D49}"/>
              </a:ext>
            </a:extLst>
          </p:cNvPr>
          <p:cNvGraphicFramePr>
            <a:graphicFrameLocks noGrp="1"/>
          </p:cNvGraphicFramePr>
          <p:nvPr>
            <p:extLst>
              <p:ext uri="{D42A27DB-BD31-4B8C-83A1-F6EECF244321}">
                <p14:modId xmlns:p14="http://schemas.microsoft.com/office/powerpoint/2010/main" val="4285325724"/>
              </p:ext>
            </p:extLst>
          </p:nvPr>
        </p:nvGraphicFramePr>
        <p:xfrm>
          <a:off x="142932" y="1700808"/>
          <a:ext cx="9613068" cy="4608512"/>
        </p:xfrm>
        <a:graphic>
          <a:graphicData uri="http://schemas.openxmlformats.org/drawingml/2006/table">
            <a:tbl>
              <a:tblPr firstRow="1" bandRow="1">
                <a:tableStyleId>{5940675A-B579-460E-94D1-54222C63F5DA}</a:tableStyleId>
              </a:tblPr>
              <a:tblGrid>
                <a:gridCol w="921636">
                  <a:extLst>
                    <a:ext uri="{9D8B030D-6E8A-4147-A177-3AD203B41FA5}">
                      <a16:colId xmlns:a16="http://schemas.microsoft.com/office/drawing/2014/main" val="2707623244"/>
                    </a:ext>
                  </a:extLst>
                </a:gridCol>
                <a:gridCol w="8691432">
                  <a:extLst>
                    <a:ext uri="{9D8B030D-6E8A-4147-A177-3AD203B41FA5}">
                      <a16:colId xmlns:a16="http://schemas.microsoft.com/office/drawing/2014/main" val="1201752258"/>
                    </a:ext>
                  </a:extLst>
                </a:gridCol>
              </a:tblGrid>
              <a:tr h="3600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dirty="0" smtClean="0">
                          <a:solidFill>
                            <a:schemeClr val="bg1"/>
                          </a:solidFill>
                          <a:latin typeface="BIZ UDPゴシック" panose="020B0400000000000000" pitchFamily="50" charset="-128"/>
                          <a:ea typeface="BIZ UDPゴシック" panose="020B0400000000000000" pitchFamily="50" charset="-128"/>
                        </a:rPr>
                        <a:t>概要</a:t>
                      </a:r>
                      <a:endParaRPr kumimoji="1" lang="en-US" altLang="ja-JP" sz="2200" b="1" dirty="0" smtClean="0">
                        <a:solidFill>
                          <a:schemeClr val="bg1"/>
                        </a:solidFill>
                        <a:latin typeface="BIZ UDPゴシック" panose="020B0400000000000000" pitchFamily="50" charset="-128"/>
                        <a:ea typeface="BIZ UDPゴシック" panose="020B0400000000000000" pitchFamily="50" charset="-128"/>
                      </a:endParaRPr>
                    </a:p>
                  </a:txBody>
                  <a:tcPr marL="0" marR="0" marT="37148" marB="3714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7938" indent="-7938">
                        <a:lnSpc>
                          <a:spcPct val="120000"/>
                        </a:lnSpc>
                      </a:pPr>
                      <a:endParaRPr lang="en-US" altLang="ja-JP" sz="1600" b="1"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marL="7938" indent="-7938">
                        <a:lnSpc>
                          <a:spcPct val="120000"/>
                        </a:lnSpc>
                      </a:pPr>
                      <a:endParaRPr lang="ja-JP"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4295" marR="74295" marT="37148" marB="37148"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8025193"/>
                  </a:ext>
                </a:extLst>
              </a:tr>
              <a:tr h="504056">
                <a:tc>
                  <a:txBody>
                    <a:bodyPr/>
                    <a:lstStyle/>
                    <a:p>
                      <a:pPr algn="ctr">
                        <a:lnSpc>
                          <a:spcPct val="100000"/>
                        </a:lnSpc>
                      </a:pPr>
                      <a:r>
                        <a:rPr kumimoji="1" lang="ja-JP" altLang="en-US" sz="2200" b="1" dirty="0" smtClean="0">
                          <a:solidFill>
                            <a:schemeClr val="bg1"/>
                          </a:solidFill>
                          <a:latin typeface="BIZ UDPゴシック" panose="020B0400000000000000" pitchFamily="50" charset="-128"/>
                          <a:ea typeface="BIZ UDPゴシック" panose="020B0400000000000000" pitchFamily="50" charset="-128"/>
                        </a:rPr>
                        <a:t>予算</a:t>
                      </a:r>
                      <a:endParaRPr kumimoji="1" lang="ja-JP" altLang="en-US" sz="2200" b="1" dirty="0">
                        <a:solidFill>
                          <a:schemeClr val="bg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7938" indent="-7938">
                        <a:lnSpc>
                          <a:spcPct val="120000"/>
                        </a:lnSpc>
                      </a:pPr>
                      <a:r>
                        <a:rPr lang="en-US" altLang="ja-JP" sz="20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27,422</a:t>
                      </a:r>
                      <a:r>
                        <a:rPr lang="ja-JP" altLang="en-US" sz="20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千円</a:t>
                      </a:r>
                    </a:p>
                  </a:txBody>
                  <a:tcPr marL="74295" marR="74295" marT="37148" marB="37148"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9993110"/>
                  </a:ext>
                </a:extLst>
              </a:tr>
              <a:tr h="504056">
                <a:tc>
                  <a:txBody>
                    <a:bodyPr/>
                    <a:lstStyle/>
                    <a:p>
                      <a:pPr algn="ctr">
                        <a:lnSpc>
                          <a:spcPct val="100000"/>
                        </a:lnSpc>
                      </a:pPr>
                      <a:r>
                        <a:rPr kumimoji="1" lang="ja-JP" altLang="en-US" sz="2200" b="1" dirty="0" smtClean="0">
                          <a:solidFill>
                            <a:schemeClr val="bg1"/>
                          </a:solidFill>
                          <a:latin typeface="BIZ UDPゴシック" panose="020B0400000000000000" pitchFamily="50" charset="-128"/>
                          <a:ea typeface="BIZ UDPゴシック" panose="020B0400000000000000" pitchFamily="50" charset="-128"/>
                        </a:rPr>
                        <a:t>開始</a:t>
                      </a:r>
                      <a:endParaRPr kumimoji="1" lang="ja-JP" altLang="en-US" sz="2200" b="1" dirty="0">
                        <a:solidFill>
                          <a:schemeClr val="bg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7938" indent="-7938">
                        <a:lnSpc>
                          <a:spcPct val="120000"/>
                        </a:lnSpc>
                      </a:pPr>
                      <a:r>
                        <a:rPr lang="zh-TW" altLang="en-US" sz="20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令和７年</a:t>
                      </a:r>
                      <a:r>
                        <a:rPr lang="en-US" altLang="zh-TW" sz="20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zh-TW" altLang="en-US" sz="20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zh-TW" sz="20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3</a:t>
                      </a:r>
                      <a:r>
                        <a:rPr lang="zh-TW" altLang="en-US" sz="20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月  順次納品</a:t>
                      </a:r>
                      <a:endParaRPr lang="ja-JP" altLang="en-US" sz="20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4295" marR="74295" marT="37148" marB="37148"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0692378"/>
                  </a:ext>
                </a:extLst>
              </a:tr>
            </a:tbl>
          </a:graphicData>
        </a:graphic>
      </p:graphicFrame>
      <p:sp>
        <p:nvSpPr>
          <p:cNvPr id="5" name="正方形/長方形 4"/>
          <p:cNvSpPr/>
          <p:nvPr/>
        </p:nvSpPr>
        <p:spPr>
          <a:xfrm>
            <a:off x="1208584" y="3348008"/>
            <a:ext cx="8532000" cy="683264"/>
          </a:xfrm>
          <a:prstGeom prst="rect">
            <a:avLst/>
          </a:prstGeom>
        </p:spPr>
        <p:txBody>
          <a:bodyPr wrap="square">
            <a:spAutoFit/>
          </a:bodyPr>
          <a:lstStyle/>
          <a:p>
            <a:pPr>
              <a:lnSpc>
                <a:spcPct val="120000"/>
              </a:lnSpc>
            </a:pPr>
            <a:r>
              <a:rPr lang="ja-JP" altLang="ja-JP" b="1"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おしりふき、おむつ処理袋、授乳服、授乳ケープ、女性用下着、防犯</a:t>
            </a:r>
            <a:r>
              <a:rPr lang="ja-JP" altLang="ja-JP" b="1" dirty="0" smtClean="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ブザー</a:t>
            </a:r>
            <a:endParaRPr lang="en-US" altLang="ja-JP" b="1" dirty="0" smtClean="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20000"/>
              </a:lnSpc>
            </a:pPr>
            <a:r>
              <a:rPr lang="en-US" altLang="ja-JP" sz="14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dirty="0" smtClean="0">
                <a:latin typeface="BIZ UDPゴシック" panose="020B0400000000000000" pitchFamily="50" charset="-128"/>
                <a:ea typeface="BIZ UDPゴシック" panose="020B0400000000000000" pitchFamily="50" charset="-128"/>
                <a:cs typeface="Times New Roman" panose="02020603050405020304" pitchFamily="18" charset="0"/>
              </a:rPr>
              <a:t>そのほか、物資の備蓄だけでなくソフト面における避難所の生活環境改善、等の意見も</a:t>
            </a:r>
            <a:endParaRPr lang="ja-JP" altLang="en-US" sz="1400" dirty="0">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1208589" y="2996952"/>
            <a:ext cx="8388000" cy="338554"/>
          </a:xfrm>
          <a:prstGeom prst="rect">
            <a:avLst/>
          </a:prstGeom>
          <a:solidFill>
            <a:srgbClr val="0070C0"/>
          </a:solidFill>
        </p:spPr>
        <p:txBody>
          <a:bodyPr wrap="square" rtlCol="0">
            <a:spAutoFit/>
          </a:bodyPr>
          <a:lstStyle/>
          <a:p>
            <a:pPr algn="ctr"/>
            <a:r>
              <a:rPr kumimoji="1" lang="en-US" altLang="ja-JP" sz="1600" b="1" dirty="0" smtClean="0">
                <a:solidFill>
                  <a:schemeClr val="bg1"/>
                </a:solidFill>
                <a:latin typeface="BIZ UDPゴシック" panose="020B0400000000000000" pitchFamily="50" charset="-128"/>
                <a:ea typeface="BIZ UDPゴシック" panose="020B0400000000000000" pitchFamily="50" charset="-128"/>
              </a:rPr>
              <a:t>6</a:t>
            </a:r>
            <a:r>
              <a:rPr kumimoji="1" lang="ja-JP" altLang="en-US" sz="1600" b="1" dirty="0" smtClean="0">
                <a:solidFill>
                  <a:schemeClr val="bg1"/>
                </a:solidFill>
                <a:latin typeface="BIZ UDPゴシック" panose="020B0400000000000000" pitchFamily="50" charset="-128"/>
                <a:ea typeface="BIZ UDPゴシック" panose="020B0400000000000000" pitchFamily="50" charset="-128"/>
              </a:rPr>
              <a:t>種類の物資を新規購入</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1208589" y="1829354"/>
            <a:ext cx="8388000" cy="338554"/>
          </a:xfrm>
          <a:prstGeom prst="rect">
            <a:avLst/>
          </a:prstGeom>
          <a:solidFill>
            <a:srgbClr val="0070C0"/>
          </a:solidFill>
        </p:spPr>
        <p:txBody>
          <a:bodyPr wrap="square" rtlCol="0">
            <a:spAutoFit/>
          </a:bodyP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避難所生活での女性視点の対策検討を目的とした「女性職員プロジェクトチーム」を編成</a:t>
            </a:r>
          </a:p>
        </p:txBody>
      </p:sp>
      <p:sp>
        <p:nvSpPr>
          <p:cNvPr id="13" name="正方形/長方形 12"/>
          <p:cNvSpPr/>
          <p:nvPr/>
        </p:nvSpPr>
        <p:spPr>
          <a:xfrm>
            <a:off x="1208589" y="2174084"/>
            <a:ext cx="8531990" cy="701731"/>
          </a:xfrm>
          <a:prstGeom prst="rect">
            <a:avLst/>
          </a:prstGeom>
        </p:spPr>
        <p:txBody>
          <a:bodyPr wrap="square">
            <a:spAutoFit/>
          </a:bodyPr>
          <a:lstStyle/>
          <a:p>
            <a:pPr>
              <a:lnSpc>
                <a:spcPct val="110000"/>
              </a:lnSpc>
            </a:pP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防災課女性職員全</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9</a:t>
            </a: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人で構成</a:t>
            </a:r>
            <a:r>
              <a:rPr lang="ja-JP" altLang="ja-JP" sz="16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され</a:t>
            </a:r>
            <a:r>
              <a:rPr lang="ja-JP" altLang="en-US" sz="16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b="1" kern="100"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避難所運営における女性目線による女性への配慮・購入物資検討</a:t>
            </a: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などについて</a:t>
            </a:r>
            <a:r>
              <a:rPr lang="ja-JP" altLang="ja-JP" sz="16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、これ</a:t>
            </a: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まで</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6</a:t>
            </a: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回</a:t>
            </a:r>
            <a:r>
              <a:rPr lang="ja-JP" altLang="ja-JP" sz="16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の</a:t>
            </a:r>
            <a:r>
              <a:rPr lang="ja-JP" altLang="en-US" sz="16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ＰＴ</a:t>
            </a:r>
            <a:r>
              <a:rPr lang="ja-JP" altLang="ja-JP" sz="16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を</a:t>
            </a: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実施</a:t>
            </a:r>
            <a:endParaRPr lang="ja-JP" altLang="en-US" sz="1600" b="1" dirty="0">
              <a:latin typeface="BIZ UDPゴシック" panose="020B0400000000000000" pitchFamily="50" charset="-128"/>
              <a:ea typeface="BIZ UDPゴシック" panose="020B0400000000000000" pitchFamily="50" charset="-128"/>
            </a:endParaRPr>
          </a:p>
        </p:txBody>
      </p:sp>
      <p:sp>
        <p:nvSpPr>
          <p:cNvPr id="16" name="二等辺三角形 15"/>
          <p:cNvSpPr/>
          <p:nvPr/>
        </p:nvSpPr>
        <p:spPr>
          <a:xfrm rot="10800000">
            <a:off x="4592589" y="2852936"/>
            <a:ext cx="1620000" cy="180000"/>
          </a:xfrm>
          <a:prstGeom prst="triangle">
            <a:avLst/>
          </a:prstGeom>
          <a:solidFill>
            <a:srgbClr val="0068B7"/>
          </a:solidFill>
          <a:ln w="12700">
            <a:solidFill>
              <a:schemeClr val="bg1"/>
            </a:solidFill>
          </a:ln>
          <a:effectLst/>
        </p:spPr>
        <p:style>
          <a:lnRef idx="1">
            <a:schemeClr val="accent3"/>
          </a:lnRef>
          <a:fillRef idx="2">
            <a:schemeClr val="accent3"/>
          </a:fillRef>
          <a:effectRef idx="1">
            <a:schemeClr val="accent3"/>
          </a:effectRef>
          <a:fontRef idx="minor">
            <a:schemeClr val="dk1"/>
          </a:fontRef>
        </p:style>
        <p:txBody>
          <a:bodyPr vert="horz" tIns="0" bIns="0" rtlCol="0" anchor="ctr"/>
          <a:lstStyle/>
          <a:p>
            <a:pPr algn="ctr">
              <a:lnSpc>
                <a:spcPts val="2800"/>
              </a:lnSpc>
              <a:spcAft>
                <a:spcPts val="300"/>
              </a:spcAft>
            </a:pPr>
            <a:endParaRPr kumimoji="1" lang="ja-JP" altLang="en-US" sz="2700" dirty="0" smtClean="0">
              <a:solidFill>
                <a:srgbClr val="0070C0"/>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endParaRPr>
          </a:p>
        </p:txBody>
      </p:sp>
      <p:sp>
        <p:nvSpPr>
          <p:cNvPr id="17" name="正方形/長方形 16"/>
          <p:cNvSpPr>
            <a:spLocks noChangeAspect="1"/>
          </p:cNvSpPr>
          <p:nvPr/>
        </p:nvSpPr>
        <p:spPr>
          <a:xfrm>
            <a:off x="142932" y="778976"/>
            <a:ext cx="828000" cy="828000"/>
          </a:xfrm>
          <a:prstGeom prst="rect">
            <a:avLst/>
          </a:prstGeom>
          <a:solidFill>
            <a:schemeClr val="tx1"/>
          </a:solidFill>
          <a:ln w="12700">
            <a:noFill/>
          </a:ln>
          <a:effectLst/>
        </p:spPr>
        <p:style>
          <a:lnRef idx="1">
            <a:schemeClr val="accent3"/>
          </a:lnRef>
          <a:fillRef idx="2">
            <a:schemeClr val="accent3"/>
          </a:fillRef>
          <a:effectRef idx="1">
            <a:schemeClr val="accent3"/>
          </a:effectRef>
          <a:fontRef idx="minor">
            <a:schemeClr val="dk1"/>
          </a:fontRef>
        </p:style>
        <p:txBody>
          <a:bodyPr vert="horz" wrap="none" tIns="0" bIns="0" rtlCol="0" anchor="ctr"/>
          <a:lstStyle/>
          <a:p>
            <a:pPr algn="ctr">
              <a:lnSpc>
                <a:spcPts val="2800"/>
              </a:lnSpc>
              <a:spcAft>
                <a:spcPts val="300"/>
              </a:spcAft>
            </a:pPr>
            <a:r>
              <a:rPr lang="ja-JP" altLang="en-US" sz="22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背景</a:t>
            </a:r>
            <a:endParaRPr kumimoji="1" lang="ja-JP" altLang="en-US" sz="2200" b="1" dirty="0" smtClean="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8" name="正方形/長方形 17"/>
          <p:cNvSpPr/>
          <p:nvPr/>
        </p:nvSpPr>
        <p:spPr>
          <a:xfrm>
            <a:off x="992560" y="685145"/>
            <a:ext cx="9073008" cy="977191"/>
          </a:xfrm>
          <a:prstGeom prst="rect">
            <a:avLst/>
          </a:prstGeom>
          <a:noFill/>
        </p:spPr>
        <p:txBody>
          <a:bodyPr wrap="square">
            <a:spAutoFit/>
          </a:bodyPr>
          <a:lstStyle/>
          <a:p>
            <a:pPr>
              <a:lnSpc>
                <a:spcPct val="125000"/>
              </a:lnSpc>
            </a:pPr>
            <a:r>
              <a:rPr lang="ja-JP" altLang="en-US" sz="2000" b="1" dirty="0" smtClean="0">
                <a:solidFill>
                  <a:srgbClr val="0070C0"/>
                </a:solidFill>
                <a:latin typeface="BIZ UDPゴシック" panose="020B0400000000000000" pitchFamily="50" charset="-128"/>
                <a:ea typeface="BIZ UDPゴシック" panose="020B0400000000000000" pitchFamily="50" charset="-128"/>
              </a:rPr>
              <a:t>過去の災害時避難所では、</a:t>
            </a:r>
            <a:endParaRPr lang="en-US" altLang="ja-JP" sz="2000" b="1" dirty="0" smtClean="0">
              <a:solidFill>
                <a:srgbClr val="0070C0"/>
              </a:solidFill>
              <a:latin typeface="BIZ UDPゴシック" panose="020B0400000000000000" pitchFamily="50" charset="-128"/>
              <a:ea typeface="BIZ UDPゴシック" panose="020B0400000000000000" pitchFamily="50" charset="-128"/>
            </a:endParaRPr>
          </a:p>
          <a:p>
            <a:pPr>
              <a:lnSpc>
                <a:spcPct val="125000"/>
              </a:lnSpc>
            </a:pPr>
            <a:r>
              <a:rPr lang="ja-JP" altLang="en-US" sz="2600" b="1" dirty="0" smtClean="0">
                <a:solidFill>
                  <a:srgbClr val="C00000"/>
                </a:solidFill>
                <a:latin typeface="BIZ UDPゴシック" panose="020B0400000000000000" pitchFamily="50" charset="-128"/>
                <a:ea typeface="BIZ UDPゴシック" panose="020B0400000000000000" pitchFamily="50" charset="-128"/>
              </a:rPr>
              <a:t>子育て家庭や女性</a:t>
            </a:r>
            <a:r>
              <a:rPr lang="ja-JP" altLang="en-US" sz="2600" b="1" dirty="0">
                <a:solidFill>
                  <a:srgbClr val="C00000"/>
                </a:solidFill>
                <a:latin typeface="BIZ UDPゴシック" panose="020B0400000000000000" pitchFamily="50" charset="-128"/>
                <a:ea typeface="BIZ UDPゴシック" panose="020B0400000000000000" pitchFamily="50" charset="-128"/>
              </a:rPr>
              <a:t>目線</a:t>
            </a:r>
            <a:r>
              <a:rPr lang="ja-JP" altLang="en-US" sz="2600" b="1" dirty="0" smtClean="0">
                <a:solidFill>
                  <a:srgbClr val="C00000"/>
                </a:solidFill>
                <a:latin typeface="BIZ UDPゴシック" panose="020B0400000000000000" pitchFamily="50" charset="-128"/>
                <a:ea typeface="BIZ UDPゴシック" panose="020B0400000000000000" pitchFamily="50" charset="-128"/>
              </a:rPr>
              <a:t>のニーズ</a:t>
            </a:r>
            <a:r>
              <a:rPr lang="ja-JP" altLang="en-US" sz="2000" b="1" dirty="0" smtClean="0">
                <a:solidFill>
                  <a:srgbClr val="0070C0"/>
                </a:solidFill>
                <a:latin typeface="BIZ UDPゴシック" panose="020B0400000000000000" pitchFamily="50" charset="-128"/>
                <a:ea typeface="BIZ UDPゴシック" panose="020B0400000000000000" pitchFamily="50" charset="-128"/>
              </a:rPr>
              <a:t>等が十分に配慮されていなかった</a:t>
            </a:r>
            <a:endParaRPr lang="ja-JP" altLang="en-US" sz="2000" b="1" u="sng" dirty="0">
              <a:solidFill>
                <a:srgbClr val="0070C0"/>
              </a:solidFill>
              <a:latin typeface="BIZ UDPゴシック" panose="020B0400000000000000" pitchFamily="50" charset="-128"/>
              <a:ea typeface="BIZ UDPゴシック" panose="020B0400000000000000" pitchFamily="50" charset="-128"/>
            </a:endParaRPr>
          </a:p>
        </p:txBody>
      </p:sp>
      <p:sp>
        <p:nvSpPr>
          <p:cNvPr id="19" name="正方形/長方形 18"/>
          <p:cNvSpPr/>
          <p:nvPr/>
        </p:nvSpPr>
        <p:spPr>
          <a:xfrm>
            <a:off x="1208584" y="4509120"/>
            <a:ext cx="8532000" cy="720197"/>
          </a:xfrm>
          <a:prstGeom prst="rect">
            <a:avLst/>
          </a:prstGeom>
        </p:spPr>
        <p:txBody>
          <a:bodyPr wrap="square">
            <a:spAutoFit/>
          </a:bodyPr>
          <a:lstStyle/>
          <a:p>
            <a:pPr>
              <a:lnSpc>
                <a:spcPct val="120000"/>
              </a:lnSpc>
            </a:pPr>
            <a:r>
              <a:rPr lang="ja-JP" altLang="en-US" sz="1600" b="1" dirty="0" smtClean="0">
                <a:latin typeface="BIZ UDPゴシック" panose="020B0400000000000000" pitchFamily="50" charset="-128"/>
                <a:ea typeface="BIZ UDPゴシック" panose="020B0400000000000000" pitchFamily="50" charset="-128"/>
                <a:cs typeface="Times New Roman" panose="02020603050405020304" pitchFamily="18" charset="0"/>
              </a:rPr>
              <a:t>令和</a:t>
            </a:r>
            <a:r>
              <a:rPr lang="en-US" altLang="ja-JP" sz="1600" b="1" dirty="0" smtClean="0">
                <a:latin typeface="BIZ UDPゴシック" panose="020B0400000000000000" pitchFamily="50" charset="-128"/>
                <a:ea typeface="BIZ UDPゴシック" panose="020B0400000000000000" pitchFamily="50" charset="-128"/>
                <a:cs typeface="Times New Roman" panose="02020603050405020304" pitchFamily="18" charset="0"/>
              </a:rPr>
              <a:t>6</a:t>
            </a:r>
            <a:r>
              <a:rPr lang="ja-JP" altLang="en-US" sz="1600" b="1" dirty="0" smtClean="0">
                <a:latin typeface="BIZ UDPゴシック" panose="020B0400000000000000" pitchFamily="50" charset="-128"/>
                <a:ea typeface="BIZ UDPゴシック" panose="020B0400000000000000" pitchFamily="50" charset="-128"/>
                <a:cs typeface="Times New Roman" panose="02020603050405020304" pitchFamily="18" charset="0"/>
              </a:rPr>
              <a:t>年能登半島地震においては、輪島市と金沢市に食料等の備蓄品を提供</a:t>
            </a:r>
            <a:endParaRPr lang="en-US" altLang="ja-JP" sz="1600" b="1"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20000"/>
              </a:lnSpc>
            </a:pPr>
            <a:r>
              <a:rPr lang="ja-JP" altLang="en-US" b="1" dirty="0" smtClean="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被災時の備えはもとより、</a:t>
            </a:r>
            <a:r>
              <a:rPr lang="ja-JP" altLang="en-US" b="1" dirty="0" smtClean="0">
                <a:solidFill>
                  <a:srgbClr val="C00000"/>
                </a:solidFill>
                <a:latin typeface="BIZ UDPゴシック" panose="020B0400000000000000" pitchFamily="50" charset="-128"/>
                <a:ea typeface="BIZ UDPゴシック" panose="020B0400000000000000" pitchFamily="50" charset="-128"/>
              </a:rPr>
              <a:t>被災地支援にも積極活用</a:t>
            </a:r>
            <a:endParaRPr lang="en-US" altLang="ja-JP" b="1" dirty="0" smtClean="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0" name="テキスト ボックス 19"/>
          <p:cNvSpPr txBox="1"/>
          <p:nvPr/>
        </p:nvSpPr>
        <p:spPr>
          <a:xfrm>
            <a:off x="1208589" y="4194008"/>
            <a:ext cx="8388000" cy="338554"/>
          </a:xfrm>
          <a:prstGeom prst="rect">
            <a:avLst/>
          </a:prstGeom>
          <a:solidFill>
            <a:srgbClr val="0070C0"/>
          </a:solidFill>
        </p:spPr>
        <p:txBody>
          <a:bodyPr wrap="square" rtlCol="0">
            <a:spAutoFit/>
          </a:bodyPr>
          <a:lstStyle/>
          <a:p>
            <a:pPr algn="ctr"/>
            <a:r>
              <a:rPr kumimoji="1" lang="ja-JP" altLang="en-US" sz="1600" b="1" dirty="0" smtClean="0">
                <a:solidFill>
                  <a:schemeClr val="bg1"/>
                </a:solidFill>
                <a:latin typeface="BIZ UDPゴシック" panose="020B0400000000000000" pitchFamily="50" charset="-128"/>
                <a:ea typeface="BIZ UDPゴシック" panose="020B0400000000000000" pitchFamily="50" charset="-128"/>
              </a:rPr>
              <a:t>備蓄物資は被災地支援に積極活用</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15" name="二等辺三角形 14"/>
          <p:cNvSpPr/>
          <p:nvPr/>
        </p:nvSpPr>
        <p:spPr>
          <a:xfrm rot="10800000">
            <a:off x="4592590" y="4041087"/>
            <a:ext cx="1620000" cy="180000"/>
          </a:xfrm>
          <a:prstGeom prst="triangle">
            <a:avLst/>
          </a:prstGeom>
          <a:solidFill>
            <a:srgbClr val="0068B7"/>
          </a:solidFill>
          <a:ln w="12700">
            <a:solidFill>
              <a:schemeClr val="bg1"/>
            </a:solidFill>
          </a:ln>
          <a:effectLst/>
        </p:spPr>
        <p:style>
          <a:lnRef idx="1">
            <a:schemeClr val="accent3"/>
          </a:lnRef>
          <a:fillRef idx="2">
            <a:schemeClr val="accent3"/>
          </a:fillRef>
          <a:effectRef idx="1">
            <a:schemeClr val="accent3"/>
          </a:effectRef>
          <a:fontRef idx="minor">
            <a:schemeClr val="dk1"/>
          </a:fontRef>
        </p:style>
        <p:txBody>
          <a:bodyPr vert="horz" tIns="0" bIns="0" rtlCol="0" anchor="ctr"/>
          <a:lstStyle/>
          <a:p>
            <a:pPr algn="ctr">
              <a:lnSpc>
                <a:spcPts val="2800"/>
              </a:lnSpc>
              <a:spcAft>
                <a:spcPts val="300"/>
              </a:spcAft>
            </a:pPr>
            <a:endParaRPr kumimoji="1" lang="ja-JP" altLang="en-US" sz="2700" dirty="0" smtClean="0">
              <a:solidFill>
                <a:srgbClr val="0070C0"/>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endParaRPr>
          </a:p>
        </p:txBody>
      </p:sp>
      <p:sp>
        <p:nvSpPr>
          <p:cNvPr id="21" name="テキスト ボックス 20"/>
          <p:cNvSpPr txBox="1"/>
          <p:nvPr/>
        </p:nvSpPr>
        <p:spPr>
          <a:xfrm>
            <a:off x="1208589" y="1829353"/>
            <a:ext cx="8388000" cy="338400"/>
          </a:xfrm>
          <a:prstGeom prst="rect">
            <a:avLst/>
          </a:prstGeom>
          <a:solidFill>
            <a:srgbClr val="0070C0"/>
          </a:solidFill>
        </p:spPr>
        <p:txBody>
          <a:bodyPr wrap="square" rtlCol="0">
            <a:noAutofit/>
          </a:bodyPr>
          <a:lstStyle/>
          <a:p>
            <a:pPr algn="ctr"/>
            <a:r>
              <a:rPr lang="ja-JP" altLang="en-US" sz="1500" b="1" dirty="0">
                <a:solidFill>
                  <a:schemeClr val="bg1"/>
                </a:solidFill>
                <a:latin typeface="BIZ UDPゴシック" panose="020B0400000000000000" pitchFamily="50" charset="-128"/>
                <a:ea typeface="BIZ UDPゴシック" panose="020B0400000000000000" pitchFamily="50" charset="-128"/>
              </a:rPr>
              <a:t>令和</a:t>
            </a:r>
            <a:r>
              <a:rPr lang="en-US" altLang="ja-JP" sz="1500" b="1" dirty="0">
                <a:solidFill>
                  <a:schemeClr val="bg1"/>
                </a:solidFill>
                <a:latin typeface="BIZ UDPゴシック" panose="020B0400000000000000" pitchFamily="50" charset="-128"/>
                <a:ea typeface="BIZ UDPゴシック" panose="020B0400000000000000" pitchFamily="50" charset="-128"/>
              </a:rPr>
              <a:t>4</a:t>
            </a:r>
            <a:r>
              <a:rPr lang="ja-JP" altLang="en-US" sz="1500" b="1" dirty="0">
                <a:solidFill>
                  <a:schemeClr val="bg1"/>
                </a:solidFill>
                <a:latin typeface="BIZ UDPゴシック" panose="020B0400000000000000" pitchFamily="50" charset="-128"/>
                <a:ea typeface="BIZ UDPゴシック" panose="020B0400000000000000" pitchFamily="50" charset="-128"/>
              </a:rPr>
              <a:t>年</a:t>
            </a:r>
            <a:r>
              <a:rPr lang="en-US" altLang="ja-JP" sz="1500" b="1" dirty="0">
                <a:solidFill>
                  <a:schemeClr val="bg1"/>
                </a:solidFill>
                <a:latin typeface="BIZ UDPゴシック" panose="020B0400000000000000" pitchFamily="50" charset="-128"/>
                <a:ea typeface="BIZ UDPゴシック" panose="020B0400000000000000" pitchFamily="50" charset="-128"/>
              </a:rPr>
              <a:t>12</a:t>
            </a:r>
            <a:r>
              <a:rPr lang="ja-JP" altLang="en-US" sz="1500" b="1" dirty="0" smtClean="0">
                <a:solidFill>
                  <a:schemeClr val="bg1"/>
                </a:solidFill>
                <a:latin typeface="BIZ UDPゴシック" panose="020B0400000000000000" pitchFamily="50" charset="-128"/>
                <a:ea typeface="BIZ UDPゴシック" panose="020B0400000000000000" pitchFamily="50" charset="-128"/>
              </a:rPr>
              <a:t>月、避難所</a:t>
            </a:r>
            <a:r>
              <a:rPr lang="ja-JP" altLang="en-US" sz="1500" b="1" dirty="0">
                <a:solidFill>
                  <a:schemeClr val="bg1"/>
                </a:solidFill>
                <a:latin typeface="BIZ UDPゴシック" panose="020B0400000000000000" pitchFamily="50" charset="-128"/>
                <a:ea typeface="BIZ UDPゴシック" panose="020B0400000000000000" pitchFamily="50" charset="-128"/>
              </a:rPr>
              <a:t>生活での女性視点の対策検討を目的に</a:t>
            </a:r>
            <a:r>
              <a:rPr lang="ja-JP" altLang="en-US" sz="1500" b="1" dirty="0" smtClean="0">
                <a:solidFill>
                  <a:schemeClr val="bg1"/>
                </a:solidFill>
                <a:latin typeface="BIZ UDPゴシック" panose="020B0400000000000000" pitchFamily="50" charset="-128"/>
                <a:ea typeface="BIZ UDPゴシック" panose="020B0400000000000000" pitchFamily="50" charset="-128"/>
              </a:rPr>
              <a:t>女性</a:t>
            </a:r>
            <a:r>
              <a:rPr lang="ja-JP" altLang="en-US" sz="1500" b="1" dirty="0">
                <a:solidFill>
                  <a:schemeClr val="bg1"/>
                </a:solidFill>
                <a:latin typeface="BIZ UDPゴシック" panose="020B0400000000000000" pitchFamily="50" charset="-128"/>
                <a:ea typeface="BIZ UDPゴシック" panose="020B0400000000000000" pitchFamily="50" charset="-128"/>
              </a:rPr>
              <a:t>職員</a:t>
            </a:r>
            <a:r>
              <a:rPr lang="ja-JP" altLang="en-US" sz="1500" b="1" dirty="0" smtClean="0">
                <a:solidFill>
                  <a:schemeClr val="bg1"/>
                </a:solidFill>
                <a:latin typeface="BIZ UDPゴシック" panose="020B0400000000000000" pitchFamily="50" charset="-128"/>
                <a:ea typeface="BIZ UDPゴシック" panose="020B0400000000000000" pitchFamily="50" charset="-128"/>
              </a:rPr>
              <a:t>プロジェクトチーム編成</a:t>
            </a:r>
            <a:endParaRPr lang="ja-JP" altLang="en-US" sz="15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00019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083" y="54000"/>
            <a:ext cx="3999813" cy="432000"/>
          </a:xfrm>
          <a:prstGeom prst="rect">
            <a:avLst/>
          </a:prstGeom>
          <a:solidFill>
            <a:srgbClr val="0068B7"/>
          </a:solidFill>
        </p:spPr>
        <p:txBody>
          <a:bodyPr wrap="none" rtlCol="0" anchor="ctr">
            <a:noAutofit/>
          </a:bodyPr>
          <a:lstStyle/>
          <a:p>
            <a:r>
              <a:rPr lang="en-US" altLang="ja-JP" sz="2400" b="1" dirty="0" smtClean="0">
                <a:solidFill>
                  <a:schemeClr val="bg1"/>
                </a:solidFill>
                <a:latin typeface="BIZ UDPゴシック" panose="020B0400000000000000" pitchFamily="50" charset="-128"/>
                <a:ea typeface="BIZ UDPゴシック" panose="020B0400000000000000" pitchFamily="50" charset="-128"/>
              </a:rPr>
              <a:t>(2)</a:t>
            </a:r>
            <a:r>
              <a:rPr lang="ja-JP" altLang="en-US" sz="2400" b="1" dirty="0">
                <a:solidFill>
                  <a:schemeClr val="bg1"/>
                </a:solidFill>
                <a:latin typeface="BIZ UDPゴシック" panose="020B0400000000000000" pitchFamily="50" charset="-128"/>
                <a:ea typeface="BIZ UDPゴシック" panose="020B0400000000000000" pitchFamily="50" charset="-128"/>
              </a:rPr>
              <a:t>特別支援学校 学用品の所得制限によらない完全無償化</a:t>
            </a:r>
            <a:endParaRPr lang="zh-TW" altLang="en-US" sz="2400" b="1" dirty="0">
              <a:solidFill>
                <a:schemeClr val="bg1"/>
              </a:solidFill>
              <a:latin typeface="BIZ UDPゴシック" panose="020B0400000000000000" pitchFamily="50" charset="-128"/>
              <a:ea typeface="BIZ UDPゴシック" panose="020B0400000000000000" pitchFamily="50" charset="-128"/>
            </a:endParaRPr>
          </a:p>
        </p:txBody>
      </p:sp>
      <p:graphicFrame>
        <p:nvGraphicFramePr>
          <p:cNvPr id="14" name="表 13">
            <a:extLst>
              <a:ext uri="{FF2B5EF4-FFF2-40B4-BE49-F238E27FC236}">
                <a16:creationId xmlns:a16="http://schemas.microsoft.com/office/drawing/2014/main" id="{E1565081-D46C-C476-3DEF-0D0FFB961D49}"/>
              </a:ext>
            </a:extLst>
          </p:cNvPr>
          <p:cNvGraphicFramePr>
            <a:graphicFrameLocks noGrp="1"/>
          </p:cNvGraphicFramePr>
          <p:nvPr>
            <p:extLst>
              <p:ext uri="{D42A27DB-BD31-4B8C-83A1-F6EECF244321}">
                <p14:modId xmlns:p14="http://schemas.microsoft.com/office/powerpoint/2010/main" val="1121807310"/>
              </p:ext>
            </p:extLst>
          </p:nvPr>
        </p:nvGraphicFramePr>
        <p:xfrm>
          <a:off x="142932" y="2132856"/>
          <a:ext cx="9634604" cy="4617907"/>
        </p:xfrm>
        <a:graphic>
          <a:graphicData uri="http://schemas.openxmlformats.org/drawingml/2006/table">
            <a:tbl>
              <a:tblPr firstRow="1" bandRow="1">
                <a:tableStyleId>{5940675A-B579-460E-94D1-54222C63F5DA}</a:tableStyleId>
              </a:tblPr>
              <a:tblGrid>
                <a:gridCol w="869288">
                  <a:extLst>
                    <a:ext uri="{9D8B030D-6E8A-4147-A177-3AD203B41FA5}">
                      <a16:colId xmlns:a16="http://schemas.microsoft.com/office/drawing/2014/main" val="2707623244"/>
                    </a:ext>
                  </a:extLst>
                </a:gridCol>
                <a:gridCol w="8765316">
                  <a:extLst>
                    <a:ext uri="{9D8B030D-6E8A-4147-A177-3AD203B41FA5}">
                      <a16:colId xmlns:a16="http://schemas.microsoft.com/office/drawing/2014/main" val="1201752258"/>
                    </a:ext>
                  </a:extLst>
                </a:gridCol>
              </a:tblGrid>
              <a:tr h="19272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dirty="0" smtClean="0">
                          <a:solidFill>
                            <a:schemeClr val="bg1"/>
                          </a:solidFill>
                          <a:latin typeface="BIZ UDPゴシック" panose="020B0400000000000000" pitchFamily="50" charset="-128"/>
                          <a:ea typeface="BIZ UDPゴシック" panose="020B0400000000000000" pitchFamily="50" charset="-128"/>
                        </a:rPr>
                        <a:t>概要</a:t>
                      </a:r>
                    </a:p>
                  </a:txBody>
                  <a:tcPr marL="74295" marR="74295" marT="37148" marB="3714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区立学校に在籍していたら補助教材費の負担が軽減されるはずであった、</a:t>
                      </a:r>
                      <a:endParaRPr kumimoji="1" lang="en-US" altLang="ja-JP" sz="16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区内在住で特別支援学校に在籍する児童・生徒</a:t>
                      </a:r>
                      <a:r>
                        <a:rPr kumimoji="1" lang="ja-JP" altLang="en-US" sz="16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にかかる </a:t>
                      </a:r>
                      <a:endParaRPr kumimoji="1" lang="en-US" altLang="ja-JP" sz="16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25000"/>
                        </a:lnSpc>
                        <a:spcBef>
                          <a:spcPts val="0"/>
                        </a:spcBef>
                        <a:spcAft>
                          <a:spcPts val="0"/>
                        </a:spcAft>
                        <a:buClrTx/>
                        <a:buSzTx/>
                        <a:buFontTx/>
                        <a:buNone/>
                        <a:tabLst/>
                        <a:defRPr/>
                      </a:pPr>
                      <a:r>
                        <a:rPr kumimoji="1" lang="ja-JP" altLang="en-US" sz="2400" b="1" i="0" u="sng" strike="noStrike" kern="1200" cap="none" spc="0" normalizeH="0" baseline="0" noProof="0" dirty="0" smtClean="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補助教材費を実費支給＝完全無償化</a:t>
                      </a:r>
                      <a:endParaRPr kumimoji="1" lang="en-US" altLang="ja-JP" sz="2400" b="1" i="0" u="sng" strike="noStrike" kern="1200" cap="none" spc="0" normalizeH="0" baseline="0" noProof="0" dirty="0" smtClean="0">
                        <a:ln>
                          <a:noFill/>
                        </a:ln>
                        <a:solidFill>
                          <a:srgbClr val="C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endParaRPr kumimoji="1" lang="en-US" altLang="ja-JP" sz="1600" b="1" i="0" u="sng" strike="noStrike" kern="1200" cap="none" spc="0" normalizeH="0" baseline="0" noProof="0" dirty="0" smtClean="0">
                        <a:ln>
                          <a:noFill/>
                        </a:ln>
                        <a:solidFill>
                          <a:srgbClr val="C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25000"/>
                        </a:lnSpc>
                        <a:spcBef>
                          <a:spcPts val="0"/>
                        </a:spcBef>
                        <a:spcAft>
                          <a:spcPts val="0"/>
                        </a:spcAft>
                        <a:buClrTx/>
                        <a:buSzTx/>
                        <a:buFontTx/>
                        <a:buNone/>
                        <a:tabLst/>
                        <a:defRPr/>
                      </a:pPr>
                      <a:r>
                        <a:rPr kumimoji="1" lang="ja-JP" altLang="en-US" sz="2600" b="1" i="0" u="sng" strike="noStrike" kern="1200" cap="none" spc="0" normalizeH="0" baseline="0" noProof="0" dirty="0" smtClean="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これにより品川区では、すべての子どもの補助教材費を</a:t>
                      </a:r>
                      <a:endParaRPr kumimoji="1" lang="en-US" altLang="ja-JP" sz="2600" b="1" i="0" u="sng" strike="noStrike" kern="1200" cap="none" spc="0" normalizeH="0" baseline="0" noProof="0" dirty="0" smtClean="0">
                        <a:ln>
                          <a:noFill/>
                        </a:ln>
                        <a:solidFill>
                          <a:srgbClr val="C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25000"/>
                        </a:lnSpc>
                        <a:spcBef>
                          <a:spcPts val="0"/>
                        </a:spcBef>
                        <a:spcAft>
                          <a:spcPts val="0"/>
                        </a:spcAft>
                        <a:buClrTx/>
                        <a:buSzTx/>
                        <a:buFontTx/>
                        <a:buNone/>
                        <a:tabLst/>
                        <a:defRPr/>
                      </a:pPr>
                      <a:r>
                        <a:rPr kumimoji="1" lang="ja-JP" altLang="en-US" sz="2600" b="1" i="0" u="sng" strike="noStrike" kern="1200" cap="none" spc="0" normalizeH="0" baseline="0" noProof="0" dirty="0" smtClean="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所得制限によることなく完全無償化</a:t>
                      </a:r>
                      <a:endParaRPr kumimoji="1" lang="ja-JP" altLang="en-US" sz="2600" b="1" i="0" u="sng"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8025193"/>
                  </a:ext>
                </a:extLst>
              </a:tr>
              <a:tr h="602160">
                <a:tc>
                  <a:txBody>
                    <a:bodyPr/>
                    <a:lstStyle/>
                    <a:p>
                      <a:pPr algn="ctr">
                        <a:lnSpc>
                          <a:spcPct val="100000"/>
                        </a:lnSpc>
                      </a:pPr>
                      <a:r>
                        <a:rPr kumimoji="1" lang="ja-JP" altLang="en-US" sz="2200" b="1" dirty="0" smtClean="0">
                          <a:solidFill>
                            <a:schemeClr val="bg1"/>
                          </a:solidFill>
                          <a:latin typeface="BIZ UDPゴシック" panose="020B0400000000000000" pitchFamily="50" charset="-128"/>
                          <a:ea typeface="BIZ UDPゴシック" panose="020B0400000000000000" pitchFamily="50" charset="-128"/>
                        </a:rPr>
                        <a:t>対象</a:t>
                      </a:r>
                      <a:endParaRPr kumimoji="1" lang="ja-JP" altLang="en-US" sz="2200" b="1" dirty="0">
                        <a:solidFill>
                          <a:schemeClr val="bg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2000" b="1" dirty="0" smtClean="0">
                          <a:solidFill>
                            <a:schemeClr val="tx1"/>
                          </a:solidFill>
                          <a:latin typeface="BIZ UDPゴシック" panose="020B0400000000000000" pitchFamily="50" charset="-128"/>
                          <a:ea typeface="BIZ UDPゴシック" panose="020B0400000000000000" pitchFamily="50" charset="-128"/>
                        </a:rPr>
                        <a:t>区内在住で特別支援学校に通う児童・生徒約</a:t>
                      </a:r>
                      <a:r>
                        <a:rPr lang="en-US" altLang="ja-JP" sz="2000" b="1" dirty="0" smtClean="0">
                          <a:solidFill>
                            <a:schemeClr val="tx1"/>
                          </a:solidFill>
                          <a:latin typeface="BIZ UDPゴシック" panose="020B0400000000000000" pitchFamily="50" charset="-128"/>
                          <a:ea typeface="BIZ UDPゴシック" panose="020B0400000000000000" pitchFamily="50" charset="-128"/>
                        </a:rPr>
                        <a:t>250</a:t>
                      </a:r>
                      <a:r>
                        <a:rPr lang="ja-JP" altLang="en-US" sz="2000" b="1" dirty="0" smtClean="0">
                          <a:solidFill>
                            <a:schemeClr val="tx1"/>
                          </a:solidFill>
                          <a:latin typeface="BIZ UDPゴシック" panose="020B0400000000000000" pitchFamily="50" charset="-128"/>
                          <a:ea typeface="BIZ UDPゴシック" panose="020B0400000000000000" pitchFamily="50" charset="-128"/>
                        </a:rPr>
                        <a:t>人の保護者</a:t>
                      </a:r>
                      <a:endParaRPr lang="en-US" altLang="ja-JP" sz="2000" b="1" dirty="0" smtClean="0">
                        <a:solidFill>
                          <a:schemeClr val="tx1"/>
                        </a:solidFill>
                        <a:latin typeface="BIZ UDPゴシック" panose="020B0400000000000000" pitchFamily="50" charset="-128"/>
                        <a:ea typeface="BIZ UDPゴシック" panose="020B0400000000000000"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2167876"/>
                  </a:ext>
                </a:extLst>
              </a:tr>
              <a:tr h="556267">
                <a:tc>
                  <a:txBody>
                    <a:bodyPr/>
                    <a:lstStyle/>
                    <a:p>
                      <a:pPr algn="ctr">
                        <a:lnSpc>
                          <a:spcPct val="100000"/>
                        </a:lnSpc>
                      </a:pPr>
                      <a:r>
                        <a:rPr kumimoji="1" lang="ja-JP" altLang="en-US" sz="2200" b="1" dirty="0" smtClean="0">
                          <a:solidFill>
                            <a:schemeClr val="bg1"/>
                          </a:solidFill>
                          <a:latin typeface="BIZ UDPゴシック" panose="020B0400000000000000" pitchFamily="50" charset="-128"/>
                          <a:ea typeface="BIZ UDPゴシック" panose="020B0400000000000000" pitchFamily="50" charset="-128"/>
                        </a:rPr>
                        <a:t>予算</a:t>
                      </a:r>
                      <a:endParaRPr kumimoji="1" lang="ja-JP" altLang="en-US" sz="2200" b="1" dirty="0">
                        <a:solidFill>
                          <a:schemeClr val="bg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en-US" altLang="ja-JP" sz="2000" b="1" dirty="0" smtClean="0">
                          <a:solidFill>
                            <a:schemeClr val="tx1"/>
                          </a:solidFill>
                          <a:latin typeface="BIZ UDPゴシック" panose="020B0400000000000000" pitchFamily="50" charset="-128"/>
                          <a:ea typeface="BIZ UDPゴシック" panose="020B0400000000000000" pitchFamily="50" charset="-128"/>
                        </a:rPr>
                        <a:t>5,504</a:t>
                      </a:r>
                      <a:r>
                        <a:rPr lang="ja-JP" altLang="en-US" sz="2000" b="1" dirty="0" smtClean="0">
                          <a:solidFill>
                            <a:schemeClr val="tx1"/>
                          </a:solidFill>
                          <a:latin typeface="BIZ UDPゴシック" panose="020B0400000000000000" pitchFamily="50" charset="-128"/>
                          <a:ea typeface="BIZ UDPゴシック" panose="020B0400000000000000" pitchFamily="50" charset="-128"/>
                        </a:rPr>
                        <a:t>千円</a:t>
                      </a:r>
                      <a:endParaRPr lang="en-US" altLang="ja-JP" sz="2000" b="1" dirty="0" smtClean="0">
                        <a:solidFill>
                          <a:schemeClr val="tx1"/>
                        </a:solidFill>
                        <a:latin typeface="BIZ UDPゴシック" panose="020B0400000000000000" pitchFamily="50" charset="-128"/>
                        <a:ea typeface="BIZ UDPゴシック" panose="020B0400000000000000"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7526326"/>
                  </a:ext>
                </a:extLst>
              </a:tr>
              <a:tr h="765438">
                <a:tc>
                  <a:txBody>
                    <a:bodyPr/>
                    <a:lstStyle/>
                    <a:p>
                      <a:pPr algn="ctr">
                        <a:lnSpc>
                          <a:spcPct val="100000"/>
                        </a:lnSpc>
                      </a:pPr>
                      <a:r>
                        <a:rPr kumimoji="1" lang="ja-JP" altLang="en-US" sz="2200" b="1" dirty="0" smtClean="0">
                          <a:solidFill>
                            <a:schemeClr val="bg1"/>
                          </a:solidFill>
                          <a:latin typeface="BIZ UDPゴシック" panose="020B0400000000000000" pitchFamily="50" charset="-128"/>
                          <a:ea typeface="BIZ UDPゴシック" panose="020B0400000000000000" pitchFamily="50" charset="-128"/>
                        </a:rPr>
                        <a:t>開始</a:t>
                      </a:r>
                      <a:endParaRPr kumimoji="1" lang="ja-JP" altLang="en-US" sz="2200" b="1" dirty="0">
                        <a:solidFill>
                          <a:schemeClr val="bg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en-US" altLang="ja-JP" sz="2000" b="1" dirty="0" smtClean="0">
                          <a:solidFill>
                            <a:schemeClr val="tx1"/>
                          </a:solidFill>
                          <a:latin typeface="BIZ UDPゴシック" panose="020B0400000000000000" pitchFamily="50" charset="-128"/>
                          <a:ea typeface="BIZ UDPゴシック" panose="020B0400000000000000" pitchFamily="50" charset="-128"/>
                        </a:rPr>
                        <a:t>12</a:t>
                      </a:r>
                      <a:r>
                        <a:rPr lang="ja-JP" altLang="en-US" sz="2000" b="1" dirty="0" smtClean="0">
                          <a:solidFill>
                            <a:schemeClr val="tx1"/>
                          </a:solidFill>
                          <a:latin typeface="BIZ UDPゴシック" panose="020B0400000000000000" pitchFamily="50" charset="-128"/>
                          <a:ea typeface="BIZ UDPゴシック" panose="020B0400000000000000" pitchFamily="50" charset="-128"/>
                        </a:rPr>
                        <a:t>月～</a:t>
                      </a:r>
                      <a:r>
                        <a:rPr lang="en-US" altLang="ja-JP" sz="2000" b="1" dirty="0" smtClean="0">
                          <a:solidFill>
                            <a:schemeClr val="tx1"/>
                          </a:solidFill>
                          <a:latin typeface="BIZ UDPゴシック" panose="020B0400000000000000" pitchFamily="50" charset="-128"/>
                          <a:ea typeface="BIZ UDPゴシック" panose="020B0400000000000000" pitchFamily="50" charset="-128"/>
                        </a:rPr>
                        <a:t>1</a:t>
                      </a:r>
                      <a:r>
                        <a:rPr lang="ja-JP" altLang="en-US" sz="2000" b="1" dirty="0" smtClean="0">
                          <a:solidFill>
                            <a:schemeClr val="tx1"/>
                          </a:solidFill>
                          <a:latin typeface="BIZ UDPゴシック" panose="020B0400000000000000" pitchFamily="50" charset="-128"/>
                          <a:ea typeface="BIZ UDPゴシック" panose="020B0400000000000000" pitchFamily="50" charset="-128"/>
                        </a:rPr>
                        <a:t>月：申し込み受付</a:t>
                      </a:r>
                    </a:p>
                    <a:p>
                      <a:pPr marL="0" marR="0" lvl="0" indent="0" algn="l" defTabSz="914400" rtl="0" eaLnBrk="1" fontAlgn="auto" latinLnBrk="0" hangingPunct="1">
                        <a:lnSpc>
                          <a:spcPct val="125000"/>
                        </a:lnSpc>
                        <a:spcBef>
                          <a:spcPts val="0"/>
                        </a:spcBef>
                        <a:spcAft>
                          <a:spcPts val="0"/>
                        </a:spcAft>
                        <a:buClrTx/>
                        <a:buSzTx/>
                        <a:buFontTx/>
                        <a:buNone/>
                        <a:tabLst/>
                        <a:defRPr/>
                      </a:pPr>
                      <a:r>
                        <a:rPr lang="en-US" altLang="ja-JP" sz="2000" b="1" dirty="0" smtClean="0">
                          <a:solidFill>
                            <a:schemeClr val="tx1"/>
                          </a:solidFill>
                          <a:latin typeface="BIZ UDPゴシック" panose="020B0400000000000000" pitchFamily="50" charset="-128"/>
                          <a:ea typeface="BIZ UDPゴシック" panose="020B0400000000000000" pitchFamily="50" charset="-128"/>
                        </a:rPr>
                        <a:t>3</a:t>
                      </a:r>
                      <a:r>
                        <a:rPr lang="ja-JP" altLang="en-US" sz="2000" b="1" dirty="0" smtClean="0">
                          <a:solidFill>
                            <a:schemeClr val="tx1"/>
                          </a:solidFill>
                          <a:latin typeface="BIZ UDPゴシック" panose="020B0400000000000000" pitchFamily="50" charset="-128"/>
                          <a:ea typeface="BIZ UDPゴシック" panose="020B0400000000000000" pitchFamily="50" charset="-128"/>
                        </a:rPr>
                        <a:t>月頃：支給</a:t>
                      </a:r>
                      <a:endParaRPr lang="en-US" altLang="ja-JP" sz="2000" b="1" dirty="0" smtClean="0">
                        <a:solidFill>
                          <a:schemeClr val="tx1"/>
                        </a:solidFill>
                        <a:latin typeface="BIZ UDPゴシック" panose="020B0400000000000000" pitchFamily="50" charset="-128"/>
                        <a:ea typeface="BIZ UDPゴシック" panose="020B0400000000000000"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1998770"/>
                  </a:ext>
                </a:extLst>
              </a:tr>
            </a:tbl>
          </a:graphicData>
        </a:graphic>
      </p:graphicFrame>
      <p:sp>
        <p:nvSpPr>
          <p:cNvPr id="4" name="角丸四角形 3"/>
          <p:cNvSpPr/>
          <p:nvPr/>
        </p:nvSpPr>
        <p:spPr>
          <a:xfrm>
            <a:off x="8481544" y="54000"/>
            <a:ext cx="1368000" cy="432000"/>
          </a:xfrm>
          <a:prstGeom prst="roundRect">
            <a:avLst>
              <a:gd name="adj" fmla="val 8970"/>
            </a:avLst>
          </a:prstGeom>
          <a:solidFill>
            <a:schemeClr val="bg1"/>
          </a:solidFill>
          <a:ln w="12700">
            <a:noFill/>
          </a:ln>
          <a:effectLst/>
        </p:spPr>
        <p:style>
          <a:lnRef idx="1">
            <a:schemeClr val="accent3"/>
          </a:lnRef>
          <a:fillRef idx="2">
            <a:schemeClr val="accent3"/>
          </a:fillRef>
          <a:effectRef idx="1">
            <a:schemeClr val="accent3"/>
          </a:effectRef>
          <a:fontRef idx="minor">
            <a:schemeClr val="dk1"/>
          </a:fontRef>
        </p:style>
        <p:txBody>
          <a:bodyPr vert="horz" wrap="none" tIns="0" bIns="0" rtlCol="0" anchor="ctr"/>
          <a:lstStyle/>
          <a:p>
            <a:pPr algn="ctr">
              <a:lnSpc>
                <a:spcPts val="2800"/>
              </a:lnSpc>
              <a:spcAft>
                <a:spcPts val="300"/>
              </a:spcAft>
            </a:pPr>
            <a:r>
              <a:rPr lang="ja-JP" altLang="en-US" sz="2400" b="1" dirty="0">
                <a:solidFill>
                  <a:srgbClr val="FF0000"/>
                </a:solidFill>
                <a:latin typeface="BIZ UDPゴシック" panose="020B0400000000000000" pitchFamily="50" charset="-128"/>
                <a:ea typeface="BIZ UDPゴシック" panose="020B0400000000000000" pitchFamily="50" charset="-128"/>
                <a:cs typeface="メイリオ" panose="020B0604030504040204" pitchFamily="50" charset="-128"/>
              </a:rPr>
              <a:t>都内</a:t>
            </a:r>
            <a:r>
              <a:rPr kumimoji="1" lang="ja-JP" altLang="en-US" sz="2400" b="1" dirty="0" smtClean="0">
                <a:solidFill>
                  <a:srgbClr val="FF0000"/>
                </a:solidFill>
                <a:latin typeface="BIZ UDPゴシック" panose="020B0400000000000000" pitchFamily="50" charset="-128"/>
                <a:ea typeface="BIZ UDPゴシック" panose="020B0400000000000000" pitchFamily="50" charset="-128"/>
                <a:cs typeface="メイリオ" panose="020B0604030504040204" pitchFamily="50" charset="-128"/>
              </a:rPr>
              <a:t>初</a:t>
            </a:r>
          </a:p>
        </p:txBody>
      </p:sp>
      <p:sp>
        <p:nvSpPr>
          <p:cNvPr id="6" name="正方形/長方形 5"/>
          <p:cNvSpPr>
            <a:spLocks noChangeAspect="1"/>
          </p:cNvSpPr>
          <p:nvPr/>
        </p:nvSpPr>
        <p:spPr>
          <a:xfrm>
            <a:off x="128464" y="987743"/>
            <a:ext cx="828000" cy="828000"/>
          </a:xfrm>
          <a:prstGeom prst="rect">
            <a:avLst/>
          </a:prstGeom>
          <a:solidFill>
            <a:schemeClr val="tx1"/>
          </a:solidFill>
          <a:ln w="12700">
            <a:noFill/>
          </a:ln>
          <a:effectLst/>
        </p:spPr>
        <p:style>
          <a:lnRef idx="1">
            <a:schemeClr val="accent3"/>
          </a:lnRef>
          <a:fillRef idx="2">
            <a:schemeClr val="accent3"/>
          </a:fillRef>
          <a:effectRef idx="1">
            <a:schemeClr val="accent3"/>
          </a:effectRef>
          <a:fontRef idx="minor">
            <a:schemeClr val="dk1"/>
          </a:fontRef>
        </p:style>
        <p:txBody>
          <a:bodyPr vert="horz" wrap="none" tIns="0" bIns="0" rtlCol="0" anchor="ctr"/>
          <a:lstStyle/>
          <a:p>
            <a:pPr algn="ctr">
              <a:lnSpc>
                <a:spcPts val="2800"/>
              </a:lnSpc>
              <a:spcAft>
                <a:spcPts val="300"/>
              </a:spcAft>
            </a:pPr>
            <a:r>
              <a:rPr lang="ja-JP" altLang="en-US" sz="22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背景</a:t>
            </a:r>
            <a:endParaRPr kumimoji="1" lang="ja-JP" altLang="en-US" sz="2200" b="1" dirty="0" smtClean="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7" name="正方形/長方形 6"/>
          <p:cNvSpPr/>
          <p:nvPr/>
        </p:nvSpPr>
        <p:spPr>
          <a:xfrm>
            <a:off x="920552" y="908720"/>
            <a:ext cx="8985448" cy="1015663"/>
          </a:xfrm>
          <a:prstGeom prst="rect">
            <a:avLst/>
          </a:prstGeom>
          <a:noFill/>
        </p:spPr>
        <p:txBody>
          <a:bodyPr wrap="none">
            <a:noAutofit/>
          </a:bodyPr>
          <a:lstStyle/>
          <a:p>
            <a:pPr>
              <a:lnSpc>
                <a:spcPct val="125000"/>
              </a:lnSpc>
            </a:pPr>
            <a:r>
              <a:rPr lang="ja-JP" altLang="en-US" sz="2400" b="1" dirty="0" smtClean="0">
                <a:solidFill>
                  <a:srgbClr val="0070C0"/>
                </a:solidFill>
                <a:latin typeface="BIZ UDPゴシック" panose="020B0400000000000000" pitchFamily="50" charset="-128"/>
                <a:ea typeface="BIZ UDPゴシック" panose="020B0400000000000000" pitchFamily="50" charset="-128"/>
              </a:rPr>
              <a:t>令和</a:t>
            </a:r>
            <a:r>
              <a:rPr lang="en-US" altLang="ja-JP" sz="2400" b="1" dirty="0">
                <a:solidFill>
                  <a:srgbClr val="0070C0"/>
                </a:solidFill>
                <a:latin typeface="BIZ UDPゴシック" panose="020B0400000000000000" pitchFamily="50" charset="-128"/>
                <a:ea typeface="BIZ UDPゴシック" panose="020B0400000000000000" pitchFamily="50" charset="-128"/>
              </a:rPr>
              <a:t>6</a:t>
            </a:r>
            <a:r>
              <a:rPr lang="ja-JP" altLang="en-US" sz="2400" b="1" dirty="0">
                <a:solidFill>
                  <a:srgbClr val="0070C0"/>
                </a:solidFill>
                <a:latin typeface="BIZ UDPゴシック" panose="020B0400000000000000" pitchFamily="50" charset="-128"/>
                <a:ea typeface="BIZ UDPゴシック" panose="020B0400000000000000" pitchFamily="50" charset="-128"/>
              </a:rPr>
              <a:t>年度ウェルビーイング予算（当初予算）に</a:t>
            </a:r>
            <a:r>
              <a:rPr lang="ja-JP" altLang="en-US" sz="2400" b="1" dirty="0" smtClean="0">
                <a:solidFill>
                  <a:srgbClr val="0070C0"/>
                </a:solidFill>
                <a:latin typeface="BIZ UDPゴシック" panose="020B0400000000000000" pitchFamily="50" charset="-128"/>
                <a:ea typeface="BIZ UDPゴシック" panose="020B0400000000000000" pitchFamily="50" charset="-128"/>
              </a:rPr>
              <a:t>おいて</a:t>
            </a:r>
            <a:endParaRPr lang="en-US" altLang="ja-JP" sz="2400" b="1" dirty="0">
              <a:solidFill>
                <a:srgbClr val="0070C0"/>
              </a:solidFill>
              <a:latin typeface="BIZ UDPゴシック" panose="020B0400000000000000" pitchFamily="50" charset="-128"/>
              <a:ea typeface="BIZ UDPゴシック" panose="020B0400000000000000" pitchFamily="50" charset="-128"/>
            </a:endParaRPr>
          </a:p>
          <a:p>
            <a:pPr>
              <a:lnSpc>
                <a:spcPct val="125000"/>
              </a:lnSpc>
            </a:pPr>
            <a:r>
              <a:rPr lang="ja-JP" altLang="en-US" sz="2400" b="1" dirty="0" smtClean="0">
                <a:solidFill>
                  <a:srgbClr val="0070C0"/>
                </a:solidFill>
                <a:latin typeface="BIZ UDPゴシック" panose="020B0400000000000000" pitchFamily="50" charset="-128"/>
                <a:ea typeface="BIZ UDPゴシック" panose="020B0400000000000000" pitchFamily="50" charset="-128"/>
              </a:rPr>
              <a:t>区立小中学校の補助</a:t>
            </a:r>
            <a:r>
              <a:rPr lang="ja-JP" altLang="en-US" sz="2400" b="1" dirty="0">
                <a:solidFill>
                  <a:srgbClr val="0070C0"/>
                </a:solidFill>
                <a:latin typeface="BIZ UDPゴシック" panose="020B0400000000000000" pitchFamily="50" charset="-128"/>
                <a:ea typeface="BIZ UDPゴシック" panose="020B0400000000000000" pitchFamily="50" charset="-128"/>
              </a:rPr>
              <a:t>教材費所得制限によらない完全無償化</a:t>
            </a:r>
            <a:r>
              <a:rPr lang="ja-JP" altLang="en-US" sz="2400" b="1" dirty="0" smtClean="0">
                <a:solidFill>
                  <a:srgbClr val="0070C0"/>
                </a:solidFill>
                <a:latin typeface="BIZ UDPゴシック" panose="020B0400000000000000" pitchFamily="50" charset="-128"/>
                <a:ea typeface="BIZ UDPゴシック" panose="020B0400000000000000" pitchFamily="50" charset="-128"/>
              </a:rPr>
              <a:t>を実施</a:t>
            </a:r>
            <a:endParaRPr lang="en-US" altLang="ja-JP" sz="2400" b="1" dirty="0" smtClean="0">
              <a:solidFill>
                <a:srgbClr val="0070C0"/>
              </a:solidFill>
              <a:latin typeface="BIZ UDPゴシック" panose="020B0400000000000000" pitchFamily="50" charset="-128"/>
              <a:ea typeface="BIZ UDPゴシック" panose="020B0400000000000000" pitchFamily="50" charset="-128"/>
            </a:endParaRPr>
          </a:p>
        </p:txBody>
      </p:sp>
      <p:sp>
        <p:nvSpPr>
          <p:cNvPr id="8" name="二等辺三角形 7"/>
          <p:cNvSpPr/>
          <p:nvPr/>
        </p:nvSpPr>
        <p:spPr>
          <a:xfrm rot="10800000">
            <a:off x="4376936" y="3465023"/>
            <a:ext cx="1620000" cy="180000"/>
          </a:xfrm>
          <a:prstGeom prst="triangle">
            <a:avLst/>
          </a:prstGeom>
          <a:solidFill>
            <a:srgbClr val="0068B7"/>
          </a:solidFill>
          <a:ln w="12700">
            <a:solidFill>
              <a:schemeClr val="bg1"/>
            </a:solidFill>
          </a:ln>
          <a:effectLst/>
        </p:spPr>
        <p:style>
          <a:lnRef idx="1">
            <a:schemeClr val="accent3"/>
          </a:lnRef>
          <a:fillRef idx="2">
            <a:schemeClr val="accent3"/>
          </a:fillRef>
          <a:effectRef idx="1">
            <a:schemeClr val="accent3"/>
          </a:effectRef>
          <a:fontRef idx="minor">
            <a:schemeClr val="dk1"/>
          </a:fontRef>
        </p:style>
        <p:txBody>
          <a:bodyPr vert="horz" tIns="0" bIns="0" rtlCol="0" anchor="ctr"/>
          <a:lstStyle/>
          <a:p>
            <a:pPr algn="ctr">
              <a:lnSpc>
                <a:spcPts val="2800"/>
              </a:lnSpc>
              <a:spcAft>
                <a:spcPts val="300"/>
              </a:spcAft>
            </a:pPr>
            <a:endParaRPr kumimoji="1" lang="ja-JP" altLang="en-US" sz="2700" dirty="0" smtClean="0">
              <a:solidFill>
                <a:srgbClr val="0070C0"/>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endParaRPr>
          </a:p>
        </p:txBody>
      </p:sp>
    </p:spTree>
    <p:extLst>
      <p:ext uri="{BB962C8B-B14F-4D97-AF65-F5344CB8AC3E}">
        <p14:creationId xmlns:p14="http://schemas.microsoft.com/office/powerpoint/2010/main" val="18082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a:extLst>
              <a:ext uri="{FF2B5EF4-FFF2-40B4-BE49-F238E27FC236}">
                <a16:creationId xmlns:a16="http://schemas.microsoft.com/office/drawing/2014/main" id="{E1565081-D46C-C476-3DEF-0D0FFB961D49}"/>
              </a:ext>
            </a:extLst>
          </p:cNvPr>
          <p:cNvGraphicFramePr>
            <a:graphicFrameLocks noGrp="1"/>
          </p:cNvGraphicFramePr>
          <p:nvPr>
            <p:extLst>
              <p:ext uri="{D42A27DB-BD31-4B8C-83A1-F6EECF244321}">
                <p14:modId xmlns:p14="http://schemas.microsoft.com/office/powerpoint/2010/main" val="3534100888"/>
              </p:ext>
            </p:extLst>
          </p:nvPr>
        </p:nvGraphicFramePr>
        <p:xfrm>
          <a:off x="142932" y="1844824"/>
          <a:ext cx="9562596" cy="4464495"/>
        </p:xfrm>
        <a:graphic>
          <a:graphicData uri="http://schemas.openxmlformats.org/drawingml/2006/table">
            <a:tbl>
              <a:tblPr firstRow="1" bandRow="1">
                <a:tableStyleId>{5940675A-B579-460E-94D1-54222C63F5DA}</a:tableStyleId>
              </a:tblPr>
              <a:tblGrid>
                <a:gridCol w="849628">
                  <a:extLst>
                    <a:ext uri="{9D8B030D-6E8A-4147-A177-3AD203B41FA5}">
                      <a16:colId xmlns:a16="http://schemas.microsoft.com/office/drawing/2014/main" val="2707623244"/>
                    </a:ext>
                  </a:extLst>
                </a:gridCol>
                <a:gridCol w="8712968">
                  <a:extLst>
                    <a:ext uri="{9D8B030D-6E8A-4147-A177-3AD203B41FA5}">
                      <a16:colId xmlns:a16="http://schemas.microsoft.com/office/drawing/2014/main" val="1201752258"/>
                    </a:ext>
                  </a:extLst>
                </a:gridCol>
              </a:tblGrid>
              <a:tr h="27363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chemeClr val="bg1"/>
                          </a:solidFill>
                          <a:latin typeface="BIZ UDPゴシック" panose="020B0400000000000000" pitchFamily="50" charset="-128"/>
                          <a:ea typeface="BIZ UDPゴシック" panose="020B0400000000000000" pitchFamily="50" charset="-128"/>
                        </a:rPr>
                        <a:t>概要</a:t>
                      </a:r>
                    </a:p>
                  </a:txBody>
                  <a:tcPr marL="74295" marR="74295" marT="37148" marB="3714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nSpc>
                          <a:spcPct val="125000"/>
                        </a:lnSpc>
                      </a:pPr>
                      <a:r>
                        <a:rPr lang="ja-JP" altLang="en-US" sz="2200" b="1" dirty="0" smtClean="0">
                          <a:solidFill>
                            <a:srgbClr val="C00000"/>
                          </a:solidFill>
                          <a:latin typeface="BIZ UDPゴシック" panose="020B0400000000000000" pitchFamily="50" charset="-128"/>
                          <a:ea typeface="BIZ UDPゴシック" panose="020B0400000000000000" pitchFamily="50" charset="-128"/>
                        </a:rPr>
                        <a:t>軟骨伝導イヤホンを増設　新たに</a:t>
                      </a:r>
                      <a:r>
                        <a:rPr lang="en-US" altLang="ja-JP" sz="2200" b="1" dirty="0" smtClean="0">
                          <a:solidFill>
                            <a:srgbClr val="C00000"/>
                          </a:solidFill>
                          <a:latin typeface="BIZ UDPゴシック" panose="020B0400000000000000" pitchFamily="50" charset="-128"/>
                          <a:ea typeface="BIZ UDPゴシック" panose="020B0400000000000000" pitchFamily="50" charset="-128"/>
                        </a:rPr>
                        <a:t>35</a:t>
                      </a:r>
                      <a:r>
                        <a:rPr lang="ja-JP" altLang="en-US" sz="2200" b="1" dirty="0" smtClean="0">
                          <a:solidFill>
                            <a:srgbClr val="C00000"/>
                          </a:solidFill>
                          <a:latin typeface="BIZ UDPゴシック" panose="020B0400000000000000" pitchFamily="50" charset="-128"/>
                          <a:ea typeface="BIZ UDPゴシック" panose="020B0400000000000000" pitchFamily="50" charset="-128"/>
                        </a:rPr>
                        <a:t>セット購入（区として本格導入）</a:t>
                      </a:r>
                      <a:endParaRPr lang="en-US" altLang="ja-JP" sz="2200" b="1" dirty="0" smtClean="0">
                        <a:solidFill>
                          <a:srgbClr val="C00000"/>
                        </a:solidFill>
                        <a:latin typeface="BIZ UDPゴシック" panose="020B0400000000000000" pitchFamily="50" charset="-128"/>
                        <a:ea typeface="BIZ UDPゴシック" panose="020B0400000000000000" pitchFamily="50" charset="-128"/>
                      </a:endParaRPr>
                    </a:p>
                  </a:txBody>
                  <a:tcPr marL="108000" marR="108000" marT="72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8025193"/>
                  </a:ext>
                </a:extLst>
              </a:tr>
              <a:tr h="576064">
                <a:tc>
                  <a:txBody>
                    <a:bodyPr/>
                    <a:lstStyle/>
                    <a:p>
                      <a:pPr algn="ctr">
                        <a:lnSpc>
                          <a:spcPct val="100000"/>
                        </a:lnSpc>
                      </a:pPr>
                      <a:r>
                        <a:rPr kumimoji="1" lang="ja-JP" altLang="en-US" sz="2400" b="1" dirty="0" smtClean="0">
                          <a:solidFill>
                            <a:schemeClr val="bg1"/>
                          </a:solidFill>
                          <a:latin typeface="BIZ UDPゴシック" panose="020B0400000000000000" pitchFamily="50" charset="-128"/>
                          <a:ea typeface="BIZ UDPゴシック" panose="020B0400000000000000" pitchFamily="50" charset="-128"/>
                        </a:rPr>
                        <a:t>対象</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2000" b="1" dirty="0" smtClean="0">
                          <a:solidFill>
                            <a:schemeClr val="tx1"/>
                          </a:solidFill>
                          <a:latin typeface="BIZ UDPゴシック" panose="020B0400000000000000" pitchFamily="50" charset="-128"/>
                          <a:ea typeface="BIZ UDPゴシック" panose="020B0400000000000000" pitchFamily="50" charset="-128"/>
                        </a:rPr>
                        <a:t>主に軽度の加齢性難聴がある高齢者</a:t>
                      </a:r>
                      <a:endParaRPr lang="en-US" altLang="ja-JP" sz="2000" b="1" dirty="0" smtClean="0">
                        <a:solidFill>
                          <a:schemeClr val="tx1"/>
                        </a:solidFill>
                        <a:latin typeface="BIZ UDPゴシック" panose="020B0400000000000000" pitchFamily="50" charset="-128"/>
                        <a:ea typeface="BIZ UDPゴシック" panose="020B0400000000000000"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2167876"/>
                  </a:ext>
                </a:extLst>
              </a:tr>
              <a:tr h="576064">
                <a:tc>
                  <a:txBody>
                    <a:bodyPr/>
                    <a:lstStyle/>
                    <a:p>
                      <a:pPr algn="ctr">
                        <a:lnSpc>
                          <a:spcPct val="100000"/>
                        </a:lnSpc>
                      </a:pPr>
                      <a:r>
                        <a:rPr kumimoji="1" lang="ja-JP" altLang="en-US" sz="2200" b="1" dirty="0" smtClean="0">
                          <a:solidFill>
                            <a:schemeClr val="bg1"/>
                          </a:solidFill>
                          <a:latin typeface="BIZ UDPゴシック" panose="020B0400000000000000" pitchFamily="50" charset="-128"/>
                          <a:ea typeface="BIZ UDPゴシック" panose="020B0400000000000000" pitchFamily="50" charset="-128"/>
                        </a:rPr>
                        <a:t>予算</a:t>
                      </a:r>
                      <a:endParaRPr kumimoji="1" lang="ja-JP" altLang="en-US" sz="2200" b="1" dirty="0">
                        <a:solidFill>
                          <a:schemeClr val="bg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7938" indent="-7938">
                        <a:lnSpc>
                          <a:spcPct val="120000"/>
                        </a:lnSpc>
                      </a:pPr>
                      <a:r>
                        <a:rPr lang="en-US" altLang="ja-JP" sz="20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1,332</a:t>
                      </a:r>
                      <a:r>
                        <a:rPr lang="ja-JP" altLang="en-US" sz="20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千円</a:t>
                      </a:r>
                    </a:p>
                  </a:txBody>
                  <a:tcPr marL="74295" marR="74295" marT="37148" marB="37148"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4817292"/>
                  </a:ext>
                </a:extLst>
              </a:tr>
              <a:tr h="576064">
                <a:tc>
                  <a:txBody>
                    <a:bodyPr/>
                    <a:lstStyle/>
                    <a:p>
                      <a:pPr algn="ctr">
                        <a:lnSpc>
                          <a:spcPct val="100000"/>
                        </a:lnSpc>
                      </a:pPr>
                      <a:r>
                        <a:rPr kumimoji="1" lang="ja-JP" altLang="en-US" sz="2200" b="1" dirty="0" smtClean="0">
                          <a:solidFill>
                            <a:schemeClr val="bg1"/>
                          </a:solidFill>
                          <a:latin typeface="BIZ UDPゴシック" panose="020B0400000000000000" pitchFamily="50" charset="-128"/>
                          <a:ea typeface="BIZ UDPゴシック" panose="020B0400000000000000" pitchFamily="50" charset="-128"/>
                        </a:rPr>
                        <a:t>開始</a:t>
                      </a:r>
                      <a:endParaRPr kumimoji="1" lang="ja-JP" altLang="en-US" sz="2200" b="1" dirty="0">
                        <a:solidFill>
                          <a:schemeClr val="bg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7938" indent="-7938">
                        <a:lnSpc>
                          <a:spcPct val="120000"/>
                        </a:lnSpc>
                      </a:pPr>
                      <a:r>
                        <a:rPr lang="zh-TW" altLang="en-US" sz="20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令和</a:t>
                      </a:r>
                      <a:r>
                        <a:rPr lang="en-US" altLang="ja-JP" sz="20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6</a:t>
                      </a:r>
                      <a:r>
                        <a:rPr lang="zh-TW" altLang="en-US" sz="20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20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10</a:t>
                      </a:r>
                      <a:r>
                        <a:rPr lang="zh-TW" altLang="en-US" sz="20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月</a:t>
                      </a:r>
                      <a:r>
                        <a:rPr lang="ja-JP" altLang="en-US" sz="20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20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12</a:t>
                      </a:r>
                      <a:r>
                        <a:rPr lang="ja-JP" altLang="en-US" sz="2000" b="1"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月に設置</a:t>
                      </a:r>
                    </a:p>
                  </a:txBody>
                  <a:tcPr marL="74295" marR="74295" marT="37148" marB="37148"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716979"/>
                  </a:ext>
                </a:extLst>
              </a:tr>
            </a:tbl>
          </a:graphicData>
        </a:graphic>
      </p:graphicFrame>
      <p:sp>
        <p:nvSpPr>
          <p:cNvPr id="19" name="正方形/長方形 18"/>
          <p:cNvSpPr/>
          <p:nvPr/>
        </p:nvSpPr>
        <p:spPr>
          <a:xfrm>
            <a:off x="6393160" y="2457152"/>
            <a:ext cx="3168352" cy="2052000"/>
          </a:xfrm>
          <a:prstGeom prst="rect">
            <a:avLst/>
          </a:prstGeom>
          <a:solidFill>
            <a:srgbClr val="FFFFEB"/>
          </a:solidFill>
          <a:ln w="6350">
            <a:noFill/>
          </a:ln>
          <a:effectLst/>
        </p:spPr>
        <p:style>
          <a:lnRef idx="1">
            <a:schemeClr val="accent3"/>
          </a:lnRef>
          <a:fillRef idx="2">
            <a:schemeClr val="accent3"/>
          </a:fillRef>
          <a:effectRef idx="1">
            <a:schemeClr val="accent3"/>
          </a:effectRef>
          <a:fontRef idx="minor">
            <a:schemeClr val="dk1"/>
          </a:fontRef>
        </p:style>
        <p:txBody>
          <a:bodyPr vert="horz" tIns="36000" bIns="0" rtlCol="0" anchor="t"/>
          <a:lstStyle/>
          <a:p>
            <a:pPr>
              <a:lnSpc>
                <a:spcPct val="125000"/>
              </a:lnSpc>
            </a:pPr>
            <a:endParaRPr lang="ja-JP" altLang="en-US" sz="14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 name="テキスト ボックス 1"/>
          <p:cNvSpPr txBox="1"/>
          <p:nvPr/>
        </p:nvSpPr>
        <p:spPr>
          <a:xfrm>
            <a:off x="17083" y="54000"/>
            <a:ext cx="3999813" cy="432000"/>
          </a:xfrm>
          <a:prstGeom prst="rect">
            <a:avLst/>
          </a:prstGeom>
          <a:solidFill>
            <a:srgbClr val="0068B7"/>
          </a:solidFill>
        </p:spPr>
        <p:txBody>
          <a:bodyPr wrap="none" rtlCol="0" anchor="ctr">
            <a:noAutofit/>
          </a:bodyPr>
          <a:lstStyle/>
          <a:p>
            <a:r>
              <a:rPr lang="en-US" altLang="ja-JP" sz="2400" b="1" dirty="0" smtClean="0">
                <a:solidFill>
                  <a:schemeClr val="bg1"/>
                </a:solidFill>
                <a:latin typeface="BIZ UDPゴシック" panose="020B0400000000000000" pitchFamily="50" charset="-128"/>
                <a:ea typeface="BIZ UDPゴシック" panose="020B0400000000000000" pitchFamily="50" charset="-128"/>
              </a:rPr>
              <a:t>(3)</a:t>
            </a:r>
            <a:r>
              <a:rPr lang="ja-JP" altLang="en-US" sz="2400" b="1" dirty="0" smtClean="0">
                <a:solidFill>
                  <a:schemeClr val="bg1"/>
                </a:solidFill>
                <a:latin typeface="BIZ UDPゴシック" panose="020B0400000000000000" pitchFamily="50" charset="-128"/>
                <a:ea typeface="BIZ UDPゴシック" panose="020B0400000000000000" pitchFamily="50" charset="-128"/>
              </a:rPr>
              <a:t>軟骨伝導イヤホン 本格導入</a:t>
            </a:r>
            <a:endParaRPr lang="ja-JP" altLang="ja-JP" sz="2400" dirty="0">
              <a:solidFill>
                <a:schemeClr val="bg1"/>
              </a:solidFill>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1046636" y="620688"/>
            <a:ext cx="8802908" cy="1284967"/>
          </a:xfrm>
          <a:prstGeom prst="rect">
            <a:avLst/>
          </a:prstGeom>
        </p:spPr>
        <p:txBody>
          <a:bodyPr wrap="square">
            <a:spAutoFit/>
          </a:bodyPr>
          <a:lstStyle/>
          <a:p>
            <a:pPr>
              <a:lnSpc>
                <a:spcPct val="125000"/>
              </a:lnSpc>
            </a:pPr>
            <a:r>
              <a:rPr lang="ja-JP" altLang="en-US" b="1" dirty="0" smtClean="0">
                <a:solidFill>
                  <a:srgbClr val="0068B7"/>
                </a:solidFill>
                <a:latin typeface="BIZ UDPゴシック" panose="020B0400000000000000" pitchFamily="50" charset="-128"/>
                <a:ea typeface="BIZ UDPゴシック" panose="020B0400000000000000" pitchFamily="50" charset="-128"/>
              </a:rPr>
              <a:t>耳</a:t>
            </a:r>
            <a:r>
              <a:rPr lang="ja-JP" altLang="en-US" b="1" dirty="0">
                <a:solidFill>
                  <a:srgbClr val="0068B7"/>
                </a:solidFill>
                <a:latin typeface="BIZ UDPゴシック" panose="020B0400000000000000" pitchFamily="50" charset="-128"/>
                <a:ea typeface="BIZ UDPゴシック" panose="020B0400000000000000" pitchFamily="50" charset="-128"/>
              </a:rPr>
              <a:t>の聞こえに障害のある高齢者など</a:t>
            </a:r>
            <a:r>
              <a:rPr lang="ja-JP" altLang="en-US" b="1" dirty="0" smtClean="0">
                <a:solidFill>
                  <a:srgbClr val="0068B7"/>
                </a:solidFill>
                <a:latin typeface="BIZ UDPゴシック" panose="020B0400000000000000" pitchFamily="50" charset="-128"/>
                <a:ea typeface="BIZ UDPゴシック" panose="020B0400000000000000" pitchFamily="50" charset="-128"/>
              </a:rPr>
              <a:t>のコミュニケーション支援を目的に、</a:t>
            </a:r>
            <a:endParaRPr lang="en-US" altLang="ja-JP" b="1" dirty="0" smtClean="0">
              <a:solidFill>
                <a:srgbClr val="0068B7"/>
              </a:solidFill>
              <a:latin typeface="BIZ UDPゴシック" panose="020B0400000000000000" pitchFamily="50" charset="-128"/>
              <a:ea typeface="BIZ UDPゴシック" panose="020B0400000000000000" pitchFamily="50" charset="-128"/>
            </a:endParaRPr>
          </a:p>
          <a:p>
            <a:pPr>
              <a:lnSpc>
                <a:spcPct val="125000"/>
              </a:lnSpc>
            </a:pPr>
            <a:r>
              <a:rPr lang="ja-JP" altLang="en-US" b="1" dirty="0" smtClean="0">
                <a:solidFill>
                  <a:srgbClr val="0068B7"/>
                </a:solidFill>
                <a:latin typeface="BIZ UDPゴシック" panose="020B0400000000000000" pitchFamily="50" charset="-128"/>
                <a:ea typeface="BIZ UDPゴシック" panose="020B0400000000000000" pitchFamily="50" charset="-128"/>
              </a:rPr>
              <a:t>城南信用金庫より軟骨伝導イヤホン</a:t>
            </a:r>
            <a:r>
              <a:rPr lang="en-US" altLang="ja-JP" b="1" dirty="0" smtClean="0">
                <a:solidFill>
                  <a:srgbClr val="0068B7"/>
                </a:solidFill>
                <a:latin typeface="BIZ UDPゴシック" panose="020B0400000000000000" pitchFamily="50" charset="-128"/>
                <a:ea typeface="BIZ UDPゴシック" panose="020B0400000000000000" pitchFamily="50" charset="-128"/>
              </a:rPr>
              <a:t>2</a:t>
            </a:r>
            <a:r>
              <a:rPr lang="ja-JP" altLang="en-US" b="1" dirty="0" smtClean="0">
                <a:solidFill>
                  <a:srgbClr val="0068B7"/>
                </a:solidFill>
                <a:latin typeface="BIZ UDPゴシック" panose="020B0400000000000000" pitchFamily="50" charset="-128"/>
                <a:ea typeface="BIZ UDPゴシック" panose="020B0400000000000000" pitchFamily="50" charset="-128"/>
              </a:rPr>
              <a:t>台が寄贈され、</a:t>
            </a:r>
            <a:r>
              <a:rPr lang="en-US" altLang="ja-JP" b="1" dirty="0" smtClean="0">
                <a:solidFill>
                  <a:srgbClr val="0068B7"/>
                </a:solidFill>
                <a:latin typeface="BIZ UDPゴシック" panose="020B0400000000000000" pitchFamily="50" charset="-128"/>
                <a:ea typeface="BIZ UDPゴシック" panose="020B0400000000000000" pitchFamily="50" charset="-128"/>
              </a:rPr>
              <a:t>7</a:t>
            </a:r>
            <a:r>
              <a:rPr lang="ja-JP" altLang="en-US" b="1" dirty="0" smtClean="0">
                <a:solidFill>
                  <a:srgbClr val="0068B7"/>
                </a:solidFill>
                <a:latin typeface="BIZ UDPゴシック" panose="020B0400000000000000" pitchFamily="50" charset="-128"/>
                <a:ea typeface="BIZ UDPゴシック" panose="020B0400000000000000" pitchFamily="50" charset="-128"/>
              </a:rPr>
              <a:t>月より窓口に試行的に設置</a:t>
            </a:r>
            <a:endParaRPr lang="en-US" altLang="ja-JP" b="1" dirty="0" smtClean="0">
              <a:solidFill>
                <a:srgbClr val="0068B7"/>
              </a:solidFill>
              <a:latin typeface="BIZ UDPゴシック" panose="020B0400000000000000" pitchFamily="50" charset="-128"/>
              <a:ea typeface="BIZ UDPゴシック" panose="020B0400000000000000" pitchFamily="50" charset="-128"/>
            </a:endParaRPr>
          </a:p>
          <a:p>
            <a:pPr>
              <a:lnSpc>
                <a:spcPct val="125000"/>
              </a:lnSpc>
            </a:pPr>
            <a:r>
              <a:rPr lang="ja-JP" altLang="en-US" sz="2600" b="1" dirty="0" smtClean="0">
                <a:solidFill>
                  <a:srgbClr val="C00000"/>
                </a:solidFill>
                <a:latin typeface="BIZ UDPゴシック" panose="020B0400000000000000" pitchFamily="50" charset="-128"/>
                <a:ea typeface="BIZ UDPゴシック" panose="020B0400000000000000" pitchFamily="50" charset="-128"/>
              </a:rPr>
              <a:t>→利用者から好評の声</a:t>
            </a:r>
            <a:endParaRPr lang="en-US" altLang="ja-JP" sz="2000" b="1" dirty="0" smtClean="0">
              <a:solidFill>
                <a:srgbClr val="0068B7"/>
              </a:solidFill>
              <a:latin typeface="BIZ UDPゴシック" panose="020B0400000000000000" pitchFamily="50" charset="-128"/>
              <a:ea typeface="BIZ UDPゴシック" panose="020B0400000000000000" pitchFamily="50" charset="-128"/>
            </a:endParaRPr>
          </a:p>
        </p:txBody>
      </p:sp>
      <p:sp>
        <p:nvSpPr>
          <p:cNvPr id="4" name="角丸四角形 3"/>
          <p:cNvSpPr/>
          <p:nvPr/>
        </p:nvSpPr>
        <p:spPr>
          <a:xfrm>
            <a:off x="8481392" y="54000"/>
            <a:ext cx="1368152" cy="432000"/>
          </a:xfrm>
          <a:prstGeom prst="roundRect">
            <a:avLst>
              <a:gd name="adj" fmla="val 8970"/>
            </a:avLst>
          </a:prstGeom>
          <a:solidFill>
            <a:schemeClr val="bg1"/>
          </a:solidFill>
          <a:ln w="12700">
            <a:noFill/>
          </a:ln>
          <a:effectLst/>
        </p:spPr>
        <p:style>
          <a:lnRef idx="1">
            <a:schemeClr val="accent3"/>
          </a:lnRef>
          <a:fillRef idx="2">
            <a:schemeClr val="accent3"/>
          </a:fillRef>
          <a:effectRef idx="1">
            <a:schemeClr val="accent3"/>
          </a:effectRef>
          <a:fontRef idx="minor">
            <a:schemeClr val="dk1"/>
          </a:fontRef>
        </p:style>
        <p:txBody>
          <a:bodyPr vert="horz" wrap="none" tIns="0" bIns="0" rtlCol="0" anchor="ctr"/>
          <a:lstStyle/>
          <a:p>
            <a:pPr algn="ctr">
              <a:lnSpc>
                <a:spcPts val="2800"/>
              </a:lnSpc>
              <a:spcAft>
                <a:spcPts val="300"/>
              </a:spcAft>
            </a:pPr>
            <a:r>
              <a:rPr kumimoji="1" lang="ja-JP" altLang="en-US" sz="2400" b="1" dirty="0" smtClean="0">
                <a:solidFill>
                  <a:srgbClr val="FF0000"/>
                </a:solidFill>
                <a:latin typeface="BIZ UDPゴシック" panose="020B0400000000000000" pitchFamily="50" charset="-128"/>
                <a:ea typeface="BIZ UDPゴシック" panose="020B0400000000000000" pitchFamily="50" charset="-128"/>
                <a:cs typeface="メイリオ" panose="020B0604030504040204" pitchFamily="50" charset="-128"/>
              </a:rPr>
              <a:t>都内初</a:t>
            </a:r>
          </a:p>
        </p:txBody>
      </p:sp>
      <p:sp>
        <p:nvSpPr>
          <p:cNvPr id="8" name="正方形/長方形 7"/>
          <p:cNvSpPr/>
          <p:nvPr/>
        </p:nvSpPr>
        <p:spPr>
          <a:xfrm>
            <a:off x="1136576" y="2457152"/>
            <a:ext cx="5170536" cy="2052000"/>
          </a:xfrm>
          <a:prstGeom prst="rect">
            <a:avLst/>
          </a:prstGeom>
          <a:solidFill>
            <a:srgbClr val="FFFFEB"/>
          </a:solidFill>
          <a:ln w="6350">
            <a:noFill/>
          </a:ln>
          <a:effectLst/>
        </p:spPr>
        <p:style>
          <a:lnRef idx="1">
            <a:schemeClr val="accent3"/>
          </a:lnRef>
          <a:fillRef idx="2">
            <a:schemeClr val="accent3"/>
          </a:fillRef>
          <a:effectRef idx="1">
            <a:schemeClr val="accent3"/>
          </a:effectRef>
          <a:fontRef idx="minor">
            <a:schemeClr val="dk1"/>
          </a:fontRef>
        </p:style>
        <p:txBody>
          <a:bodyPr vert="horz" tIns="36000" bIns="0" rtlCol="0" anchor="t"/>
          <a:lstStyle/>
          <a:p>
            <a:pPr>
              <a:lnSpc>
                <a:spcPct val="125000"/>
              </a:lnSpc>
            </a:pPr>
            <a:endParaRPr lang="ja-JP" altLang="en-US" sz="14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grpSp>
        <p:nvGrpSpPr>
          <p:cNvPr id="16" name="グループ化 15"/>
          <p:cNvGrpSpPr>
            <a:grpSpLocks noChangeAspect="1"/>
          </p:cNvGrpSpPr>
          <p:nvPr/>
        </p:nvGrpSpPr>
        <p:grpSpPr>
          <a:xfrm>
            <a:off x="3629269" y="2780928"/>
            <a:ext cx="2485725" cy="1440000"/>
            <a:chOff x="3701276" y="3321152"/>
            <a:chExt cx="2547868" cy="1476000"/>
          </a:xfrm>
        </p:grpSpPr>
        <p:pic>
          <p:nvPicPr>
            <p:cNvPr id="1026" name="図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80" r="27921"/>
            <a:stretch/>
          </p:blipFill>
          <p:spPr bwMode="auto">
            <a:xfrm>
              <a:off x="3701276" y="3321152"/>
              <a:ext cx="1260000" cy="14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2"/>
            <p:cNvPicPr>
              <a:picLocks noChangeAspect="1" noChangeArrowheads="1"/>
            </p:cNvPicPr>
            <p:nvPr/>
          </p:nvPicPr>
          <p:blipFill rotWithShape="1">
            <a:blip r:embed="rId4">
              <a:extLst>
                <a:ext uri="{28A0092B-C50C-407E-A947-70E740481C1C}">
                  <a14:useLocalDpi xmlns:a14="http://schemas.microsoft.com/office/drawing/2010/main" val="0"/>
                </a:ext>
              </a:extLst>
            </a:blip>
            <a:srcRect r="4871"/>
            <a:stretch/>
          </p:blipFill>
          <p:spPr bwMode="auto">
            <a:xfrm>
              <a:off x="4989144" y="3321152"/>
              <a:ext cx="1260000" cy="14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テキスト ボックス 11"/>
          <p:cNvSpPr txBox="1"/>
          <p:nvPr/>
        </p:nvSpPr>
        <p:spPr>
          <a:xfrm>
            <a:off x="6405520" y="2780928"/>
            <a:ext cx="3169457" cy="1708160"/>
          </a:xfrm>
          <a:prstGeom prst="rect">
            <a:avLst/>
          </a:prstGeom>
          <a:noFill/>
        </p:spPr>
        <p:txBody>
          <a:bodyPr wrap="none" rtlCol="0">
            <a:spAutoFit/>
          </a:bodyPr>
          <a:lstStyle/>
          <a:p>
            <a:pPr>
              <a:lnSpc>
                <a:spcPct val="125000"/>
              </a:lnSpc>
            </a:pPr>
            <a:r>
              <a:rPr kumimoji="1" lang="ja-JP" altLang="en-US" sz="1500" dirty="0" smtClean="0">
                <a:latin typeface="BIZ UDPゴシック" panose="020B0400000000000000" pitchFamily="50" charset="-128"/>
                <a:ea typeface="BIZ UDPゴシック" panose="020B0400000000000000" pitchFamily="50" charset="-128"/>
              </a:rPr>
              <a:t>・福祉部各課：</a:t>
            </a:r>
            <a:r>
              <a:rPr lang="en-US" altLang="ja-JP" sz="1500" dirty="0" smtClean="0">
                <a:latin typeface="BIZ UDPゴシック" panose="020B0400000000000000" pitchFamily="50" charset="-128"/>
                <a:ea typeface="BIZ UDPゴシック" panose="020B0400000000000000" pitchFamily="50" charset="-128"/>
              </a:rPr>
              <a:t>4</a:t>
            </a:r>
            <a:r>
              <a:rPr lang="ja-JP" altLang="en-US" sz="1500" dirty="0" smtClean="0">
                <a:latin typeface="BIZ UDPゴシック" panose="020B0400000000000000" pitchFamily="50" charset="-128"/>
                <a:ea typeface="BIZ UDPゴシック" panose="020B0400000000000000" pitchFamily="50" charset="-128"/>
              </a:rPr>
              <a:t>セット</a:t>
            </a:r>
            <a:endParaRPr kumimoji="1" lang="en-US" altLang="ja-JP" sz="1500" dirty="0" smtClean="0">
              <a:latin typeface="BIZ UDPゴシック" panose="020B0400000000000000" pitchFamily="50" charset="-128"/>
              <a:ea typeface="BIZ UDPゴシック" panose="020B0400000000000000" pitchFamily="50" charset="-128"/>
            </a:endParaRPr>
          </a:p>
          <a:p>
            <a:pPr>
              <a:lnSpc>
                <a:spcPct val="125000"/>
              </a:lnSpc>
            </a:pPr>
            <a:r>
              <a:rPr kumimoji="1" lang="ja-JP" altLang="en-US" sz="1500" dirty="0" smtClean="0">
                <a:latin typeface="BIZ UDPゴシック" panose="020B0400000000000000" pitchFamily="50" charset="-128"/>
                <a:ea typeface="BIZ UDPゴシック" panose="020B0400000000000000" pitchFamily="50" charset="-128"/>
              </a:rPr>
              <a:t>・総合窓口・予備：</a:t>
            </a:r>
            <a:r>
              <a:rPr kumimoji="1" lang="en-US" altLang="ja-JP" sz="1500" dirty="0" smtClean="0">
                <a:latin typeface="BIZ UDPゴシック" panose="020B0400000000000000" pitchFamily="50" charset="-128"/>
                <a:ea typeface="BIZ UDPゴシック" panose="020B0400000000000000" pitchFamily="50" charset="-128"/>
              </a:rPr>
              <a:t>5</a:t>
            </a:r>
            <a:r>
              <a:rPr kumimoji="1" lang="ja-JP" altLang="en-US" sz="1500" dirty="0" smtClean="0">
                <a:latin typeface="BIZ UDPゴシック" panose="020B0400000000000000" pitchFamily="50" charset="-128"/>
                <a:ea typeface="BIZ UDPゴシック" panose="020B0400000000000000" pitchFamily="50" charset="-128"/>
              </a:rPr>
              <a:t>セット</a:t>
            </a:r>
            <a:endParaRPr kumimoji="1" lang="en-US" altLang="ja-JP" sz="1500" dirty="0" smtClean="0">
              <a:latin typeface="BIZ UDPゴシック" panose="020B0400000000000000" pitchFamily="50" charset="-128"/>
              <a:ea typeface="BIZ UDPゴシック" panose="020B0400000000000000" pitchFamily="50" charset="-128"/>
            </a:endParaRPr>
          </a:p>
          <a:p>
            <a:pPr>
              <a:lnSpc>
                <a:spcPct val="125000"/>
              </a:lnSpc>
            </a:pPr>
            <a:r>
              <a:rPr kumimoji="1" lang="ja-JP" altLang="en-US" sz="1500" dirty="0" smtClean="0">
                <a:latin typeface="BIZ UDPゴシック" panose="020B0400000000000000" pitchFamily="50" charset="-128"/>
                <a:ea typeface="BIZ UDPゴシック" panose="020B0400000000000000" pitchFamily="50" charset="-128"/>
              </a:rPr>
              <a:t>・支え愛ほっとステーション：</a:t>
            </a:r>
            <a:r>
              <a:rPr kumimoji="1" lang="en-US" altLang="ja-JP" sz="1500" dirty="0" smtClean="0">
                <a:latin typeface="BIZ UDPゴシック" panose="020B0400000000000000" pitchFamily="50" charset="-128"/>
                <a:ea typeface="BIZ UDPゴシック" panose="020B0400000000000000" pitchFamily="50" charset="-128"/>
              </a:rPr>
              <a:t>6</a:t>
            </a:r>
            <a:r>
              <a:rPr kumimoji="1" lang="ja-JP" altLang="en-US" sz="1500" dirty="0" smtClean="0">
                <a:latin typeface="BIZ UDPゴシック" panose="020B0400000000000000" pitchFamily="50" charset="-128"/>
                <a:ea typeface="BIZ UDPゴシック" panose="020B0400000000000000" pitchFamily="50" charset="-128"/>
              </a:rPr>
              <a:t>セット</a:t>
            </a:r>
            <a:endParaRPr kumimoji="1" lang="en-US" altLang="ja-JP" sz="1500" dirty="0" smtClean="0">
              <a:latin typeface="BIZ UDPゴシック" panose="020B0400000000000000" pitchFamily="50" charset="-128"/>
              <a:ea typeface="BIZ UDPゴシック" panose="020B0400000000000000" pitchFamily="50" charset="-128"/>
            </a:endParaRPr>
          </a:p>
          <a:p>
            <a:pPr>
              <a:lnSpc>
                <a:spcPct val="125000"/>
              </a:lnSpc>
            </a:pPr>
            <a:r>
              <a:rPr lang="ja-JP" altLang="en-US" sz="1500" dirty="0" smtClean="0">
                <a:latin typeface="BIZ UDPゴシック" panose="020B0400000000000000" pitchFamily="50" charset="-128"/>
                <a:ea typeface="BIZ UDPゴシック" panose="020B0400000000000000" pitchFamily="50" charset="-128"/>
              </a:rPr>
              <a:t>・在宅介護支援センター：</a:t>
            </a:r>
            <a:r>
              <a:rPr lang="en-US" altLang="ja-JP" sz="1500" dirty="0" smtClean="0">
                <a:latin typeface="BIZ UDPゴシック" panose="020B0400000000000000" pitchFamily="50" charset="-128"/>
                <a:ea typeface="BIZ UDPゴシック" panose="020B0400000000000000" pitchFamily="50" charset="-128"/>
              </a:rPr>
              <a:t>20</a:t>
            </a:r>
            <a:r>
              <a:rPr lang="ja-JP" altLang="en-US" sz="1500" dirty="0" smtClean="0">
                <a:latin typeface="BIZ UDPゴシック" panose="020B0400000000000000" pitchFamily="50" charset="-128"/>
                <a:ea typeface="BIZ UDPゴシック" panose="020B0400000000000000" pitchFamily="50" charset="-128"/>
              </a:rPr>
              <a:t>セット</a:t>
            </a:r>
            <a:endParaRPr lang="en-US" altLang="ja-JP" sz="1500" dirty="0" smtClean="0">
              <a:latin typeface="BIZ UDPゴシック" panose="020B0400000000000000" pitchFamily="50" charset="-128"/>
              <a:ea typeface="BIZ UDPゴシック" panose="020B0400000000000000" pitchFamily="50" charset="-128"/>
            </a:endParaRPr>
          </a:p>
          <a:p>
            <a:pPr>
              <a:lnSpc>
                <a:spcPct val="125000"/>
              </a:lnSpc>
            </a:pPr>
            <a:endParaRPr lang="en-US" altLang="ja-JP" sz="400" b="1" dirty="0" smtClean="0">
              <a:latin typeface="BIZ UDPゴシック" panose="020B0400000000000000" pitchFamily="50" charset="-128"/>
              <a:ea typeface="BIZ UDPゴシック" panose="020B0400000000000000" pitchFamily="50" charset="-128"/>
            </a:endParaRPr>
          </a:p>
          <a:p>
            <a:pPr>
              <a:lnSpc>
                <a:spcPct val="125000"/>
              </a:lnSpc>
            </a:pPr>
            <a:r>
              <a:rPr kumimoji="1" lang="ja-JP" altLang="en-US" sz="2000" b="1" u="sng" dirty="0" smtClean="0">
                <a:latin typeface="BIZ UDPゴシック" panose="020B0400000000000000" pitchFamily="50" charset="-128"/>
                <a:ea typeface="BIZ UDPゴシック" panose="020B0400000000000000" pitchFamily="50" charset="-128"/>
              </a:rPr>
              <a:t>⇒計</a:t>
            </a:r>
            <a:r>
              <a:rPr kumimoji="1" lang="en-US" altLang="ja-JP" sz="2000" b="1" u="sng" dirty="0" smtClean="0">
                <a:latin typeface="BIZ UDPゴシック" panose="020B0400000000000000" pitchFamily="50" charset="-128"/>
                <a:ea typeface="BIZ UDPゴシック" panose="020B0400000000000000" pitchFamily="50" charset="-128"/>
              </a:rPr>
              <a:t>35</a:t>
            </a:r>
            <a:r>
              <a:rPr kumimoji="1" lang="ja-JP" altLang="en-US" sz="2000" b="1" u="sng" dirty="0" smtClean="0">
                <a:latin typeface="BIZ UDPゴシック" panose="020B0400000000000000" pitchFamily="50" charset="-128"/>
                <a:ea typeface="BIZ UDPゴシック" panose="020B0400000000000000" pitchFamily="50" charset="-128"/>
              </a:rPr>
              <a:t>セット</a:t>
            </a:r>
            <a:endParaRPr kumimoji="1" lang="ja-JP" altLang="en-US" sz="2000" b="1" u="sng"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136576" y="2845075"/>
            <a:ext cx="2585309" cy="1495922"/>
          </a:xfrm>
          <a:prstGeom prst="rect">
            <a:avLst/>
          </a:prstGeom>
        </p:spPr>
        <p:txBody>
          <a:bodyPr wrap="square">
            <a:spAutoFit/>
          </a:bodyPr>
          <a:lstStyle/>
          <a:p>
            <a:pPr>
              <a:lnSpc>
                <a:spcPct val="114000"/>
              </a:lnSpc>
            </a:pP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奈良県立医科大学の細井裕司</a:t>
            </a:r>
            <a:r>
              <a:rPr lang="ja-JP" altLang="ja-JP" sz="16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学長発見</a:t>
            </a:r>
            <a:r>
              <a:rPr lang="ja-JP" altLang="en-US" sz="16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の</a:t>
            </a:r>
            <a:r>
              <a:rPr lang="ja-JP" altLang="ja-JP" sz="16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「軟骨</a:t>
            </a: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伝導」の技術を活用したもので、集音器で集めた音声を直接耳に届ける</a:t>
            </a:r>
            <a:r>
              <a:rPr lang="ja-JP" altLang="ja-JP" sz="16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仕組み</a:t>
            </a:r>
            <a:endParaRPr lang="ja-JP" altLang="en-US" sz="2400" dirty="0">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1136576" y="2457152"/>
            <a:ext cx="2376264" cy="307777"/>
          </a:xfrm>
          <a:prstGeom prst="rect">
            <a:avLst/>
          </a:prstGeom>
          <a:solidFill>
            <a:srgbClr val="0070C0"/>
          </a:solidFill>
        </p:spPr>
        <p:txBody>
          <a:bodyPr wrap="square" rtlCol="0">
            <a:spAutoFit/>
          </a:bodyPr>
          <a:lstStyle/>
          <a:p>
            <a:pPr algn="ctr"/>
            <a:r>
              <a:rPr kumimoji="1" lang="ja-JP" altLang="en-US" sz="1400" b="1" dirty="0" smtClean="0">
                <a:solidFill>
                  <a:schemeClr val="bg1"/>
                </a:solidFill>
                <a:latin typeface="BIZ UDPゴシック" panose="020B0400000000000000" pitchFamily="50" charset="-128"/>
                <a:ea typeface="BIZ UDPゴシック" panose="020B0400000000000000" pitchFamily="50" charset="-128"/>
              </a:rPr>
              <a:t>軟骨伝導イヤホンとは</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8" name="テキスト ボックス 17"/>
          <p:cNvSpPr txBox="1"/>
          <p:nvPr/>
        </p:nvSpPr>
        <p:spPr>
          <a:xfrm>
            <a:off x="6393160" y="2457152"/>
            <a:ext cx="1930177" cy="307777"/>
          </a:xfrm>
          <a:prstGeom prst="rect">
            <a:avLst/>
          </a:prstGeom>
          <a:solidFill>
            <a:srgbClr val="0070C0"/>
          </a:solidFill>
        </p:spPr>
        <p:txBody>
          <a:bodyPr wrap="square" rtlCol="0">
            <a:spAutoFit/>
          </a:bodyPr>
          <a:lstStyle/>
          <a:p>
            <a:pPr algn="ctr"/>
            <a:r>
              <a:rPr kumimoji="1" lang="ja-JP" altLang="en-US" sz="1400" b="1" dirty="0" smtClean="0">
                <a:solidFill>
                  <a:schemeClr val="bg1"/>
                </a:solidFill>
                <a:latin typeface="BIZ UDPゴシック" panose="020B0400000000000000" pitchFamily="50" charset="-128"/>
                <a:ea typeface="BIZ UDPゴシック" panose="020B0400000000000000" pitchFamily="50" charset="-128"/>
              </a:rPr>
              <a:t>設置場所・台数</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5" name="正方形/長方形 14"/>
          <p:cNvSpPr>
            <a:spLocks noChangeAspect="1"/>
          </p:cNvSpPr>
          <p:nvPr/>
        </p:nvSpPr>
        <p:spPr>
          <a:xfrm>
            <a:off x="142932" y="887643"/>
            <a:ext cx="828000" cy="828000"/>
          </a:xfrm>
          <a:prstGeom prst="rect">
            <a:avLst/>
          </a:prstGeom>
          <a:solidFill>
            <a:schemeClr val="tx1"/>
          </a:solidFill>
          <a:ln w="12700">
            <a:noFill/>
          </a:ln>
          <a:effectLst/>
        </p:spPr>
        <p:style>
          <a:lnRef idx="1">
            <a:schemeClr val="accent3"/>
          </a:lnRef>
          <a:fillRef idx="2">
            <a:schemeClr val="accent3"/>
          </a:fillRef>
          <a:effectRef idx="1">
            <a:schemeClr val="accent3"/>
          </a:effectRef>
          <a:fontRef idx="minor">
            <a:schemeClr val="dk1"/>
          </a:fontRef>
        </p:style>
        <p:txBody>
          <a:bodyPr vert="horz" wrap="none" tIns="0" bIns="0" rtlCol="0" anchor="ctr"/>
          <a:lstStyle/>
          <a:p>
            <a:pPr algn="ctr">
              <a:lnSpc>
                <a:spcPts val="2800"/>
              </a:lnSpc>
              <a:spcAft>
                <a:spcPts val="300"/>
              </a:spcAft>
            </a:pPr>
            <a:r>
              <a:rPr lang="ja-JP" altLang="en-US" sz="22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背景</a:t>
            </a:r>
            <a:endParaRPr kumimoji="1" lang="ja-JP" altLang="en-US" sz="2200" b="1" dirty="0" smtClean="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2647401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7083" y="54000"/>
            <a:ext cx="3999813" cy="432000"/>
          </a:xfrm>
          <a:prstGeom prst="rect">
            <a:avLst/>
          </a:prstGeom>
          <a:solidFill>
            <a:srgbClr val="0068B7"/>
          </a:solidFill>
        </p:spPr>
        <p:txBody>
          <a:bodyPr wrap="none" rtlCol="0" anchor="ctr">
            <a:noAutofit/>
          </a:bodyPr>
          <a:lstStyle/>
          <a:p>
            <a:r>
              <a:rPr lang="ja-JP" altLang="en-US" sz="2800" b="1" dirty="0" smtClean="0">
                <a:solidFill>
                  <a:schemeClr val="bg1"/>
                </a:solidFill>
                <a:latin typeface="BIZ UDPゴシック" panose="020B0400000000000000" pitchFamily="50" charset="-128"/>
                <a:ea typeface="BIZ UDPゴシック" panose="020B0400000000000000" pitchFamily="50" charset="-128"/>
              </a:rPr>
              <a:t>その他</a:t>
            </a:r>
            <a:r>
              <a:rPr lang="ja-JP" altLang="en-US" sz="2800" b="1" dirty="0">
                <a:solidFill>
                  <a:schemeClr val="bg1"/>
                </a:solidFill>
                <a:latin typeface="BIZ UDPゴシック" panose="020B0400000000000000" pitchFamily="50" charset="-128"/>
                <a:ea typeface="BIZ UDPゴシック" panose="020B0400000000000000" pitchFamily="50" charset="-128"/>
              </a:rPr>
              <a:t>の補正予算案項目</a:t>
            </a:r>
          </a:p>
        </p:txBody>
      </p:sp>
      <p:graphicFrame>
        <p:nvGraphicFramePr>
          <p:cNvPr id="5" name="表 4">
            <a:extLst>
              <a:ext uri="{FF2B5EF4-FFF2-40B4-BE49-F238E27FC236}">
                <a16:creationId xmlns:a16="http://schemas.microsoft.com/office/drawing/2014/main" id="{E1565081-D46C-C476-3DEF-0D0FFB961D49}"/>
              </a:ext>
            </a:extLst>
          </p:cNvPr>
          <p:cNvGraphicFramePr>
            <a:graphicFrameLocks noGrp="1"/>
          </p:cNvGraphicFramePr>
          <p:nvPr>
            <p:extLst>
              <p:ext uri="{D42A27DB-BD31-4B8C-83A1-F6EECF244321}">
                <p14:modId xmlns:p14="http://schemas.microsoft.com/office/powerpoint/2010/main" val="555734289"/>
              </p:ext>
            </p:extLst>
          </p:nvPr>
        </p:nvGraphicFramePr>
        <p:xfrm>
          <a:off x="459681" y="1196752"/>
          <a:ext cx="8986639" cy="2232248"/>
        </p:xfrm>
        <a:graphic>
          <a:graphicData uri="http://schemas.openxmlformats.org/drawingml/2006/table">
            <a:tbl>
              <a:tblPr firstRow="1" bandRow="1">
                <a:tableStyleId>{5940675A-B579-460E-94D1-54222C63F5DA}</a:tableStyleId>
              </a:tblPr>
              <a:tblGrid>
                <a:gridCol w="824366">
                  <a:extLst>
                    <a:ext uri="{9D8B030D-6E8A-4147-A177-3AD203B41FA5}">
                      <a16:colId xmlns:a16="http://schemas.microsoft.com/office/drawing/2014/main" val="2707623244"/>
                    </a:ext>
                  </a:extLst>
                </a:gridCol>
                <a:gridCol w="8162273">
                  <a:extLst>
                    <a:ext uri="{9D8B030D-6E8A-4147-A177-3AD203B41FA5}">
                      <a16:colId xmlns:a16="http://schemas.microsoft.com/office/drawing/2014/main" val="1201752258"/>
                    </a:ext>
                  </a:extLst>
                </a:gridCol>
              </a:tblGrid>
              <a:tr h="797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bg1"/>
                          </a:solidFill>
                          <a:latin typeface="BIZ UDPゴシック" panose="020B0400000000000000" pitchFamily="50" charset="-128"/>
                          <a:ea typeface="BIZ UDPゴシック" panose="020B0400000000000000" pitchFamily="50" charset="-128"/>
                        </a:rPr>
                        <a:t>概要</a:t>
                      </a:r>
                    </a:p>
                  </a:txBody>
                  <a:tcPr marL="74295" marR="36000" marT="37148" marB="3714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ja-JP" sz="1600" b="1" i="0" kern="1200" dirty="0" smtClean="0">
                          <a:solidFill>
                            <a:schemeClr val="tx1"/>
                          </a:solidFill>
                          <a:effectLst/>
                          <a:latin typeface="BIZ UDPゴシック" panose="020B0400000000000000" pitchFamily="50" charset="-128"/>
                          <a:ea typeface="BIZ UDPゴシック" panose="020B0400000000000000" pitchFamily="50" charset="-128"/>
                          <a:cs typeface="+mn-cs"/>
                        </a:rPr>
                        <a:t>介護支援専門員として働くために必要な研修である</a:t>
                      </a:r>
                      <a:r>
                        <a:rPr kumimoji="1" lang="en-US" altLang="ja-JP" sz="1600" b="1" i="0" kern="1200" dirty="0" smtClean="0">
                          <a:solidFill>
                            <a:schemeClr val="tx1"/>
                          </a:solidFill>
                          <a:effectLst/>
                          <a:latin typeface="BIZ UDPゴシック" panose="020B0400000000000000" pitchFamily="50" charset="-128"/>
                          <a:ea typeface="BIZ UDPゴシック" panose="020B0400000000000000" pitchFamily="50" charset="-128"/>
                          <a:cs typeface="+mn-cs"/>
                        </a:rPr>
                        <a:t>6</a:t>
                      </a:r>
                      <a:r>
                        <a:rPr kumimoji="1" lang="ja-JP" altLang="ja-JP" sz="1600" b="1" i="0" kern="1200" dirty="0" smtClean="0">
                          <a:solidFill>
                            <a:schemeClr val="tx1"/>
                          </a:solidFill>
                          <a:effectLst/>
                          <a:latin typeface="BIZ UDPゴシック" panose="020B0400000000000000" pitchFamily="50" charset="-128"/>
                          <a:ea typeface="BIZ UDPゴシック" panose="020B0400000000000000" pitchFamily="50" charset="-128"/>
                          <a:cs typeface="+mn-cs"/>
                        </a:rPr>
                        <a:t>種類の法定研修について、</a:t>
                      </a:r>
                      <a:endParaRPr kumimoji="1" lang="en-US" altLang="ja-JP" sz="1600" b="1" i="0" kern="1200" dirty="0" smtClean="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ja-JP" sz="1600" b="1" i="0" kern="1200" dirty="0" smtClean="0">
                          <a:solidFill>
                            <a:schemeClr val="tx1"/>
                          </a:solidFill>
                          <a:effectLst/>
                          <a:latin typeface="BIZ UDPゴシック" panose="020B0400000000000000" pitchFamily="50" charset="-128"/>
                          <a:ea typeface="BIZ UDPゴシック" panose="020B0400000000000000" pitchFamily="50" charset="-128"/>
                          <a:cs typeface="+mn-cs"/>
                        </a:rPr>
                        <a:t>都が</a:t>
                      </a:r>
                      <a:r>
                        <a:rPr kumimoji="1" lang="en-US" altLang="ja-JP" sz="1600" b="1" i="0" kern="1200" dirty="0" smtClean="0">
                          <a:solidFill>
                            <a:schemeClr val="tx1"/>
                          </a:solidFill>
                          <a:effectLst/>
                          <a:latin typeface="BIZ UDPゴシック" panose="020B0400000000000000" pitchFamily="50" charset="-128"/>
                          <a:ea typeface="BIZ UDPゴシック" panose="020B0400000000000000" pitchFamily="50" charset="-128"/>
                          <a:cs typeface="+mn-cs"/>
                        </a:rPr>
                        <a:t>3/4</a:t>
                      </a:r>
                      <a:r>
                        <a:rPr kumimoji="1" lang="ja-JP" altLang="ja-JP" sz="1600" b="1" i="0" kern="1200" dirty="0" smtClean="0">
                          <a:solidFill>
                            <a:schemeClr val="tx1"/>
                          </a:solidFill>
                          <a:effectLst/>
                          <a:latin typeface="BIZ UDPゴシック" panose="020B0400000000000000" pitchFamily="50" charset="-128"/>
                          <a:ea typeface="BIZ UDPゴシック" panose="020B0400000000000000" pitchFamily="50" charset="-128"/>
                          <a:cs typeface="+mn-cs"/>
                        </a:rPr>
                        <a:t>補助をしており、残りの</a:t>
                      </a:r>
                      <a:r>
                        <a:rPr kumimoji="1" lang="en-US" altLang="ja-JP" sz="1600" b="1" i="0" kern="1200" dirty="0" smtClean="0">
                          <a:solidFill>
                            <a:schemeClr val="tx1"/>
                          </a:solidFill>
                          <a:effectLst/>
                          <a:latin typeface="BIZ UDPゴシック" panose="020B0400000000000000" pitchFamily="50" charset="-128"/>
                          <a:ea typeface="BIZ UDPゴシック" panose="020B0400000000000000" pitchFamily="50" charset="-128"/>
                          <a:cs typeface="+mn-cs"/>
                        </a:rPr>
                        <a:t>1/4</a:t>
                      </a:r>
                      <a:r>
                        <a:rPr kumimoji="1" lang="ja-JP" altLang="ja-JP" sz="1600" b="1" i="0" kern="1200" dirty="0" smtClean="0">
                          <a:solidFill>
                            <a:schemeClr val="tx1"/>
                          </a:solidFill>
                          <a:effectLst/>
                          <a:latin typeface="BIZ UDPゴシック" panose="020B0400000000000000" pitchFamily="50" charset="-128"/>
                          <a:ea typeface="BIZ UDPゴシック" panose="020B0400000000000000" pitchFamily="50" charset="-128"/>
                          <a:cs typeface="+mn-cs"/>
                        </a:rPr>
                        <a:t>を新たに区が補助</a:t>
                      </a:r>
                      <a:endParaRPr kumimoji="1" lang="ja-JP" altLang="en-US" sz="1600" b="1" i="0" u="sng"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endParaRPr>
                    </a:p>
                  </a:txBody>
                  <a:tcPr marR="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8025193"/>
                  </a:ext>
                </a:extLst>
              </a:tr>
              <a:tr h="478219">
                <a:tc>
                  <a:txBody>
                    <a:bodyPr/>
                    <a:lstStyle/>
                    <a:p>
                      <a:pPr algn="ctr">
                        <a:lnSpc>
                          <a:spcPct val="100000"/>
                        </a:lnSpc>
                      </a:pPr>
                      <a:r>
                        <a:rPr kumimoji="1" lang="ja-JP" altLang="en-US" sz="1800" b="1" dirty="0" smtClean="0">
                          <a:solidFill>
                            <a:schemeClr val="bg1"/>
                          </a:solidFill>
                          <a:latin typeface="BIZ UDPゴシック" panose="020B0400000000000000" pitchFamily="50" charset="-128"/>
                          <a:ea typeface="BIZ UDPゴシック" panose="020B0400000000000000" pitchFamily="50" charset="-128"/>
                        </a:rPr>
                        <a:t>対象</a:t>
                      </a:r>
                      <a:endParaRPr kumimoji="1" lang="ja-JP" altLang="en-US" sz="1800" b="1" dirty="0">
                        <a:solidFill>
                          <a:schemeClr val="bg1"/>
                        </a:solidFill>
                        <a:latin typeface="BIZ UDPゴシック" panose="020B0400000000000000" pitchFamily="50" charset="-128"/>
                        <a:ea typeface="BIZ UDPゴシック" panose="020B0400000000000000" pitchFamily="50" charset="-128"/>
                      </a:endParaRPr>
                    </a:p>
                  </a:txBody>
                  <a:tcPr marL="74295" marR="36000" marT="37148" marB="37148"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600" b="1" dirty="0" smtClean="0">
                          <a:solidFill>
                            <a:schemeClr val="tx1"/>
                          </a:solidFill>
                          <a:latin typeface="BIZ UDPゴシック" panose="020B0400000000000000" pitchFamily="50" charset="-128"/>
                          <a:ea typeface="BIZ UDPゴシック" panose="020B0400000000000000" pitchFamily="50" charset="-128"/>
                        </a:rPr>
                        <a:t>運営基準上介護支援専門員の配置が必要な品川区内の介護保険施設および事業所</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txBody>
                  <a:tcPr marR="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2167876"/>
                  </a:ext>
                </a:extLst>
              </a:tr>
              <a:tr h="478219">
                <a:tc>
                  <a:txBody>
                    <a:bodyPr/>
                    <a:lstStyle/>
                    <a:p>
                      <a:pPr algn="ctr">
                        <a:lnSpc>
                          <a:spcPct val="100000"/>
                        </a:lnSpc>
                      </a:pPr>
                      <a:r>
                        <a:rPr kumimoji="1" lang="ja-JP" altLang="en-US" sz="1800" b="1" dirty="0" smtClean="0">
                          <a:solidFill>
                            <a:schemeClr val="bg1"/>
                          </a:solidFill>
                          <a:latin typeface="BIZ UDPゴシック" panose="020B0400000000000000" pitchFamily="50" charset="-128"/>
                          <a:ea typeface="BIZ UDPゴシック" panose="020B0400000000000000" pitchFamily="50" charset="-128"/>
                        </a:rPr>
                        <a:t>予算</a:t>
                      </a:r>
                      <a:endParaRPr kumimoji="1" lang="ja-JP" altLang="en-US" sz="1800" b="1" dirty="0">
                        <a:solidFill>
                          <a:schemeClr val="bg1"/>
                        </a:solidFill>
                        <a:latin typeface="BIZ UDPゴシック" panose="020B0400000000000000" pitchFamily="50" charset="-128"/>
                        <a:ea typeface="BIZ UDPゴシック" panose="020B0400000000000000" pitchFamily="50" charset="-128"/>
                      </a:endParaRPr>
                    </a:p>
                  </a:txBody>
                  <a:tcPr marL="74295" marR="36000" marT="37148" marB="37148"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en-US" altLang="ja-JP" sz="1600" b="1" dirty="0" smtClean="0">
                          <a:solidFill>
                            <a:schemeClr val="tx1"/>
                          </a:solidFill>
                          <a:latin typeface="BIZ UDPゴシック" panose="020B0400000000000000" pitchFamily="50" charset="-128"/>
                          <a:ea typeface="BIZ UDPゴシック" panose="020B0400000000000000" pitchFamily="50" charset="-128"/>
                        </a:rPr>
                        <a:t>861</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千円</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txBody>
                  <a:tcPr marR="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556765"/>
                  </a:ext>
                </a:extLst>
              </a:tr>
              <a:tr h="478219">
                <a:tc>
                  <a:txBody>
                    <a:bodyPr/>
                    <a:lstStyle/>
                    <a:p>
                      <a:pPr algn="ctr">
                        <a:lnSpc>
                          <a:spcPct val="100000"/>
                        </a:lnSpc>
                      </a:pPr>
                      <a:r>
                        <a:rPr kumimoji="1" lang="ja-JP" altLang="en-US" sz="1800" b="1" dirty="0" smtClean="0">
                          <a:solidFill>
                            <a:schemeClr val="bg1"/>
                          </a:solidFill>
                          <a:latin typeface="BIZ UDPゴシック" panose="020B0400000000000000" pitchFamily="50" charset="-128"/>
                          <a:ea typeface="BIZ UDPゴシック" panose="020B0400000000000000" pitchFamily="50" charset="-128"/>
                        </a:rPr>
                        <a:t>開始</a:t>
                      </a:r>
                      <a:endParaRPr kumimoji="1" lang="ja-JP" altLang="en-US" sz="1800" b="1" dirty="0">
                        <a:solidFill>
                          <a:schemeClr val="bg1"/>
                        </a:solidFill>
                        <a:latin typeface="BIZ UDPゴシック" panose="020B0400000000000000" pitchFamily="50" charset="-128"/>
                        <a:ea typeface="BIZ UDPゴシック" panose="020B0400000000000000" pitchFamily="50" charset="-128"/>
                      </a:endParaRPr>
                    </a:p>
                  </a:txBody>
                  <a:tcPr marL="74295" marR="36000" marT="37148" marB="37148"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600" b="1" dirty="0" smtClean="0">
                          <a:solidFill>
                            <a:schemeClr val="tx1"/>
                          </a:solidFill>
                          <a:latin typeface="BIZ UDPゴシック" panose="020B0400000000000000" pitchFamily="50" charset="-128"/>
                          <a:ea typeface="BIZ UDPゴシック" panose="020B0400000000000000" pitchFamily="50" charset="-128"/>
                        </a:rPr>
                        <a:t>受付：秋頃から申請受付開始予定（令和６年度受講分から対象）</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txBody>
                  <a:tcPr marR="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1998770"/>
                  </a:ext>
                </a:extLst>
              </a:tr>
            </a:tbl>
          </a:graphicData>
        </a:graphic>
      </p:graphicFrame>
      <p:sp>
        <p:nvSpPr>
          <p:cNvPr id="3" name="正方形/長方形 2"/>
          <p:cNvSpPr/>
          <p:nvPr/>
        </p:nvSpPr>
        <p:spPr>
          <a:xfrm>
            <a:off x="445215" y="733429"/>
            <a:ext cx="5860876" cy="534368"/>
          </a:xfrm>
          <a:prstGeom prst="rect">
            <a:avLst/>
          </a:prstGeom>
        </p:spPr>
        <p:txBody>
          <a:bodyPr wrap="square" tIns="36000" bIns="36000">
            <a:spAutoFit/>
          </a:bodyPr>
          <a:lstStyle/>
          <a:p>
            <a:pPr lvl="0">
              <a:lnSpc>
                <a:spcPct val="125000"/>
              </a:lnSpc>
              <a:defRPr/>
            </a:pPr>
            <a:r>
              <a:rPr lang="zh-TW" altLang="en-US" sz="2400" b="1" dirty="0">
                <a:solidFill>
                  <a:prstClr val="black"/>
                </a:solidFill>
                <a:latin typeface="BIZ UDPゴシック" panose="020B0400000000000000" pitchFamily="50" charset="-128"/>
                <a:ea typeface="BIZ UDPゴシック" panose="020B0400000000000000" pitchFamily="50" charset="-128"/>
              </a:rPr>
              <a:t>介護支援専門員</a:t>
            </a:r>
            <a:r>
              <a:rPr lang="zh-TW" altLang="en-US" sz="2400" b="1" dirty="0" smtClean="0">
                <a:solidFill>
                  <a:prstClr val="black"/>
                </a:solidFill>
                <a:latin typeface="BIZ UDPゴシック" panose="020B0400000000000000" pitchFamily="50" charset="-128"/>
                <a:ea typeface="BIZ UDPゴシック" panose="020B0400000000000000" pitchFamily="50" charset="-128"/>
              </a:rPr>
              <a:t>法定</a:t>
            </a:r>
            <a:r>
              <a:rPr lang="ja-JP" altLang="en-US" sz="2400" b="1" dirty="0" smtClean="0">
                <a:solidFill>
                  <a:prstClr val="black"/>
                </a:solidFill>
                <a:latin typeface="BIZ UDPゴシック" panose="020B0400000000000000" pitchFamily="50" charset="-128"/>
                <a:ea typeface="BIZ UDPゴシック" panose="020B0400000000000000" pitchFamily="50" charset="-128"/>
              </a:rPr>
              <a:t>研修</a:t>
            </a:r>
            <a:r>
              <a:rPr lang="zh-TW" altLang="en-US" sz="2400" b="1" dirty="0" smtClean="0">
                <a:solidFill>
                  <a:prstClr val="black"/>
                </a:solidFill>
                <a:latin typeface="BIZ UDPゴシック" panose="020B0400000000000000" pitchFamily="50" charset="-128"/>
                <a:ea typeface="BIZ UDPゴシック" panose="020B0400000000000000" pitchFamily="50" charset="-128"/>
              </a:rPr>
              <a:t>受講料</a:t>
            </a:r>
            <a:r>
              <a:rPr lang="zh-TW" altLang="en-US" sz="2400" b="1" dirty="0">
                <a:solidFill>
                  <a:prstClr val="black"/>
                </a:solidFill>
                <a:latin typeface="BIZ UDPゴシック" panose="020B0400000000000000" pitchFamily="50" charset="-128"/>
                <a:ea typeface="BIZ UDPゴシック" panose="020B0400000000000000" pitchFamily="50" charset="-128"/>
              </a:rPr>
              <a:t>支援金</a:t>
            </a:r>
            <a:endParaRPr lang="en-US" altLang="zh-TW" sz="2400" b="1" dirty="0">
              <a:solidFill>
                <a:prstClr val="black"/>
              </a:solidFill>
              <a:latin typeface="BIZ UDPゴシック" panose="020B0400000000000000" pitchFamily="50" charset="-128"/>
              <a:ea typeface="BIZ UDPゴシック" panose="020B0400000000000000" pitchFamily="50" charset="-128"/>
            </a:endParaRPr>
          </a:p>
        </p:txBody>
      </p:sp>
      <p:graphicFrame>
        <p:nvGraphicFramePr>
          <p:cNvPr id="8" name="表 7">
            <a:extLst>
              <a:ext uri="{FF2B5EF4-FFF2-40B4-BE49-F238E27FC236}">
                <a16:creationId xmlns:a16="http://schemas.microsoft.com/office/drawing/2014/main" id="{E1565081-D46C-C476-3DEF-0D0FFB961D49}"/>
              </a:ext>
            </a:extLst>
          </p:cNvPr>
          <p:cNvGraphicFramePr>
            <a:graphicFrameLocks noGrp="1"/>
          </p:cNvGraphicFramePr>
          <p:nvPr>
            <p:extLst>
              <p:ext uri="{D42A27DB-BD31-4B8C-83A1-F6EECF244321}">
                <p14:modId xmlns:p14="http://schemas.microsoft.com/office/powerpoint/2010/main" val="2346706661"/>
              </p:ext>
            </p:extLst>
          </p:nvPr>
        </p:nvGraphicFramePr>
        <p:xfrm>
          <a:off x="459681" y="4077072"/>
          <a:ext cx="8986639" cy="2232248"/>
        </p:xfrm>
        <a:graphic>
          <a:graphicData uri="http://schemas.openxmlformats.org/drawingml/2006/table">
            <a:tbl>
              <a:tblPr firstRow="1" bandRow="1">
                <a:tableStyleId>{5940675A-B579-460E-94D1-54222C63F5DA}</a:tableStyleId>
              </a:tblPr>
              <a:tblGrid>
                <a:gridCol w="824366">
                  <a:extLst>
                    <a:ext uri="{9D8B030D-6E8A-4147-A177-3AD203B41FA5}">
                      <a16:colId xmlns:a16="http://schemas.microsoft.com/office/drawing/2014/main" val="2707623244"/>
                    </a:ext>
                  </a:extLst>
                </a:gridCol>
                <a:gridCol w="8162273">
                  <a:extLst>
                    <a:ext uri="{9D8B030D-6E8A-4147-A177-3AD203B41FA5}">
                      <a16:colId xmlns:a16="http://schemas.microsoft.com/office/drawing/2014/main" val="1201752258"/>
                    </a:ext>
                  </a:extLst>
                </a:gridCol>
              </a:tblGrid>
              <a:tr h="797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bg1"/>
                          </a:solidFill>
                          <a:latin typeface="BIZ UDPゴシック" panose="020B0400000000000000" pitchFamily="50" charset="-128"/>
                          <a:ea typeface="BIZ UDPゴシック" panose="020B0400000000000000" pitchFamily="50" charset="-128"/>
                        </a:rPr>
                        <a:t>概要</a:t>
                      </a:r>
                    </a:p>
                  </a:txBody>
                  <a:tcPr marL="74295" marR="36000" marT="37148" marB="3714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6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冷暖房、</a:t>
                      </a:r>
                      <a:r>
                        <a:rPr lang="en-US" altLang="ja-JP" sz="16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POS</a:t>
                      </a:r>
                      <a:r>
                        <a:rPr lang="ja-JP" altLang="en-US" sz="16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レジなどの既存設備を更新したい意思がありながら、物価高騰等により買い替えができない中小企業向けに</a:t>
                      </a:r>
                      <a:r>
                        <a:rPr lang="en-US" altLang="ja-JP" sz="16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80</a:t>
                      </a:r>
                      <a:r>
                        <a:rPr lang="ja-JP" altLang="en-US" sz="16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万円を上限とし、対象経費の</a:t>
                      </a:r>
                      <a:r>
                        <a:rPr lang="en-US" altLang="ja-JP" sz="16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4/5</a:t>
                      </a:r>
                      <a:r>
                        <a:rPr lang="ja-JP" altLang="en-US" sz="16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を助成</a:t>
                      </a:r>
                      <a:endParaRPr lang="en-US" altLang="ja-JP" sz="16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R="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8025193"/>
                  </a:ext>
                </a:extLst>
              </a:tr>
              <a:tr h="478219">
                <a:tc>
                  <a:txBody>
                    <a:bodyPr/>
                    <a:lstStyle/>
                    <a:p>
                      <a:pPr algn="ctr">
                        <a:lnSpc>
                          <a:spcPct val="100000"/>
                        </a:lnSpc>
                      </a:pPr>
                      <a:r>
                        <a:rPr kumimoji="1" lang="ja-JP" altLang="en-US" sz="1800" b="1" dirty="0" smtClean="0">
                          <a:solidFill>
                            <a:schemeClr val="bg1"/>
                          </a:solidFill>
                          <a:latin typeface="BIZ UDPゴシック" panose="020B0400000000000000" pitchFamily="50" charset="-128"/>
                          <a:ea typeface="BIZ UDPゴシック" panose="020B0400000000000000" pitchFamily="50" charset="-128"/>
                        </a:rPr>
                        <a:t>対象</a:t>
                      </a:r>
                      <a:endParaRPr kumimoji="1" lang="ja-JP" altLang="en-US" sz="1800" b="1" dirty="0">
                        <a:solidFill>
                          <a:schemeClr val="bg1"/>
                        </a:solidFill>
                        <a:latin typeface="BIZ UDPゴシック" panose="020B0400000000000000" pitchFamily="50" charset="-128"/>
                        <a:ea typeface="BIZ UDPゴシック" panose="020B0400000000000000" pitchFamily="50" charset="-128"/>
                      </a:endParaRPr>
                    </a:p>
                  </a:txBody>
                  <a:tcPr marL="74295" marR="36000" marT="37148" marB="37148"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zh-TW" altLang="en-US" sz="1600" b="1" dirty="0" smtClean="0">
                          <a:solidFill>
                            <a:schemeClr val="tx1"/>
                          </a:solidFill>
                          <a:latin typeface="BIZ UDPゴシック" panose="020B0400000000000000" pitchFamily="50" charset="-128"/>
                          <a:ea typeface="BIZ UDPゴシック" panose="020B0400000000000000" pitchFamily="50" charset="-128"/>
                        </a:rPr>
                        <a:t>区内中小企業、個人事業主（全業種対象）</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txBody>
                  <a:tcPr marR="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2167876"/>
                  </a:ext>
                </a:extLst>
              </a:tr>
              <a:tr h="478219">
                <a:tc>
                  <a:txBody>
                    <a:bodyPr/>
                    <a:lstStyle/>
                    <a:p>
                      <a:pPr algn="ctr">
                        <a:lnSpc>
                          <a:spcPct val="100000"/>
                        </a:lnSpc>
                      </a:pPr>
                      <a:r>
                        <a:rPr kumimoji="1" lang="ja-JP" altLang="en-US" sz="1800" b="1" dirty="0" smtClean="0">
                          <a:solidFill>
                            <a:schemeClr val="bg1"/>
                          </a:solidFill>
                          <a:latin typeface="BIZ UDPゴシック" panose="020B0400000000000000" pitchFamily="50" charset="-128"/>
                          <a:ea typeface="BIZ UDPゴシック" panose="020B0400000000000000" pitchFamily="50" charset="-128"/>
                        </a:rPr>
                        <a:t>予算</a:t>
                      </a:r>
                      <a:endParaRPr kumimoji="1" lang="ja-JP" altLang="en-US" sz="1800" b="1" dirty="0">
                        <a:solidFill>
                          <a:schemeClr val="bg1"/>
                        </a:solidFill>
                        <a:latin typeface="BIZ UDPゴシック" panose="020B0400000000000000" pitchFamily="50" charset="-128"/>
                        <a:ea typeface="BIZ UDPゴシック" panose="020B0400000000000000" pitchFamily="50" charset="-128"/>
                      </a:endParaRPr>
                    </a:p>
                  </a:txBody>
                  <a:tcPr marL="74295" marR="36000" marT="37148" marB="37148"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en-US" altLang="ja-JP" sz="1600" b="1" dirty="0" smtClean="0">
                          <a:solidFill>
                            <a:schemeClr val="tx1"/>
                          </a:solidFill>
                          <a:latin typeface="BIZ UDPゴシック" panose="020B0400000000000000" pitchFamily="50" charset="-128"/>
                          <a:ea typeface="BIZ UDPゴシック" panose="020B0400000000000000" pitchFamily="50" charset="-128"/>
                        </a:rPr>
                        <a:t>106,023</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千円</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txBody>
                  <a:tcPr marR="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9256296"/>
                  </a:ext>
                </a:extLst>
              </a:tr>
              <a:tr h="478219">
                <a:tc>
                  <a:txBody>
                    <a:bodyPr/>
                    <a:lstStyle/>
                    <a:p>
                      <a:pPr algn="ctr">
                        <a:lnSpc>
                          <a:spcPct val="100000"/>
                        </a:lnSpc>
                      </a:pPr>
                      <a:r>
                        <a:rPr kumimoji="1" lang="ja-JP" altLang="en-US" sz="1800" b="1" dirty="0" smtClean="0">
                          <a:solidFill>
                            <a:schemeClr val="bg1"/>
                          </a:solidFill>
                          <a:latin typeface="BIZ UDPゴシック" panose="020B0400000000000000" pitchFamily="50" charset="-128"/>
                          <a:ea typeface="BIZ UDPゴシック" panose="020B0400000000000000" pitchFamily="50" charset="-128"/>
                        </a:rPr>
                        <a:t>開始</a:t>
                      </a:r>
                      <a:endParaRPr kumimoji="1" lang="ja-JP" altLang="en-US" sz="1800" b="1" dirty="0">
                        <a:solidFill>
                          <a:schemeClr val="bg1"/>
                        </a:solidFill>
                        <a:latin typeface="BIZ UDPゴシック" panose="020B0400000000000000" pitchFamily="50" charset="-128"/>
                        <a:ea typeface="BIZ UDPゴシック" panose="020B0400000000000000" pitchFamily="50" charset="-128"/>
                      </a:endParaRPr>
                    </a:p>
                  </a:txBody>
                  <a:tcPr marL="74295" marR="36000" marT="37148" marB="37148"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600" b="1" dirty="0" smtClean="0">
                          <a:solidFill>
                            <a:schemeClr val="tx1"/>
                          </a:solidFill>
                          <a:latin typeface="BIZ UDPゴシック" panose="020B0400000000000000" pitchFamily="50" charset="-128"/>
                          <a:ea typeface="BIZ UDPゴシック" panose="020B0400000000000000" pitchFamily="50" charset="-128"/>
                        </a:rPr>
                        <a:t>受付：</a:t>
                      </a:r>
                      <a:r>
                        <a:rPr lang="en-US" altLang="ja-JP" sz="1600" b="1" dirty="0" smtClean="0">
                          <a:solidFill>
                            <a:schemeClr val="tx1"/>
                          </a:solidFill>
                          <a:latin typeface="BIZ UDPゴシック" panose="020B0400000000000000" pitchFamily="50" charset="-128"/>
                          <a:ea typeface="BIZ UDPゴシック" panose="020B0400000000000000" pitchFamily="50" charset="-128"/>
                        </a:rPr>
                        <a:t>11</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月下旬～令和</a:t>
                      </a:r>
                      <a:r>
                        <a:rPr lang="en-US" altLang="ja-JP" sz="1600" b="1" dirty="0" smtClean="0">
                          <a:solidFill>
                            <a:schemeClr val="tx1"/>
                          </a:solidFill>
                          <a:latin typeface="BIZ UDPゴシック" panose="020B0400000000000000" pitchFamily="50" charset="-128"/>
                          <a:ea typeface="BIZ UDPゴシック" panose="020B0400000000000000" pitchFamily="50" charset="-128"/>
                        </a:rPr>
                        <a:t>7</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年</a:t>
                      </a:r>
                      <a:r>
                        <a:rPr lang="en-US" altLang="ja-JP" sz="1600" b="1" dirty="0" smtClean="0">
                          <a:solidFill>
                            <a:schemeClr val="tx1"/>
                          </a:solidFill>
                          <a:latin typeface="BIZ UDPゴシック" panose="020B0400000000000000" pitchFamily="50" charset="-128"/>
                          <a:ea typeface="BIZ UDPゴシック" panose="020B0400000000000000" pitchFamily="50" charset="-128"/>
                        </a:rPr>
                        <a:t>1</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月</a:t>
                      </a:r>
                      <a:r>
                        <a:rPr lang="en-US" altLang="ja-JP" sz="1600" b="1" dirty="0" smtClean="0">
                          <a:solidFill>
                            <a:schemeClr val="tx1"/>
                          </a:solidFill>
                          <a:latin typeface="BIZ UDPゴシック" panose="020B0400000000000000" pitchFamily="50" charset="-128"/>
                          <a:ea typeface="BIZ UDPゴシック" panose="020B0400000000000000" pitchFamily="50" charset="-128"/>
                        </a:rPr>
                        <a:t>31</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日</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txBody>
                  <a:tcPr marR="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1998770"/>
                  </a:ext>
                </a:extLst>
              </a:tr>
            </a:tbl>
          </a:graphicData>
        </a:graphic>
      </p:graphicFrame>
      <p:sp>
        <p:nvSpPr>
          <p:cNvPr id="10" name="正方形/長方形 9"/>
          <p:cNvSpPr/>
          <p:nvPr/>
        </p:nvSpPr>
        <p:spPr>
          <a:xfrm>
            <a:off x="445215" y="3613749"/>
            <a:ext cx="6812041" cy="463323"/>
          </a:xfrm>
          <a:prstGeom prst="rect">
            <a:avLst/>
          </a:prstGeom>
        </p:spPr>
        <p:txBody>
          <a:bodyPr wrap="square" tIns="36000" bIns="36000">
            <a:spAutoFit/>
          </a:bodyPr>
          <a:lstStyle/>
          <a:p>
            <a:pPr lvl="0">
              <a:lnSpc>
                <a:spcPct val="125000"/>
              </a:lnSpc>
              <a:defRPr/>
            </a:pPr>
            <a:r>
              <a:rPr lang="ja-JP" altLang="en-US" sz="2400" b="1" dirty="0">
                <a:solidFill>
                  <a:prstClr val="black"/>
                </a:solidFill>
                <a:latin typeface="BIZ UDPゴシック" panose="020B0400000000000000" pitchFamily="50" charset="-128"/>
                <a:ea typeface="BIZ UDPゴシック" panose="020B0400000000000000" pitchFamily="50" charset="-128"/>
              </a:rPr>
              <a:t>省エネルギー対策・業務改善設備更新助成金</a:t>
            </a:r>
            <a:endParaRPr lang="en-US" altLang="zh-TW" sz="24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78306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2">
              <a:lumMod val="75000"/>
            </a:schemeClr>
          </a:solidFill>
        </a:ln>
        <a:effectLst>
          <a:glow rad="63500">
            <a:srgbClr val="0000CC">
              <a:alpha val="40000"/>
            </a:srgbClr>
          </a:glow>
          <a:outerShdw blurRad="40000" dist="20000" dir="5400000" rotWithShape="0">
            <a:srgbClr val="000000">
              <a:alpha val="38000"/>
            </a:srgbClr>
          </a:outerShdw>
        </a:effectLst>
      </a:spPr>
      <a:bodyPr vert="horz" tIns="0" bIns="0" rtlCol="0" anchor="ctr"/>
      <a:lstStyle>
        <a:defPPr algn="ctr">
          <a:lnSpc>
            <a:spcPts val="2800"/>
          </a:lnSpc>
          <a:spcAft>
            <a:spcPts val="300"/>
          </a:spcAft>
          <a:defRPr kumimoji="1" sz="2700" dirty="0" smtClean="0">
            <a:solidFill>
              <a:srgbClr val="0070C0"/>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defRPr>
        </a:defPPr>
      </a:lstStyle>
      <a:style>
        <a:lnRef idx="1">
          <a:schemeClr val="accent3"/>
        </a:lnRef>
        <a:fillRef idx="2">
          <a:schemeClr val="accent3"/>
        </a:fillRef>
        <a:effectRef idx="1">
          <a:schemeClr val="accent3"/>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1830</Words>
  <Application>Microsoft Office PowerPoint</Application>
  <PresentationFormat>A4 210 x 297 mm</PresentationFormat>
  <Paragraphs>270</Paragraphs>
  <Slides>14</Slides>
  <Notes>14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BIZ UDPゴシック</vt:lpstr>
      <vt:lpstr>HGS創英角ｺﾞｼｯｸUB</vt:lpstr>
      <vt:lpstr>ＭＳ Ｐゴシック</vt:lpstr>
      <vt:lpstr>メイリオ</vt:lpstr>
      <vt:lpstr>游ゴシック</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2015-12-18T11:07:55Z</dcterms:created>
  <dcterms:modified xsi:type="dcterms:W3CDTF">2024-09-11T00:39:34Z</dcterms:modified>
</cp:coreProperties>
</file>