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124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3D5B021-125C-4D4F-A1E7-BB0107E9BB70}" type="datetimeFigureOut">
              <a:rPr kumimoji="1" lang="ja-JP" altLang="en-US" smtClean="0"/>
              <a:t>2024/2/5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BDB7BC-F605-4D0F-8C77-7157CAE8385C}" type="slidenum">
              <a:rPr kumimoji="1" lang="ja-JP" altLang="en-US" smtClean="0"/>
              <a:t>‹#›</a:t>
            </a:fld>
            <a:endParaRPr kumimoji="1" lang="ja-JP" altLang="en-US"/>
          </a:p>
        </p:txBody>
      </p:sp>
    </p:spTree>
    <p:extLst>
      <p:ext uri="{BB962C8B-B14F-4D97-AF65-F5344CB8AC3E}">
        <p14:creationId xmlns:p14="http://schemas.microsoft.com/office/powerpoint/2010/main" val="4109764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3D5B021-125C-4D4F-A1E7-BB0107E9BB70}" type="datetimeFigureOut">
              <a:rPr kumimoji="1" lang="ja-JP" altLang="en-US" smtClean="0"/>
              <a:t>2024/2/5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BDB7BC-F605-4D0F-8C77-7157CAE8385C}" type="slidenum">
              <a:rPr kumimoji="1" lang="ja-JP" altLang="en-US" smtClean="0"/>
              <a:t>‹#›</a:t>
            </a:fld>
            <a:endParaRPr kumimoji="1" lang="ja-JP" altLang="en-US"/>
          </a:p>
        </p:txBody>
      </p:sp>
    </p:spTree>
    <p:extLst>
      <p:ext uri="{BB962C8B-B14F-4D97-AF65-F5344CB8AC3E}">
        <p14:creationId xmlns:p14="http://schemas.microsoft.com/office/powerpoint/2010/main" val="1515016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3D5B021-125C-4D4F-A1E7-BB0107E9BB70}" type="datetimeFigureOut">
              <a:rPr kumimoji="1" lang="ja-JP" altLang="en-US" smtClean="0"/>
              <a:t>2024/2/5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BDB7BC-F605-4D0F-8C77-7157CAE8385C}" type="slidenum">
              <a:rPr kumimoji="1" lang="ja-JP" altLang="en-US" smtClean="0"/>
              <a:t>‹#›</a:t>
            </a:fld>
            <a:endParaRPr kumimoji="1" lang="ja-JP" altLang="en-US"/>
          </a:p>
        </p:txBody>
      </p:sp>
    </p:spTree>
    <p:extLst>
      <p:ext uri="{BB962C8B-B14F-4D97-AF65-F5344CB8AC3E}">
        <p14:creationId xmlns:p14="http://schemas.microsoft.com/office/powerpoint/2010/main" val="2003037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3D5B021-125C-4D4F-A1E7-BB0107E9BB70}" type="datetimeFigureOut">
              <a:rPr kumimoji="1" lang="ja-JP" altLang="en-US" smtClean="0"/>
              <a:t>2024/2/5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BDB7BC-F605-4D0F-8C77-7157CAE8385C}" type="slidenum">
              <a:rPr kumimoji="1" lang="ja-JP" altLang="en-US" smtClean="0"/>
              <a:t>‹#›</a:t>
            </a:fld>
            <a:endParaRPr kumimoji="1" lang="ja-JP" altLang="en-US"/>
          </a:p>
        </p:txBody>
      </p:sp>
    </p:spTree>
    <p:extLst>
      <p:ext uri="{BB962C8B-B14F-4D97-AF65-F5344CB8AC3E}">
        <p14:creationId xmlns:p14="http://schemas.microsoft.com/office/powerpoint/2010/main" val="145853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3D5B021-125C-4D4F-A1E7-BB0107E9BB70}" type="datetimeFigureOut">
              <a:rPr kumimoji="1" lang="ja-JP" altLang="en-US" smtClean="0"/>
              <a:t>2024/2/5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0BDB7BC-F605-4D0F-8C77-7157CAE8385C}" type="slidenum">
              <a:rPr kumimoji="1" lang="ja-JP" altLang="en-US" smtClean="0"/>
              <a:t>‹#›</a:t>
            </a:fld>
            <a:endParaRPr kumimoji="1" lang="ja-JP" altLang="en-US"/>
          </a:p>
        </p:txBody>
      </p:sp>
    </p:spTree>
    <p:extLst>
      <p:ext uri="{BB962C8B-B14F-4D97-AF65-F5344CB8AC3E}">
        <p14:creationId xmlns:p14="http://schemas.microsoft.com/office/powerpoint/2010/main" val="1326052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3D5B021-125C-4D4F-A1E7-BB0107E9BB70}" type="datetimeFigureOut">
              <a:rPr kumimoji="1" lang="ja-JP" altLang="en-US" smtClean="0"/>
              <a:t>2024/2/5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BDB7BC-F605-4D0F-8C77-7157CAE8385C}" type="slidenum">
              <a:rPr kumimoji="1" lang="ja-JP" altLang="en-US" smtClean="0"/>
              <a:t>‹#›</a:t>
            </a:fld>
            <a:endParaRPr kumimoji="1" lang="ja-JP" altLang="en-US"/>
          </a:p>
        </p:txBody>
      </p:sp>
    </p:spTree>
    <p:extLst>
      <p:ext uri="{BB962C8B-B14F-4D97-AF65-F5344CB8AC3E}">
        <p14:creationId xmlns:p14="http://schemas.microsoft.com/office/powerpoint/2010/main" val="3733856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3D5B021-125C-4D4F-A1E7-BB0107E9BB70}" type="datetimeFigureOut">
              <a:rPr kumimoji="1" lang="ja-JP" altLang="en-US" smtClean="0"/>
              <a:t>2024/2/5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0BDB7BC-F605-4D0F-8C77-7157CAE8385C}" type="slidenum">
              <a:rPr kumimoji="1" lang="ja-JP" altLang="en-US" smtClean="0"/>
              <a:t>‹#›</a:t>
            </a:fld>
            <a:endParaRPr kumimoji="1" lang="ja-JP" altLang="en-US"/>
          </a:p>
        </p:txBody>
      </p:sp>
    </p:spTree>
    <p:extLst>
      <p:ext uri="{BB962C8B-B14F-4D97-AF65-F5344CB8AC3E}">
        <p14:creationId xmlns:p14="http://schemas.microsoft.com/office/powerpoint/2010/main" val="2073286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3D5B021-125C-4D4F-A1E7-BB0107E9BB70}" type="datetimeFigureOut">
              <a:rPr kumimoji="1" lang="ja-JP" altLang="en-US" smtClean="0"/>
              <a:t>2024/2/5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0BDB7BC-F605-4D0F-8C77-7157CAE8385C}" type="slidenum">
              <a:rPr kumimoji="1" lang="ja-JP" altLang="en-US" smtClean="0"/>
              <a:t>‹#›</a:t>
            </a:fld>
            <a:endParaRPr kumimoji="1" lang="ja-JP" altLang="en-US"/>
          </a:p>
        </p:txBody>
      </p:sp>
    </p:spTree>
    <p:extLst>
      <p:ext uri="{BB962C8B-B14F-4D97-AF65-F5344CB8AC3E}">
        <p14:creationId xmlns:p14="http://schemas.microsoft.com/office/powerpoint/2010/main" val="4182338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D5B021-125C-4D4F-A1E7-BB0107E9BB70}" type="datetimeFigureOut">
              <a:rPr kumimoji="1" lang="ja-JP" altLang="en-US" smtClean="0"/>
              <a:t>2024/2/5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0BDB7BC-F605-4D0F-8C77-7157CAE8385C}" type="slidenum">
              <a:rPr kumimoji="1" lang="ja-JP" altLang="en-US" smtClean="0"/>
              <a:t>‹#›</a:t>
            </a:fld>
            <a:endParaRPr kumimoji="1" lang="ja-JP" altLang="en-US"/>
          </a:p>
        </p:txBody>
      </p:sp>
    </p:spTree>
    <p:extLst>
      <p:ext uri="{BB962C8B-B14F-4D97-AF65-F5344CB8AC3E}">
        <p14:creationId xmlns:p14="http://schemas.microsoft.com/office/powerpoint/2010/main" val="1389203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3D5B021-125C-4D4F-A1E7-BB0107E9BB70}" type="datetimeFigureOut">
              <a:rPr kumimoji="1" lang="ja-JP" altLang="en-US" smtClean="0"/>
              <a:t>2024/2/5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BDB7BC-F605-4D0F-8C77-7157CAE8385C}" type="slidenum">
              <a:rPr kumimoji="1" lang="ja-JP" altLang="en-US" smtClean="0"/>
              <a:t>‹#›</a:t>
            </a:fld>
            <a:endParaRPr kumimoji="1" lang="ja-JP" altLang="en-US"/>
          </a:p>
        </p:txBody>
      </p:sp>
    </p:spTree>
    <p:extLst>
      <p:ext uri="{BB962C8B-B14F-4D97-AF65-F5344CB8AC3E}">
        <p14:creationId xmlns:p14="http://schemas.microsoft.com/office/powerpoint/2010/main" val="2938743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3D5B021-125C-4D4F-A1E7-BB0107E9BB70}" type="datetimeFigureOut">
              <a:rPr kumimoji="1" lang="ja-JP" altLang="en-US" smtClean="0"/>
              <a:t>2024/2/5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0BDB7BC-F605-4D0F-8C77-7157CAE8385C}" type="slidenum">
              <a:rPr kumimoji="1" lang="ja-JP" altLang="en-US" smtClean="0"/>
              <a:t>‹#›</a:t>
            </a:fld>
            <a:endParaRPr kumimoji="1" lang="ja-JP" altLang="en-US"/>
          </a:p>
        </p:txBody>
      </p:sp>
    </p:spTree>
    <p:extLst>
      <p:ext uri="{BB962C8B-B14F-4D97-AF65-F5344CB8AC3E}">
        <p14:creationId xmlns:p14="http://schemas.microsoft.com/office/powerpoint/2010/main" val="24972027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D5B021-125C-4D4F-A1E7-BB0107E9BB70}" type="datetimeFigureOut">
              <a:rPr kumimoji="1" lang="ja-JP" altLang="en-US" smtClean="0"/>
              <a:t>2024/2/5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BDB7BC-F605-4D0F-8C77-7157CAE8385C}" type="slidenum">
              <a:rPr kumimoji="1" lang="ja-JP" altLang="en-US" smtClean="0"/>
              <a:t>‹#›</a:t>
            </a:fld>
            <a:endParaRPr kumimoji="1" lang="ja-JP" altLang="en-US"/>
          </a:p>
        </p:txBody>
      </p:sp>
    </p:spTree>
    <p:extLst>
      <p:ext uri="{BB962C8B-B14F-4D97-AF65-F5344CB8AC3E}">
        <p14:creationId xmlns:p14="http://schemas.microsoft.com/office/powerpoint/2010/main" val="13550123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492370"/>
            <a:ext cx="8420100" cy="448408"/>
          </a:xfrm>
        </p:spPr>
        <p:txBody>
          <a:bodyPr>
            <a:normAutofit/>
          </a:bodyPr>
          <a:lstStyle/>
          <a:p>
            <a:r>
              <a:rPr kumimoji="1" lang="ja-JP" altLang="en-US" sz="1800" b="1" dirty="0" smtClean="0">
                <a:latin typeface="+mn-ea"/>
                <a:ea typeface="+mn-ea"/>
              </a:rPr>
              <a:t>障害者差別に関する相談等の障害者団体へのヒアリング結果について</a:t>
            </a:r>
            <a:endParaRPr kumimoji="1" lang="ja-JP" altLang="en-US" sz="1800" b="1" dirty="0">
              <a:latin typeface="+mn-ea"/>
              <a:ea typeface="+mn-ea"/>
            </a:endParaRPr>
          </a:p>
        </p:txBody>
      </p:sp>
      <p:sp>
        <p:nvSpPr>
          <p:cNvPr id="5" name="テキスト ボックス 4"/>
          <p:cNvSpPr txBox="1"/>
          <p:nvPr/>
        </p:nvSpPr>
        <p:spPr>
          <a:xfrm>
            <a:off x="742949" y="1573824"/>
            <a:ext cx="8420101" cy="4231928"/>
          </a:xfrm>
          <a:prstGeom prst="rect">
            <a:avLst/>
          </a:prstGeom>
          <a:noFill/>
        </p:spPr>
        <p:txBody>
          <a:bodyPr wrap="square" rtlCol="0">
            <a:spAutoFit/>
          </a:bodyPr>
          <a:lstStyle/>
          <a:p>
            <a:pPr>
              <a:spcAft>
                <a:spcPts val="600"/>
              </a:spcAft>
            </a:pPr>
            <a:r>
              <a:rPr kumimoji="1" lang="ja-JP" altLang="en-US" sz="1600" dirty="0" smtClean="0"/>
              <a:t>１．ヒアリング概要</a:t>
            </a:r>
            <a:endParaRPr kumimoji="1" lang="en-US" altLang="ja-JP" sz="1600" dirty="0" smtClean="0"/>
          </a:p>
          <a:p>
            <a:r>
              <a:rPr kumimoji="1" lang="ja-JP" altLang="en-US" sz="1400" dirty="0" smtClean="0"/>
              <a:t>　品川区障害者差別解消支援地域協議会における相談事例の共有や相談体制の整備を検討するにあたり、</a:t>
            </a:r>
            <a:endParaRPr kumimoji="1" lang="en-US" altLang="ja-JP" sz="1400" dirty="0" smtClean="0"/>
          </a:p>
          <a:p>
            <a:r>
              <a:rPr kumimoji="1" lang="ja-JP" altLang="en-US" sz="1400" dirty="0"/>
              <a:t>　</a:t>
            </a:r>
            <a:r>
              <a:rPr kumimoji="1" lang="ja-JP" altLang="en-US" sz="1400" dirty="0" smtClean="0"/>
              <a:t>関係機関に寄せられる障害を理由とする差別に関する相談等を収集し、現況を把握するために実施し　</a:t>
            </a:r>
            <a:endParaRPr kumimoji="1" lang="en-US" altLang="ja-JP" sz="1400" dirty="0" smtClean="0"/>
          </a:p>
          <a:p>
            <a:pPr>
              <a:spcAft>
                <a:spcPts val="1200"/>
              </a:spcAft>
            </a:pPr>
            <a:r>
              <a:rPr kumimoji="1" lang="ja-JP" altLang="en-US" sz="1400" dirty="0"/>
              <a:t>　</a:t>
            </a:r>
            <a:r>
              <a:rPr kumimoji="1" lang="ja-JP" altLang="en-US" sz="1400" dirty="0" smtClean="0"/>
              <a:t>ました。</a:t>
            </a:r>
            <a:endParaRPr kumimoji="1" lang="en-US" altLang="ja-JP" sz="1400" dirty="0" smtClean="0"/>
          </a:p>
          <a:p>
            <a:pPr>
              <a:spcAft>
                <a:spcPts val="600"/>
              </a:spcAft>
            </a:pPr>
            <a:r>
              <a:rPr kumimoji="1" lang="ja-JP" altLang="en-US" sz="1600" dirty="0"/>
              <a:t>２</a:t>
            </a:r>
            <a:r>
              <a:rPr kumimoji="1" lang="ja-JP" altLang="en-US" sz="1600" dirty="0" smtClean="0"/>
              <a:t>．ヒアリング団体</a:t>
            </a:r>
            <a:endParaRPr kumimoji="1" lang="en-US" altLang="ja-JP" sz="1600" dirty="0" smtClean="0"/>
          </a:p>
          <a:p>
            <a:r>
              <a:rPr kumimoji="1" lang="ja-JP" altLang="en-US" sz="1400" dirty="0"/>
              <a:t>　＜</a:t>
            </a:r>
            <a:r>
              <a:rPr kumimoji="1" lang="ja-JP" altLang="en-US" sz="1400" dirty="0" smtClean="0"/>
              <a:t>前期（６月～７月）＞</a:t>
            </a:r>
            <a:endParaRPr kumimoji="1" lang="en-US" altLang="ja-JP" sz="1400" dirty="0" smtClean="0"/>
          </a:p>
          <a:p>
            <a:pPr>
              <a:spcAft>
                <a:spcPts val="600"/>
              </a:spcAft>
            </a:pPr>
            <a:r>
              <a:rPr kumimoji="1" lang="ja-JP" altLang="en-US" sz="1400" dirty="0"/>
              <a:t>　</a:t>
            </a:r>
            <a:r>
              <a:rPr kumimoji="1" lang="ja-JP" altLang="en-US" sz="1400" dirty="0" smtClean="0"/>
              <a:t>　品川区手をつなぐ育成会、品川区重症心身障害児（者）を守る会、</a:t>
            </a:r>
            <a:endParaRPr kumimoji="1" lang="en-US" altLang="ja-JP" sz="1400" dirty="0" smtClean="0"/>
          </a:p>
          <a:p>
            <a:pPr>
              <a:spcAft>
                <a:spcPts val="1200"/>
              </a:spcAft>
            </a:pPr>
            <a:r>
              <a:rPr kumimoji="1" lang="ja-JP" altLang="en-US" sz="1400" dirty="0"/>
              <a:t>　</a:t>
            </a:r>
            <a:r>
              <a:rPr kumimoji="1" lang="ja-JP" altLang="en-US" sz="1400" dirty="0" smtClean="0"/>
              <a:t>　品川区肢体不自由児・者父母の会</a:t>
            </a:r>
            <a:endParaRPr kumimoji="1" lang="en-US" altLang="ja-JP" sz="1400" dirty="0" smtClean="0"/>
          </a:p>
          <a:p>
            <a:r>
              <a:rPr kumimoji="1" lang="ja-JP" altLang="en-US" sz="1400" dirty="0" smtClean="0"/>
              <a:t>　＜後期（</a:t>
            </a:r>
            <a:r>
              <a:rPr kumimoji="1" lang="en-US" altLang="ja-JP" sz="1400" dirty="0" smtClean="0"/>
              <a:t>12</a:t>
            </a:r>
            <a:r>
              <a:rPr kumimoji="1" lang="ja-JP" altLang="en-US" sz="1400" dirty="0" smtClean="0"/>
              <a:t>月～</a:t>
            </a:r>
            <a:r>
              <a:rPr kumimoji="1" lang="en-US" altLang="ja-JP" sz="1400" dirty="0" smtClean="0"/>
              <a:t>1</a:t>
            </a:r>
            <a:r>
              <a:rPr kumimoji="1" lang="ja-JP" altLang="en-US" sz="1400" dirty="0" smtClean="0"/>
              <a:t>月）＞</a:t>
            </a:r>
            <a:endParaRPr kumimoji="1" lang="en-US" altLang="ja-JP" sz="1400" dirty="0" smtClean="0"/>
          </a:p>
          <a:p>
            <a:pPr>
              <a:spcAft>
                <a:spcPts val="600"/>
              </a:spcAft>
            </a:pPr>
            <a:r>
              <a:rPr kumimoji="1" lang="ja-JP" altLang="en-US" sz="1400" dirty="0"/>
              <a:t>　</a:t>
            </a:r>
            <a:r>
              <a:rPr kumimoji="1" lang="ja-JP" altLang="en-US" sz="1400" dirty="0" smtClean="0"/>
              <a:t>　品川区身体障害者友和会、品川区精神保健福祉家族会（かもめ会）、品川区聴覚障害者協会、</a:t>
            </a:r>
            <a:endParaRPr kumimoji="1" lang="en-US" altLang="ja-JP" sz="1400" dirty="0" smtClean="0"/>
          </a:p>
          <a:p>
            <a:pPr>
              <a:spcAft>
                <a:spcPts val="1200"/>
              </a:spcAft>
            </a:pPr>
            <a:r>
              <a:rPr kumimoji="1" lang="ja-JP" altLang="en-US" sz="1400" dirty="0"/>
              <a:t>　</a:t>
            </a:r>
            <a:r>
              <a:rPr kumimoji="1" lang="ja-JP" altLang="en-US" sz="1400" dirty="0" smtClean="0"/>
              <a:t>　品川区視覚障害者福祉協会</a:t>
            </a:r>
            <a:endParaRPr kumimoji="1" lang="en-US" altLang="ja-JP" sz="1400" dirty="0"/>
          </a:p>
          <a:p>
            <a:pPr>
              <a:spcAft>
                <a:spcPts val="600"/>
              </a:spcAft>
            </a:pPr>
            <a:r>
              <a:rPr kumimoji="1" lang="ja-JP" altLang="en-US" sz="1600" dirty="0" smtClean="0"/>
              <a:t>３．ヒアリングの主な内容</a:t>
            </a:r>
            <a:endParaRPr kumimoji="1" lang="en-US" altLang="ja-JP" sz="1600" dirty="0" smtClean="0"/>
          </a:p>
          <a:p>
            <a:r>
              <a:rPr kumimoji="1" lang="ja-JP" altLang="en-US" sz="1400" dirty="0" smtClean="0"/>
              <a:t>（１）</a:t>
            </a:r>
            <a:r>
              <a:rPr lang="ja-JP" altLang="ja-JP" sz="1400" dirty="0" smtClean="0"/>
              <a:t>団体</a:t>
            </a:r>
            <a:r>
              <a:rPr lang="ja-JP" altLang="ja-JP" sz="1400" dirty="0"/>
              <a:t>における相談事例の集約方法（相談の経路等）</a:t>
            </a:r>
          </a:p>
          <a:p>
            <a:r>
              <a:rPr lang="ja-JP" altLang="en-US" sz="1400" dirty="0" smtClean="0"/>
              <a:t>（２）</a:t>
            </a:r>
            <a:r>
              <a:rPr lang="ja-JP" altLang="ja-JP" sz="1400" dirty="0" smtClean="0"/>
              <a:t>団体</a:t>
            </a:r>
            <a:r>
              <a:rPr lang="ja-JP" altLang="ja-JP" sz="1400" dirty="0"/>
              <a:t>における相談事例に対する解消のための対応・働きかけ</a:t>
            </a:r>
          </a:p>
          <a:p>
            <a:r>
              <a:rPr lang="ja-JP" altLang="en-US" sz="1400" dirty="0" smtClean="0"/>
              <a:t>（３）</a:t>
            </a:r>
            <a:r>
              <a:rPr lang="ja-JP" altLang="ja-JP" sz="1400" dirty="0" smtClean="0"/>
              <a:t>相談</a:t>
            </a:r>
            <a:r>
              <a:rPr lang="ja-JP" altLang="ja-JP" sz="1400" dirty="0"/>
              <a:t>経路や相談事例に対する解消のための対応等について</a:t>
            </a:r>
            <a:endParaRPr kumimoji="1" lang="en-US" altLang="ja-JP" sz="1400" dirty="0" smtClean="0"/>
          </a:p>
        </p:txBody>
      </p:sp>
    </p:spTree>
    <p:extLst>
      <p:ext uri="{BB962C8B-B14F-4D97-AF65-F5344CB8AC3E}">
        <p14:creationId xmlns:p14="http://schemas.microsoft.com/office/powerpoint/2010/main" val="2366220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441256899"/>
              </p:ext>
            </p:extLst>
          </p:nvPr>
        </p:nvGraphicFramePr>
        <p:xfrm>
          <a:off x="264021" y="777959"/>
          <a:ext cx="9377958" cy="5882452"/>
        </p:xfrm>
        <a:graphic>
          <a:graphicData uri="http://schemas.openxmlformats.org/drawingml/2006/table">
            <a:tbl>
              <a:tblPr firstRow="1" bandRow="1">
                <a:tableStyleId>{69012ECD-51FC-41F1-AA8D-1B2483CD663E}</a:tableStyleId>
              </a:tblPr>
              <a:tblGrid>
                <a:gridCol w="3833194">
                  <a:extLst>
                    <a:ext uri="{9D8B030D-6E8A-4147-A177-3AD203B41FA5}">
                      <a16:colId xmlns:a16="http://schemas.microsoft.com/office/drawing/2014/main" val="2334072247"/>
                    </a:ext>
                  </a:extLst>
                </a:gridCol>
                <a:gridCol w="5544764">
                  <a:extLst>
                    <a:ext uri="{9D8B030D-6E8A-4147-A177-3AD203B41FA5}">
                      <a16:colId xmlns:a16="http://schemas.microsoft.com/office/drawing/2014/main" val="2499076611"/>
                    </a:ext>
                  </a:extLst>
                </a:gridCol>
              </a:tblGrid>
              <a:tr h="271146">
                <a:tc>
                  <a:txBody>
                    <a:bodyPr/>
                    <a:lstStyle/>
                    <a:p>
                      <a:pPr algn="ctr"/>
                      <a:r>
                        <a:rPr kumimoji="1" lang="ja-JP" altLang="en-US" sz="1300" dirty="0" smtClean="0"/>
                        <a:t>質問事項</a:t>
                      </a:r>
                      <a:endParaRPr kumimoji="1" lang="ja-JP" altLang="en-US" sz="1300" dirty="0"/>
                    </a:p>
                  </a:txBody>
                  <a:tcPr marL="74295" marR="74295" marT="37148" marB="37148"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algn="ctr"/>
                      <a:r>
                        <a:rPr kumimoji="1" lang="ja-JP" altLang="en-US" sz="1300" dirty="0" smtClean="0"/>
                        <a:t>回答まとめ</a:t>
                      </a:r>
                      <a:endParaRPr kumimoji="1" lang="ja-JP" altLang="en-US" sz="1300" dirty="0"/>
                    </a:p>
                  </a:txBody>
                  <a:tcPr marL="74295" marR="74295" marT="37148" marB="37148"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extLst>
                  <a:ext uri="{0D108BD9-81ED-4DB2-BD59-A6C34878D82A}">
                    <a16:rowId xmlns:a16="http://schemas.microsoft.com/office/drawing/2014/main" val="2701808165"/>
                  </a:ext>
                </a:extLst>
              </a:tr>
              <a:tr h="2123899">
                <a:tc>
                  <a:txBody>
                    <a:bodyPr/>
                    <a:lstStyle/>
                    <a:p>
                      <a:pPr algn="ctr"/>
                      <a:r>
                        <a:rPr kumimoji="1" lang="ja-JP" altLang="en-US" sz="1200" dirty="0" smtClean="0"/>
                        <a:t>相談事例の集約方法（相談経路など）</a:t>
                      </a:r>
                      <a:endParaRPr kumimoji="1" lang="ja-JP" altLang="en-US" sz="1200" dirty="0"/>
                    </a:p>
                  </a:txBody>
                  <a:tcPr marL="74295" marR="74295" marT="37148" marB="37148"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171450" indent="-171450">
                        <a:buFont typeface="Wingdings" panose="05000000000000000000" pitchFamily="2" charset="2"/>
                        <a:buChar char="l"/>
                      </a:pPr>
                      <a:r>
                        <a:rPr kumimoji="1" lang="ja-JP" altLang="en-US" sz="1200" dirty="0" smtClean="0"/>
                        <a:t>団体独自のメールアドレス・電話番号・ＦＡＸ番号を設けて、会員からの相談等を受付</a:t>
                      </a:r>
                      <a:endParaRPr kumimoji="1" lang="en-US" altLang="ja-JP" sz="1200" dirty="0" smtClean="0"/>
                    </a:p>
                    <a:p>
                      <a:pPr marL="171450" indent="-171450">
                        <a:buFont typeface="Wingdings" panose="05000000000000000000" pitchFamily="2" charset="2"/>
                        <a:buChar char="l"/>
                      </a:pPr>
                      <a:r>
                        <a:rPr kumimoji="1" lang="ja-JP" altLang="en-US" sz="1200" dirty="0" smtClean="0"/>
                        <a:t>団体として事例集約の機会や相談窓口はないため、会長や役員・理事あてに直接相談がある</a:t>
                      </a:r>
                      <a:endParaRPr kumimoji="1" lang="en-US" altLang="ja-JP" sz="1200" dirty="0" smtClean="0"/>
                    </a:p>
                    <a:p>
                      <a:pPr marL="171450" indent="-171450">
                        <a:buFont typeface="Wingdings" panose="05000000000000000000" pitchFamily="2" charset="2"/>
                        <a:buChar char="l"/>
                      </a:pPr>
                      <a:r>
                        <a:rPr kumimoji="1" lang="ja-JP" altLang="en-US" sz="1200" dirty="0" smtClean="0"/>
                        <a:t>団体の定例会・役員会やイベント等の際に、相談を受ける</a:t>
                      </a:r>
                      <a:endParaRPr kumimoji="1" lang="en-US" altLang="ja-JP" sz="1200" dirty="0" smtClean="0"/>
                    </a:p>
                    <a:p>
                      <a:pPr marL="171450" indent="-171450">
                        <a:spcAft>
                          <a:spcPts val="0"/>
                        </a:spcAft>
                        <a:buFont typeface="Wingdings" panose="05000000000000000000" pitchFamily="2" charset="2"/>
                        <a:buChar char="l"/>
                      </a:pPr>
                      <a:r>
                        <a:rPr kumimoji="1" lang="ja-JP" altLang="en-US" sz="1200" dirty="0" smtClean="0"/>
                        <a:t>団体内からは障害者差別に関する相談を受けることがあまり</a:t>
                      </a:r>
                      <a:r>
                        <a:rPr kumimoji="1" lang="ja-JP" altLang="en-US" sz="1200" dirty="0" smtClean="0"/>
                        <a:t>ない</a:t>
                      </a:r>
                      <a:endParaRPr kumimoji="1" lang="en-US" altLang="ja-JP" sz="1200" dirty="0" smtClean="0"/>
                    </a:p>
                    <a:p>
                      <a:pPr marL="171450" indent="-171450">
                        <a:spcAft>
                          <a:spcPts val="600"/>
                        </a:spcAft>
                        <a:buFont typeface="Wingdings" panose="05000000000000000000" pitchFamily="2" charset="2"/>
                        <a:buChar char="l"/>
                      </a:pPr>
                      <a:r>
                        <a:rPr kumimoji="1" lang="ja-JP" altLang="en-US" sz="1200" dirty="0" smtClean="0"/>
                        <a:t>相談内容を区別して集約していない</a:t>
                      </a:r>
                      <a:endParaRPr kumimoji="1" lang="en-US" altLang="ja-JP" sz="1200" dirty="0" smtClean="0"/>
                    </a:p>
                    <a:p>
                      <a:pPr marL="0" indent="0">
                        <a:buFont typeface="Wingdings" panose="05000000000000000000" pitchFamily="2" charset="2"/>
                        <a:buNone/>
                      </a:pPr>
                      <a:r>
                        <a:rPr kumimoji="1" lang="en-US" altLang="ja-JP" sz="1200" dirty="0" smtClean="0"/>
                        <a:t>※</a:t>
                      </a:r>
                      <a:r>
                        <a:rPr kumimoji="1" lang="ja-JP" altLang="en-US" sz="1200" dirty="0" smtClean="0"/>
                        <a:t>その他、障害者相談員として会員以外の方から、障害者差別に関することだ</a:t>
                      </a:r>
                      <a:endParaRPr kumimoji="1" lang="en-US" altLang="ja-JP" sz="1200" dirty="0" smtClean="0"/>
                    </a:p>
                    <a:p>
                      <a:pPr marL="0" indent="0">
                        <a:buFont typeface="Wingdings" panose="05000000000000000000" pitchFamily="2" charset="2"/>
                        <a:buNone/>
                      </a:pPr>
                      <a:r>
                        <a:rPr kumimoji="1" lang="ja-JP" altLang="en-US" sz="1200" dirty="0" smtClean="0"/>
                        <a:t>　</a:t>
                      </a:r>
                      <a:r>
                        <a:rPr kumimoji="1" lang="ja-JP" altLang="en-US" sz="1200" dirty="0" err="1" smtClean="0"/>
                        <a:t>けで</a:t>
                      </a:r>
                      <a:r>
                        <a:rPr kumimoji="1" lang="ja-JP" altLang="en-US" sz="1200" dirty="0" smtClean="0"/>
                        <a:t>なく多様な相談等を受けている</a:t>
                      </a:r>
                      <a:endParaRPr kumimoji="1" lang="ja-JP" altLang="en-US" sz="1200" dirty="0"/>
                    </a:p>
                  </a:txBody>
                  <a:tcPr marL="74295" marR="74295" marT="37148" marB="37148"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extLst>
                  <a:ext uri="{0D108BD9-81ED-4DB2-BD59-A6C34878D82A}">
                    <a16:rowId xmlns:a16="http://schemas.microsoft.com/office/drawing/2014/main" val="2649839086"/>
                  </a:ext>
                </a:extLst>
              </a:tr>
              <a:tr h="1082958">
                <a:tc>
                  <a:txBody>
                    <a:bodyPr/>
                    <a:lstStyle/>
                    <a:p>
                      <a:pPr algn="ctr"/>
                      <a:r>
                        <a:rPr kumimoji="1" lang="ja-JP" altLang="en-US" sz="1200" dirty="0" smtClean="0"/>
                        <a:t>相談事例解消のための対応・働きかけ</a:t>
                      </a:r>
                      <a:endParaRPr kumimoji="1" lang="ja-JP" altLang="en-US" sz="1200" dirty="0"/>
                    </a:p>
                  </a:txBody>
                  <a:tcPr marL="74295" marR="74295" marT="37148" marB="37148"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171450" indent="-171450">
                        <a:buFont typeface="Wingdings" panose="05000000000000000000" pitchFamily="2" charset="2"/>
                        <a:buChar char="l"/>
                      </a:pPr>
                      <a:r>
                        <a:rPr kumimoji="1" lang="ja-JP" altLang="en-US" sz="1200" dirty="0" smtClean="0"/>
                        <a:t>相談があった場合は、事実確認等を行ったうえで、関係各所に働きかける</a:t>
                      </a:r>
                      <a:endParaRPr kumimoji="1" lang="en-US" altLang="ja-JP" sz="1200" dirty="0" smtClean="0"/>
                    </a:p>
                    <a:p>
                      <a:pPr marL="171450" indent="-171450">
                        <a:buFont typeface="Wingdings" panose="05000000000000000000" pitchFamily="2" charset="2"/>
                        <a:buChar char="l"/>
                      </a:pPr>
                      <a:r>
                        <a:rPr kumimoji="1" lang="ja-JP" altLang="en-US" sz="1200" dirty="0" smtClean="0"/>
                        <a:t>団体の理事会で相談内容について検討する</a:t>
                      </a:r>
                      <a:endParaRPr kumimoji="1" lang="en-US" altLang="ja-JP" sz="1200" dirty="0" smtClean="0"/>
                    </a:p>
                    <a:p>
                      <a:pPr marL="171450" indent="-171450">
                        <a:buFont typeface="Wingdings" panose="05000000000000000000" pitchFamily="2" charset="2"/>
                        <a:buChar char="l"/>
                      </a:pPr>
                      <a:r>
                        <a:rPr kumimoji="1" lang="ja-JP" altLang="en-US" sz="1200" dirty="0" smtClean="0"/>
                        <a:t>必要に応じて区に相談する</a:t>
                      </a:r>
                      <a:endParaRPr kumimoji="1" lang="en-US" altLang="ja-JP" sz="1200" dirty="0" smtClean="0"/>
                    </a:p>
                    <a:p>
                      <a:pPr marL="171450" indent="-171450">
                        <a:buFont typeface="Wingdings" panose="05000000000000000000" pitchFamily="2" charset="2"/>
                        <a:buChar char="l"/>
                      </a:pPr>
                      <a:r>
                        <a:rPr kumimoji="1" lang="ja-JP" altLang="en-US" sz="1200" dirty="0" smtClean="0"/>
                        <a:t>上位団体で開催する研修会等で事例共有を行い、検討・意見交換を行う</a:t>
                      </a:r>
                      <a:endParaRPr kumimoji="1" lang="ja-JP" altLang="en-US" sz="1200" dirty="0"/>
                    </a:p>
                  </a:txBody>
                  <a:tcPr marL="74295" marR="74295" marT="37148" marB="37148"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extLst>
                  <a:ext uri="{0D108BD9-81ED-4DB2-BD59-A6C34878D82A}">
                    <a16:rowId xmlns:a16="http://schemas.microsoft.com/office/drawing/2014/main" val="3372659097"/>
                  </a:ext>
                </a:extLst>
              </a:tr>
              <a:tr h="1647179">
                <a:tc>
                  <a:txBody>
                    <a:bodyPr/>
                    <a:lstStyle/>
                    <a:p>
                      <a:pPr algn="ctr"/>
                      <a:r>
                        <a:rPr kumimoji="1" lang="ja-JP" altLang="en-US" sz="1200" dirty="0" smtClean="0"/>
                        <a:t>相談経路や事例解消のための対応等へ期待すること</a:t>
                      </a:r>
                      <a:endParaRPr kumimoji="1" lang="ja-JP" altLang="en-US" sz="1200" dirty="0"/>
                    </a:p>
                  </a:txBody>
                  <a:tcPr marL="74295" marR="74295" marT="37148" marB="37148"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171450" indent="-171450">
                        <a:buFont typeface="Wingdings" panose="05000000000000000000" pitchFamily="2" charset="2"/>
                        <a:buChar char="l"/>
                      </a:pPr>
                      <a:r>
                        <a:rPr kumimoji="1" lang="ja-JP" altLang="en-US" sz="1200" dirty="0" smtClean="0"/>
                        <a:t>ＬＩＮＥなどのＳＮＳを活用して、相談しやすい体制整備</a:t>
                      </a:r>
                      <a:endParaRPr kumimoji="1" lang="en-US" altLang="ja-JP" sz="1200" dirty="0" smtClean="0"/>
                    </a:p>
                    <a:p>
                      <a:pPr marL="171450" indent="-171450">
                        <a:buFont typeface="Wingdings" panose="05000000000000000000" pitchFamily="2" charset="2"/>
                        <a:buChar char="l"/>
                      </a:pPr>
                      <a:r>
                        <a:rPr kumimoji="1" lang="ja-JP" altLang="en-US" sz="1200" dirty="0" smtClean="0"/>
                        <a:t>相談を受けた後に、適切な関係機関へつなげる体制・仕組みづくり</a:t>
                      </a:r>
                      <a:endParaRPr kumimoji="1" lang="en-US" altLang="ja-JP" sz="1200" dirty="0" smtClean="0"/>
                    </a:p>
                    <a:p>
                      <a:pPr marL="171450" indent="-171450">
                        <a:buFont typeface="Wingdings" panose="05000000000000000000" pitchFamily="2" charset="2"/>
                        <a:buChar char="l"/>
                      </a:pPr>
                      <a:r>
                        <a:rPr kumimoji="1" lang="ja-JP" altLang="en-US" sz="1200" dirty="0" smtClean="0"/>
                        <a:t>事態が悪化する前に、打開策や代替案を一緒に模索していくような仕組みづくり</a:t>
                      </a:r>
                      <a:endParaRPr kumimoji="1" lang="en-US" altLang="ja-JP" sz="1200" dirty="0" smtClean="0"/>
                    </a:p>
                    <a:p>
                      <a:pPr marL="171450" indent="-171450">
                        <a:buFont typeface="Wingdings" panose="05000000000000000000" pitchFamily="2" charset="2"/>
                        <a:buChar char="l"/>
                      </a:pPr>
                      <a:r>
                        <a:rPr kumimoji="1" lang="ja-JP" altLang="en-US" sz="1200" dirty="0" smtClean="0"/>
                        <a:t>相談があった場合には、事業者等に対して法の趣旨説明や啓発を働きかけるとともに、地域支援協議会の場で検討するという２段階の仕組みづくり</a:t>
                      </a:r>
                      <a:endParaRPr kumimoji="1" lang="en-US" altLang="ja-JP" sz="1200" dirty="0" smtClean="0"/>
                    </a:p>
                    <a:p>
                      <a:pPr marL="171450" indent="-171450">
                        <a:buFont typeface="Wingdings" panose="05000000000000000000" pitchFamily="2" charset="2"/>
                        <a:buChar char="l"/>
                      </a:pPr>
                      <a:r>
                        <a:rPr kumimoji="1" lang="ja-JP" altLang="en-US" sz="1200" dirty="0" smtClean="0"/>
                        <a:t>地域支援協議会の場で、事例検討を行う</a:t>
                      </a:r>
                      <a:endParaRPr kumimoji="1" lang="ja-JP" altLang="en-US" sz="1200" dirty="0"/>
                    </a:p>
                  </a:txBody>
                  <a:tcPr marL="74295" marR="74295" marT="37148" marB="37148"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extLst>
                  <a:ext uri="{0D108BD9-81ED-4DB2-BD59-A6C34878D82A}">
                    <a16:rowId xmlns:a16="http://schemas.microsoft.com/office/drawing/2014/main" val="589291158"/>
                  </a:ext>
                </a:extLst>
              </a:tr>
              <a:tr h="756000">
                <a:tc>
                  <a:txBody>
                    <a:bodyPr/>
                    <a:lstStyle/>
                    <a:p>
                      <a:pPr algn="ctr"/>
                      <a:r>
                        <a:rPr kumimoji="1" lang="ja-JP" altLang="en-US" sz="1200" dirty="0" smtClean="0"/>
                        <a:t>その他</a:t>
                      </a:r>
                      <a:endParaRPr kumimoji="1" lang="ja-JP" altLang="en-US" sz="1200" dirty="0"/>
                    </a:p>
                  </a:txBody>
                  <a:tcPr marL="74295" marR="74295" marT="37148" marB="37148"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171450" indent="-171450">
                        <a:buFont typeface="Wingdings" panose="05000000000000000000" pitchFamily="2" charset="2"/>
                        <a:buChar char="l"/>
                      </a:pPr>
                      <a:r>
                        <a:rPr kumimoji="1" lang="ja-JP" altLang="en-US" sz="1200" dirty="0" smtClean="0"/>
                        <a:t>地域支援協議会の活動の一環として、差別解消に関する普及啓発活動の実施を検討する</a:t>
                      </a:r>
                      <a:endParaRPr kumimoji="1" lang="ja-JP" altLang="en-US" sz="1200" dirty="0"/>
                    </a:p>
                  </a:txBody>
                  <a:tcPr marL="74295" marR="74295" marT="37148" marB="37148"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extLst>
                  <a:ext uri="{0D108BD9-81ED-4DB2-BD59-A6C34878D82A}">
                    <a16:rowId xmlns:a16="http://schemas.microsoft.com/office/drawing/2014/main" val="1243960868"/>
                  </a:ext>
                </a:extLst>
              </a:tr>
            </a:tbl>
          </a:graphicData>
        </a:graphic>
      </p:graphicFrame>
      <p:sp>
        <p:nvSpPr>
          <p:cNvPr id="5" name="テキスト ボックス 4"/>
          <p:cNvSpPr txBox="1"/>
          <p:nvPr/>
        </p:nvSpPr>
        <p:spPr>
          <a:xfrm>
            <a:off x="264021" y="302236"/>
            <a:ext cx="2435217" cy="338554"/>
          </a:xfrm>
          <a:prstGeom prst="rect">
            <a:avLst/>
          </a:prstGeom>
          <a:noFill/>
        </p:spPr>
        <p:txBody>
          <a:bodyPr wrap="square" rtlCol="0">
            <a:spAutoFit/>
          </a:bodyPr>
          <a:lstStyle/>
          <a:p>
            <a:r>
              <a:rPr lang="ja-JP" altLang="en-US" sz="1600" b="1" dirty="0"/>
              <a:t>ヒアリング結果まとめ</a:t>
            </a:r>
          </a:p>
        </p:txBody>
      </p:sp>
    </p:spTree>
    <p:extLst>
      <p:ext uri="{BB962C8B-B14F-4D97-AF65-F5344CB8AC3E}">
        <p14:creationId xmlns:p14="http://schemas.microsoft.com/office/powerpoint/2010/main" val="7493878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235</TotalTime>
  <Words>539</Words>
  <Application>Microsoft Office PowerPoint</Application>
  <PresentationFormat>A4 210 x 297 mm</PresentationFormat>
  <Paragraphs>40</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游ゴシック</vt:lpstr>
      <vt:lpstr>游ゴシック Light</vt:lpstr>
      <vt:lpstr>Arial</vt:lpstr>
      <vt:lpstr>Calibri</vt:lpstr>
      <vt:lpstr>Calibri Light</vt:lpstr>
      <vt:lpstr>Wingdings</vt:lpstr>
      <vt:lpstr>Office テーマ</vt:lpstr>
      <vt:lpstr>障害者差別に関する相談等の障害者団体へのヒアリング結果について</vt:lpstr>
      <vt:lpstr>PowerPoint プレゼンテーション</vt:lpstr>
    </vt:vector>
  </TitlesOfParts>
  <Company>品川区</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高木　健太</dc:creator>
  <cp:lastModifiedBy>高木　健太</cp:lastModifiedBy>
  <cp:revision>13</cp:revision>
  <dcterms:created xsi:type="dcterms:W3CDTF">2024-02-02T02:44:37Z</dcterms:created>
  <dcterms:modified xsi:type="dcterms:W3CDTF">2024-02-05T03:36:56Z</dcterms:modified>
</cp:coreProperties>
</file>