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89" r:id="rId1"/>
  </p:sldMasterIdLst>
  <p:notesMasterIdLst>
    <p:notesMasterId r:id="rId14"/>
  </p:notesMasterIdLst>
  <p:handoutMasterIdLst>
    <p:handoutMasterId r:id="rId15"/>
  </p:handoutMasterIdLst>
  <p:sldIdLst>
    <p:sldId id="265" r:id="rId2"/>
    <p:sldId id="257" r:id="rId3"/>
    <p:sldId id="270" r:id="rId4"/>
    <p:sldId id="267" r:id="rId5"/>
    <p:sldId id="263" r:id="rId6"/>
    <p:sldId id="268" r:id="rId7"/>
    <p:sldId id="271" r:id="rId8"/>
    <p:sldId id="273" r:id="rId9"/>
    <p:sldId id="275" r:id="rId10"/>
    <p:sldId id="259" r:id="rId11"/>
    <p:sldId id="260" r:id="rId12"/>
    <p:sldId id="269" r:id="rId13"/>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FF99"/>
    <a:srgbClr val="66FF33"/>
    <a:srgbClr val="FF9966"/>
    <a:srgbClr val="0066FF"/>
    <a:srgbClr val="CCFF99"/>
    <a:srgbClr val="99CCFF"/>
    <a:srgbClr val="FF3300"/>
    <a:srgbClr val="0000FF"/>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F3D519FA-473A-462A-A065-B23B0651603A}" type="datetimeFigureOut">
              <a:rPr kumimoji="1" lang="ja-JP" altLang="en-US" smtClean="0"/>
              <a:t>2025/10/7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8A95C991-9932-4F03-B972-2821B0F7728B}" type="slidenum">
              <a:rPr kumimoji="1" lang="ja-JP" altLang="en-US" smtClean="0"/>
              <a:t>‹#›</a:t>
            </a:fld>
            <a:endParaRPr kumimoji="1" lang="ja-JP" altLang="en-US"/>
          </a:p>
        </p:txBody>
      </p:sp>
    </p:spTree>
    <p:extLst>
      <p:ext uri="{BB962C8B-B14F-4D97-AF65-F5344CB8AC3E}">
        <p14:creationId xmlns:p14="http://schemas.microsoft.com/office/powerpoint/2010/main" val="37259437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3B553AB-CF13-4EE1-B05C-DCD5116328BB}" type="datetimeFigureOut">
              <a:rPr kumimoji="1" lang="ja-JP" altLang="en-US" smtClean="0"/>
              <a:t>2025/10/7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01FDA15-984B-4BB3-B72C-B770007D475A}" type="slidenum">
              <a:rPr kumimoji="1" lang="ja-JP" altLang="en-US" smtClean="0"/>
              <a:t>‹#›</a:t>
            </a:fld>
            <a:endParaRPr kumimoji="1" lang="ja-JP" altLang="en-US"/>
          </a:p>
        </p:txBody>
      </p:sp>
    </p:spTree>
    <p:extLst>
      <p:ext uri="{BB962C8B-B14F-4D97-AF65-F5344CB8AC3E}">
        <p14:creationId xmlns:p14="http://schemas.microsoft.com/office/powerpoint/2010/main" val="37539263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66F7844-A694-4DED-8BA1-8E836B5957AA}"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1220586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B2D66F6-B8DD-4998-A882-31227BE456C8}"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1537089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99EA5E1-25A0-4AB3-928D-6C25031DBA3D}"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588FD67-8F10-45F5-A264-8B2BB9EBE5CD}"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30443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CADB1549-C440-40F5-92DF-24D94993106F}"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2812092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76C81C9E-B280-4099-B0C2-47CDCE8C0A25}"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588FD67-8F10-45F5-A264-8B2BB9EBE5CD}"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2664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F53FDB48-2527-4B59-B66A-CD53E130B717}"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2150457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4023745-C307-498C-B17F-FAB0A301683B}"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2995794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0255ACE-033F-4C7E-A093-DD76EBF15B5E}"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345517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25CF065-1434-4B60-A3EF-EF54722403B5}"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31813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E3629D2-83D8-4247-82F1-E27674F06827}" type="datetime1">
              <a:rPr kumimoji="1" lang="ja-JP" altLang="en-US" smtClean="0"/>
              <a:t>2025/10/7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79352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2B5DF4E-BCD6-47CD-91C0-66355DEACCB3}"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285371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E3F62F5-F2C9-4BE5-95C7-3CE3E05860EE}" type="datetime1">
              <a:rPr kumimoji="1" lang="ja-JP" altLang="en-US" smtClean="0"/>
              <a:t>2025/10/7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176906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1A282B0-3984-4A2C-BBB7-693BB8DE07B2}" type="datetime1">
              <a:rPr kumimoji="1" lang="ja-JP" altLang="en-US" smtClean="0"/>
              <a:t>2025/10/7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3562681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91AF97-241A-4E94-8FF8-C4E45C1871B4}" type="datetime1">
              <a:rPr kumimoji="1" lang="ja-JP" altLang="en-US" smtClean="0"/>
              <a:t>2025/10/7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2931043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6DEE3D7-BE9E-4EF4-9819-6636F7A835E8}"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372001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FA8A584-3309-4604-A50E-80280CA0C68D}" type="datetime1">
              <a:rPr kumimoji="1" lang="ja-JP" altLang="en-US" smtClean="0"/>
              <a:t>2025/10/7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2563734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FC5D6C9-A92D-45E2-97A8-47D573D9B34D}" type="datetime1">
              <a:rPr kumimoji="1" lang="ja-JP" altLang="en-US" smtClean="0"/>
              <a:t>2025/10/7</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588FD67-8F10-45F5-A264-8B2BB9EBE5CD}" type="slidenum">
              <a:rPr kumimoji="1" lang="ja-JP" altLang="en-US" smtClean="0"/>
              <a:t>‹#›</a:t>
            </a:fld>
            <a:endParaRPr kumimoji="1" lang="ja-JP" altLang="en-US"/>
          </a:p>
        </p:txBody>
      </p:sp>
    </p:spTree>
    <p:extLst>
      <p:ext uri="{BB962C8B-B14F-4D97-AF65-F5344CB8AC3E}">
        <p14:creationId xmlns:p14="http://schemas.microsoft.com/office/powerpoint/2010/main" val="335896065"/>
      </p:ext>
    </p:extLst>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 id="2147483803" r:id="rId14"/>
    <p:sldLayoutId id="2147483804" r:id="rId15"/>
    <p:sldLayoutId id="2147483805" r:id="rId16"/>
  </p:sldLayoutIdLst>
  <p:hf hdr="0" ftr="0" dt="0"/>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24264" y="1484027"/>
            <a:ext cx="10910458" cy="1779349"/>
          </a:xfrm>
        </p:spPr>
        <p:txBody>
          <a:bodyPr>
            <a:normAutofit/>
          </a:bodyPr>
          <a:lstStyle/>
          <a:p>
            <a:pPr algn="ctr"/>
            <a:r>
              <a:rPr lang="ja-JP" altLang="en-US" sz="5200" dirty="0">
                <a:latin typeface="HGS創英角ｺﾞｼｯｸUB" panose="020B0900000000000000" pitchFamily="50" charset="-128"/>
                <a:ea typeface="HGS創英角ｺﾞｼｯｸUB" panose="020B0900000000000000" pitchFamily="50" charset="-128"/>
              </a:rPr>
              <a:t>品川区訪問介護サービス事業所</a:t>
            </a:r>
            <a:r>
              <a:rPr lang="en-US" altLang="ja-JP" sz="5200" dirty="0">
                <a:latin typeface="HGS創英角ｺﾞｼｯｸUB" panose="020B0900000000000000" pitchFamily="50" charset="-128"/>
                <a:ea typeface="HGS創英角ｺﾞｼｯｸUB" panose="020B0900000000000000" pitchFamily="50" charset="-128"/>
              </a:rPr>
              <a:t/>
            </a:r>
            <a:br>
              <a:rPr lang="en-US" altLang="ja-JP" sz="5200" dirty="0">
                <a:latin typeface="HGS創英角ｺﾞｼｯｸUB" panose="020B0900000000000000" pitchFamily="50" charset="-128"/>
                <a:ea typeface="HGS創英角ｺﾞｼｯｸUB" panose="020B0900000000000000" pitchFamily="50" charset="-128"/>
              </a:rPr>
            </a:br>
            <a:r>
              <a:rPr lang="ja-JP" altLang="en-US" sz="5200" dirty="0">
                <a:latin typeface="HGS創英角ｺﾞｼｯｸUB" panose="020B0900000000000000" pitchFamily="50" charset="-128"/>
                <a:ea typeface="HGS創英角ｺﾞｼｯｸUB" panose="020B0900000000000000" pitchFamily="50" charset="-128"/>
              </a:rPr>
              <a:t>安定運営支援金</a:t>
            </a:r>
            <a:r>
              <a:rPr lang="ja-JP" altLang="en-US" sz="5200" dirty="0" smtClean="0">
                <a:latin typeface="HGS創英角ｺﾞｼｯｸUB" panose="020B0900000000000000" pitchFamily="50" charset="-128"/>
                <a:ea typeface="HGS創英角ｺﾞｼｯｸUB" panose="020B0900000000000000" pitchFamily="50" charset="-128"/>
              </a:rPr>
              <a:t>事業　</a:t>
            </a:r>
            <a:endParaRPr kumimoji="1" lang="ja-JP" altLang="en-US" sz="5200" dirty="0"/>
          </a:p>
        </p:txBody>
      </p:sp>
      <p:sp>
        <p:nvSpPr>
          <p:cNvPr id="3" name="サブタイトル 2"/>
          <p:cNvSpPr>
            <a:spLocks noGrp="1"/>
          </p:cNvSpPr>
          <p:nvPr>
            <p:ph type="subTitle" idx="1"/>
          </p:nvPr>
        </p:nvSpPr>
        <p:spPr>
          <a:xfrm>
            <a:off x="2511538" y="4177771"/>
            <a:ext cx="8915399" cy="1126283"/>
          </a:xfrm>
        </p:spPr>
        <p:txBody>
          <a:bodyPr>
            <a:normAutofit/>
          </a:bodyPr>
          <a:lstStyle/>
          <a:p>
            <a:endParaRPr lang="en-US" altLang="ja-JP" dirty="0" smtClean="0">
              <a:latin typeface="HGS創英角ｺﾞｼｯｸUB" panose="020B0900000000000000" pitchFamily="50" charset="-128"/>
              <a:ea typeface="HGS創英角ｺﾞｼｯｸUB" panose="020B0900000000000000" pitchFamily="50" charset="-128"/>
            </a:endParaRPr>
          </a:p>
          <a:p>
            <a:r>
              <a:rPr lang="ja-JP" altLang="en-US" sz="2400" dirty="0"/>
              <a:t>令和７年</a:t>
            </a:r>
            <a:r>
              <a:rPr lang="ja-JP" altLang="en-US" sz="2400" dirty="0" smtClean="0"/>
              <a:t>９月　品川区</a:t>
            </a:r>
            <a:r>
              <a:rPr lang="ja-JP" altLang="en-US" sz="2400" dirty="0"/>
              <a:t>福祉部 高齢者福祉課 介護給付係</a:t>
            </a:r>
          </a:p>
          <a:p>
            <a:endParaRPr kumimoji="1" lang="ja-JP" altLang="en-US" dirty="0"/>
          </a:p>
        </p:txBody>
      </p:sp>
    </p:spTree>
    <p:extLst>
      <p:ext uri="{BB962C8B-B14F-4D97-AF65-F5344CB8AC3E}">
        <p14:creationId xmlns:p14="http://schemas.microsoft.com/office/powerpoint/2010/main" val="42698224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78102" y="714051"/>
            <a:ext cx="8911687" cy="650054"/>
          </a:xfrm>
        </p:spPr>
        <p:txBody>
          <a:bodyPr>
            <a:normAutofit/>
          </a:bodyPr>
          <a:lstStyle/>
          <a:p>
            <a:r>
              <a:rPr lang="ja-JP" altLang="en-US" sz="3200" b="1" dirty="0"/>
              <a:t>⑥</a:t>
            </a:r>
            <a:r>
              <a:rPr kumimoji="1" lang="ja-JP" altLang="en-US" sz="3200" b="1" dirty="0" smtClean="0"/>
              <a:t>支援金の申請方法について</a:t>
            </a:r>
            <a:endParaRPr kumimoji="1" lang="ja-JP" altLang="en-US" sz="3200" b="1" dirty="0"/>
          </a:p>
        </p:txBody>
      </p:sp>
      <p:sp>
        <p:nvSpPr>
          <p:cNvPr id="3" name="コンテンツ プレースホルダー 2"/>
          <p:cNvSpPr>
            <a:spLocks noGrp="1"/>
          </p:cNvSpPr>
          <p:nvPr>
            <p:ph sz="half" idx="1"/>
          </p:nvPr>
        </p:nvSpPr>
        <p:spPr>
          <a:xfrm>
            <a:off x="1285407" y="2014160"/>
            <a:ext cx="10363200" cy="4026876"/>
          </a:xfrm>
        </p:spPr>
        <p:txBody>
          <a:bodyPr/>
          <a:lstStyle/>
          <a:p>
            <a:r>
              <a:rPr kumimoji="1" lang="ja-JP" altLang="en-US" sz="2000" dirty="0" smtClean="0"/>
              <a:t>ケア倶楽部にて、対象事業所あてに</a:t>
            </a:r>
            <a:r>
              <a:rPr lang="ja-JP" altLang="en-US" sz="2000" b="1" u="sng" dirty="0" smtClean="0">
                <a:solidFill>
                  <a:srgbClr val="FF0000"/>
                </a:solidFill>
              </a:rPr>
              <a:t>申請金額</a:t>
            </a:r>
            <a:r>
              <a:rPr lang="ja-JP" altLang="en-US" sz="2000" dirty="0" smtClean="0"/>
              <a:t>をお知らせします。</a:t>
            </a:r>
            <a:r>
              <a:rPr kumimoji="1" lang="ja-JP" altLang="en-US" sz="2000" dirty="0" smtClean="0"/>
              <a:t>（毎月</a:t>
            </a:r>
            <a:r>
              <a:rPr kumimoji="1" lang="en-US" altLang="ja-JP" sz="2000" dirty="0" smtClean="0"/>
              <a:t>15</a:t>
            </a:r>
            <a:r>
              <a:rPr kumimoji="1" lang="ja-JP" altLang="en-US" sz="2000" dirty="0" smtClean="0"/>
              <a:t>日頃）</a:t>
            </a:r>
            <a:endParaRPr kumimoji="1" lang="en-US" altLang="ja-JP" sz="2000" dirty="0" smtClean="0"/>
          </a:p>
          <a:p>
            <a:pPr marL="0" indent="0">
              <a:buNone/>
            </a:pPr>
            <a:r>
              <a:rPr lang="ja-JP" altLang="en-US" sz="2000" dirty="0"/>
              <a:t>　</a:t>
            </a:r>
            <a:r>
              <a:rPr lang="ja-JP" altLang="en-US" sz="2000" dirty="0" smtClean="0"/>
              <a:t>　</a:t>
            </a:r>
            <a:r>
              <a:rPr lang="en-US" altLang="ja-JP" sz="1600" dirty="0" smtClean="0"/>
              <a:t>※</a:t>
            </a:r>
            <a:r>
              <a:rPr lang="ja-JP" altLang="en-US" sz="1600" dirty="0" smtClean="0"/>
              <a:t>ケア倶楽部の登録をしていない事業所は、登録をお願いいたします。</a:t>
            </a:r>
            <a:endParaRPr kumimoji="1" lang="en-US" altLang="ja-JP" sz="1600" dirty="0" smtClean="0"/>
          </a:p>
          <a:p>
            <a:r>
              <a:rPr lang="ja-JP" altLang="en-US" sz="2000" dirty="0" smtClean="0"/>
              <a:t>申請金額が分かりましたら、申請書に必要事項を入力のうえ、品川区</a:t>
            </a:r>
            <a:r>
              <a:rPr lang="ja-JP" altLang="en-US" sz="2000" dirty="0"/>
              <a:t>電子</a:t>
            </a:r>
            <a:r>
              <a:rPr lang="ja-JP" altLang="en-US" sz="2000" dirty="0" smtClean="0"/>
              <a:t>申請サービスにて申請書を提出してください。原則として、添付資料は不要です。</a:t>
            </a:r>
            <a:endParaRPr lang="en-US" altLang="ja-JP" sz="2000" dirty="0" smtClean="0"/>
          </a:p>
          <a:p>
            <a:pPr marL="0" indent="0">
              <a:buNone/>
            </a:pPr>
            <a:r>
              <a:rPr lang="ja-JP" altLang="en-US" sz="2000" dirty="0"/>
              <a:t>　</a:t>
            </a:r>
            <a:r>
              <a:rPr lang="ja-JP" altLang="en-US" sz="2000" dirty="0" smtClean="0"/>
              <a:t>　</a:t>
            </a:r>
            <a:r>
              <a:rPr lang="en-US" altLang="ja-JP" sz="1600" dirty="0" smtClean="0"/>
              <a:t>※</a:t>
            </a:r>
            <a:r>
              <a:rPr lang="ja-JP" altLang="en-US" sz="1600" dirty="0" smtClean="0"/>
              <a:t>品川区電子申請</a:t>
            </a:r>
            <a:r>
              <a:rPr lang="ja-JP" altLang="en-US" sz="1600" dirty="0" smtClean="0"/>
              <a:t>サービス</a:t>
            </a:r>
            <a:endParaRPr lang="en-US" altLang="ja-JP" sz="1600" dirty="0" smtClean="0"/>
          </a:p>
          <a:p>
            <a:pPr marL="0" indent="0">
              <a:buNone/>
            </a:pPr>
            <a:r>
              <a:rPr lang="ja-JP" altLang="en-US" sz="1600" dirty="0" smtClean="0"/>
              <a:t>　　　</a:t>
            </a:r>
            <a:r>
              <a:rPr lang="ja-JP" altLang="en-US" sz="1600" dirty="0" smtClean="0"/>
              <a:t>　</a:t>
            </a:r>
            <a:r>
              <a:rPr lang="en-US" altLang="ja-JP" sz="1600" dirty="0" smtClean="0"/>
              <a:t>URL</a:t>
            </a:r>
            <a:r>
              <a:rPr lang="ja-JP" altLang="en-US" sz="1600" dirty="0" smtClean="0"/>
              <a:t>：</a:t>
            </a:r>
            <a:r>
              <a:rPr lang="en-US" altLang="ja-JP" sz="1600" dirty="0"/>
              <a:t>https://apply.e-tumo.jp/city-shinagawa-u/offer/offerList_detail?tempSeq=3499</a:t>
            </a:r>
            <a:endParaRPr lang="en-US" altLang="ja-JP" sz="1600" dirty="0" smtClean="0"/>
          </a:p>
          <a:p>
            <a:r>
              <a:rPr lang="ja-JP" altLang="en-US" sz="2000" dirty="0"/>
              <a:t>申請書</a:t>
            </a:r>
            <a:r>
              <a:rPr lang="ja-JP" altLang="en-US" sz="2000" dirty="0" smtClean="0"/>
              <a:t>を受付後、内容に不備がなければ決定通知書をお送りします。</a:t>
            </a:r>
            <a:endParaRPr lang="en-US" altLang="ja-JP" sz="2000" dirty="0" smtClean="0"/>
          </a:p>
          <a:p>
            <a:pPr marL="0" indent="0">
              <a:buNone/>
            </a:pPr>
            <a:endParaRPr lang="en-US" altLang="ja-JP" sz="2000" dirty="0" smtClean="0"/>
          </a:p>
          <a:p>
            <a:r>
              <a:rPr lang="ja-JP" altLang="en-US" sz="2000" dirty="0"/>
              <a:t>決定通知書</a:t>
            </a:r>
            <a:r>
              <a:rPr lang="ja-JP" altLang="en-US" sz="2000" dirty="0" smtClean="0"/>
              <a:t>の送付後、約</a:t>
            </a:r>
            <a:r>
              <a:rPr lang="en-US" altLang="ja-JP" sz="2000" dirty="0" smtClean="0"/>
              <a:t>2</a:t>
            </a:r>
            <a:r>
              <a:rPr lang="ja-JP" altLang="en-US" sz="2000" dirty="0" smtClean="0"/>
              <a:t>週間で指定の口座に支援金をお振込みします。</a:t>
            </a:r>
            <a:endParaRPr lang="en-US" altLang="ja-JP" sz="2000" dirty="0" smtClean="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7" name="タイトル 1"/>
          <p:cNvSpPr txBox="1">
            <a:spLocks/>
          </p:cNvSpPr>
          <p:nvPr/>
        </p:nvSpPr>
        <p:spPr>
          <a:xfrm>
            <a:off x="668363" y="1364105"/>
            <a:ext cx="7621198" cy="55083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000" dirty="0"/>
              <a:t>申請</a:t>
            </a:r>
            <a:r>
              <a:rPr lang="ja-JP" altLang="en-US" sz="2000" dirty="0" smtClean="0"/>
              <a:t>の手順については、以下のとおりです。</a:t>
            </a:r>
            <a:endParaRPr lang="ja-JP" altLang="en-US" sz="2000" dirty="0"/>
          </a:p>
        </p:txBody>
      </p:sp>
      <p:sp>
        <p:nvSpPr>
          <p:cNvPr id="9" name="スライド番号プレースホルダー 8"/>
          <p:cNvSpPr>
            <a:spLocks noGrp="1"/>
          </p:cNvSpPr>
          <p:nvPr>
            <p:ph type="sldNum" sz="quarter" idx="12"/>
          </p:nvPr>
        </p:nvSpPr>
        <p:spPr/>
        <p:txBody>
          <a:bodyPr/>
          <a:lstStyle/>
          <a:p>
            <a:fld id="{B588FD67-8F10-45F5-A264-8B2BB9EBE5CD}" type="slidenum">
              <a:rPr kumimoji="1" lang="ja-JP" altLang="en-US" smtClean="0"/>
              <a:t>9</a:t>
            </a:fld>
            <a:endParaRPr kumimoji="1" lang="ja-JP" altLang="en-US"/>
          </a:p>
        </p:txBody>
      </p:sp>
    </p:spTree>
    <p:extLst>
      <p:ext uri="{BB962C8B-B14F-4D97-AF65-F5344CB8AC3E}">
        <p14:creationId xmlns:p14="http://schemas.microsoft.com/office/powerpoint/2010/main" val="3147659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64348" y="787782"/>
            <a:ext cx="6971676" cy="665185"/>
          </a:xfrm>
        </p:spPr>
        <p:txBody>
          <a:bodyPr>
            <a:noAutofit/>
          </a:bodyPr>
          <a:lstStyle/>
          <a:p>
            <a:r>
              <a:rPr lang="ja-JP" altLang="en-US" sz="3200" b="1" dirty="0"/>
              <a:t>⑦</a:t>
            </a:r>
            <a:r>
              <a:rPr kumimoji="1" lang="ja-JP" altLang="en-US" sz="3200" b="1" dirty="0" smtClean="0"/>
              <a:t>支援金にかかる</a:t>
            </a:r>
            <a:r>
              <a:rPr kumimoji="1" lang="en-US" altLang="ja-JP" sz="3200" b="1" dirty="0" smtClean="0"/>
              <a:t>Q</a:t>
            </a:r>
            <a:r>
              <a:rPr kumimoji="1" lang="ja-JP" altLang="en-US" sz="3200" b="1" dirty="0" smtClean="0"/>
              <a:t>＆</a:t>
            </a:r>
            <a:r>
              <a:rPr kumimoji="1" lang="en-US" altLang="ja-JP" sz="3200" b="1" dirty="0" smtClean="0"/>
              <a:t>A</a:t>
            </a:r>
            <a:endParaRPr kumimoji="1" lang="ja-JP" altLang="en-US" sz="3200" b="1" dirty="0"/>
          </a:p>
        </p:txBody>
      </p:sp>
      <p:sp>
        <p:nvSpPr>
          <p:cNvPr id="7" name="スライド番号プレースホルダー 6"/>
          <p:cNvSpPr>
            <a:spLocks noGrp="1"/>
          </p:cNvSpPr>
          <p:nvPr>
            <p:ph type="sldNum" sz="quarter" idx="12"/>
          </p:nvPr>
        </p:nvSpPr>
        <p:spPr/>
        <p:txBody>
          <a:bodyPr/>
          <a:lstStyle/>
          <a:p>
            <a:fld id="{B588FD67-8F10-45F5-A264-8B2BB9EBE5CD}" type="slidenum">
              <a:rPr kumimoji="1" lang="ja-JP" altLang="en-US" smtClean="0"/>
              <a:t>10</a:t>
            </a:fld>
            <a:endParaRPr kumimoji="1" lang="ja-JP" altLang="en-US"/>
          </a:p>
        </p:txBody>
      </p:sp>
      <p:sp>
        <p:nvSpPr>
          <p:cNvPr id="10" name="テキスト ボックス 9"/>
          <p:cNvSpPr txBox="1"/>
          <p:nvPr/>
        </p:nvSpPr>
        <p:spPr>
          <a:xfrm>
            <a:off x="1311579" y="1790163"/>
            <a:ext cx="10068307" cy="4247317"/>
          </a:xfrm>
          <a:prstGeom prst="rect">
            <a:avLst/>
          </a:prstGeom>
          <a:noFill/>
        </p:spPr>
        <p:txBody>
          <a:bodyPr wrap="square" rtlCol="0">
            <a:spAutoFit/>
          </a:bodyPr>
          <a:lstStyle/>
          <a:p>
            <a:r>
              <a:rPr lang="ja-JP" altLang="ja-JP" dirty="0" smtClean="0"/>
              <a:t>Ｑ</a:t>
            </a:r>
            <a:r>
              <a:rPr lang="ja-JP" altLang="en-US" dirty="0" smtClean="0"/>
              <a:t>１</a:t>
            </a:r>
            <a:r>
              <a:rPr lang="ja-JP" altLang="ja-JP" dirty="0"/>
              <a:t>　</a:t>
            </a:r>
            <a:r>
              <a:rPr lang="ja-JP" altLang="ja-JP" dirty="0" smtClean="0"/>
              <a:t>品川区</a:t>
            </a:r>
            <a:r>
              <a:rPr lang="ja-JP" altLang="ja-JP" dirty="0"/>
              <a:t>以外の他の自治体（近隣区や住所地特例）の被保険者にも訪問介護サービス</a:t>
            </a:r>
            <a:r>
              <a:rPr lang="ja-JP" altLang="ja-JP" dirty="0" smtClean="0"/>
              <a:t>を</a:t>
            </a:r>
            <a:endParaRPr lang="en-US" altLang="ja-JP" dirty="0" smtClean="0"/>
          </a:p>
          <a:p>
            <a:r>
              <a:rPr lang="ja-JP" altLang="en-US" dirty="0"/>
              <a:t>　</a:t>
            </a:r>
            <a:r>
              <a:rPr lang="ja-JP" altLang="en-US" dirty="0" smtClean="0"/>
              <a:t>　　</a:t>
            </a:r>
            <a:r>
              <a:rPr lang="ja-JP" altLang="ja-JP" dirty="0" smtClean="0"/>
              <a:t>実施</a:t>
            </a:r>
            <a:r>
              <a:rPr lang="ja-JP" altLang="ja-JP" dirty="0"/>
              <a:t>しましたが、支援金の対象となりますか。</a:t>
            </a:r>
          </a:p>
          <a:p>
            <a:r>
              <a:rPr lang="ja-JP" altLang="ja-JP" dirty="0" smtClean="0"/>
              <a:t>Ａ</a:t>
            </a:r>
            <a:r>
              <a:rPr lang="ja-JP" altLang="en-US" dirty="0" smtClean="0"/>
              <a:t>１</a:t>
            </a:r>
            <a:r>
              <a:rPr lang="ja-JP" altLang="ja-JP" dirty="0"/>
              <a:t>　品川区以外の被保険者に実施した訪問介護の分は、支援金の対象となりません</a:t>
            </a:r>
            <a:r>
              <a:rPr lang="ja-JP" altLang="ja-JP" dirty="0" smtClean="0"/>
              <a:t>。</a:t>
            </a:r>
            <a:endParaRPr lang="en-US" altLang="ja-JP" dirty="0" smtClean="0"/>
          </a:p>
          <a:p>
            <a:endParaRPr lang="en-US" altLang="ja-JP" dirty="0"/>
          </a:p>
          <a:p>
            <a:r>
              <a:rPr lang="ja-JP" altLang="ja-JP" dirty="0" smtClean="0"/>
              <a:t>Ｑ</a:t>
            </a:r>
            <a:r>
              <a:rPr lang="ja-JP" altLang="en-US" dirty="0" smtClean="0"/>
              <a:t>２</a:t>
            </a:r>
            <a:r>
              <a:rPr lang="ja-JP" altLang="ja-JP" dirty="0"/>
              <a:t>　区内に事業所はないのですが、品川区の被保険者に訪問介護サービスを実施しました。</a:t>
            </a:r>
          </a:p>
          <a:p>
            <a:r>
              <a:rPr lang="ja-JP" altLang="en-US" dirty="0" smtClean="0"/>
              <a:t>　　　</a:t>
            </a:r>
            <a:r>
              <a:rPr lang="ja-JP" altLang="ja-JP" dirty="0" smtClean="0"/>
              <a:t>支援</a:t>
            </a:r>
            <a:r>
              <a:rPr lang="ja-JP" altLang="ja-JP" dirty="0"/>
              <a:t>金の対象となりますか。</a:t>
            </a:r>
          </a:p>
          <a:p>
            <a:r>
              <a:rPr lang="ja-JP" altLang="ja-JP" dirty="0" smtClean="0"/>
              <a:t>Ａ</a:t>
            </a:r>
            <a:r>
              <a:rPr lang="ja-JP" altLang="en-US" dirty="0" smtClean="0"/>
              <a:t>２</a:t>
            </a:r>
            <a:r>
              <a:rPr lang="ja-JP" altLang="ja-JP" dirty="0"/>
              <a:t>　区内に主たる事業所があることが要件なので、支援金の対象となりません</a:t>
            </a:r>
            <a:r>
              <a:rPr lang="ja-JP" altLang="ja-JP" dirty="0" smtClean="0"/>
              <a:t>。</a:t>
            </a:r>
            <a:endParaRPr lang="en-US" altLang="ja-JP" dirty="0" smtClean="0"/>
          </a:p>
          <a:p>
            <a:endParaRPr lang="en-US" altLang="ja-JP" dirty="0"/>
          </a:p>
          <a:p>
            <a:r>
              <a:rPr lang="ja-JP" altLang="ja-JP" dirty="0"/>
              <a:t>Ｑ３　同一建物減算を算定していますが、支援金の対象とならないのですか。</a:t>
            </a:r>
          </a:p>
          <a:p>
            <a:r>
              <a:rPr lang="ja-JP" altLang="ja-JP" dirty="0"/>
              <a:t>Ａ３　同一建物減算を算定した被保険者分のみ対象となりません。他に同一建物減算を</a:t>
            </a:r>
          </a:p>
          <a:p>
            <a:r>
              <a:rPr lang="ja-JP" altLang="en-US" dirty="0" smtClean="0"/>
              <a:t>　　　</a:t>
            </a:r>
            <a:r>
              <a:rPr lang="ja-JP" altLang="ja-JP" dirty="0" smtClean="0"/>
              <a:t>算定</a:t>
            </a:r>
            <a:r>
              <a:rPr lang="ja-JP" altLang="ja-JP" dirty="0"/>
              <a:t>していない被保険者がいれば、その分は対象になります</a:t>
            </a:r>
            <a:r>
              <a:rPr lang="ja-JP" altLang="ja-JP" dirty="0" smtClean="0"/>
              <a:t>。</a:t>
            </a:r>
            <a:endParaRPr lang="en-US" altLang="ja-JP" dirty="0" smtClean="0"/>
          </a:p>
          <a:p>
            <a:endParaRPr lang="en-US" altLang="ja-JP" dirty="0"/>
          </a:p>
          <a:p>
            <a:r>
              <a:rPr lang="ja-JP" altLang="ja-JP" dirty="0" smtClean="0"/>
              <a:t>Ｑ</a:t>
            </a:r>
            <a:r>
              <a:rPr lang="ja-JP" altLang="en-US" dirty="0" smtClean="0"/>
              <a:t>４</a:t>
            </a:r>
            <a:r>
              <a:rPr lang="ja-JP" altLang="ja-JP" dirty="0"/>
              <a:t>　区分支給限度基準額を超えた分は、対象になりますか。</a:t>
            </a:r>
          </a:p>
          <a:p>
            <a:r>
              <a:rPr lang="ja-JP" altLang="ja-JP" dirty="0" smtClean="0"/>
              <a:t>Ａ</a:t>
            </a:r>
            <a:r>
              <a:rPr lang="ja-JP" altLang="en-US" dirty="0" smtClean="0"/>
              <a:t>４</a:t>
            </a:r>
            <a:r>
              <a:rPr lang="ja-JP" altLang="ja-JP" dirty="0"/>
              <a:t>　区分支給限度基準額を超えた保険給付外の部分は、対象となりません。</a:t>
            </a:r>
          </a:p>
          <a:p>
            <a:endParaRPr lang="ja-JP" altLang="ja-JP" dirty="0"/>
          </a:p>
        </p:txBody>
      </p:sp>
    </p:spTree>
    <p:extLst>
      <p:ext uri="{BB962C8B-B14F-4D97-AF65-F5344CB8AC3E}">
        <p14:creationId xmlns:p14="http://schemas.microsoft.com/office/powerpoint/2010/main" val="23118945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64348" y="787782"/>
            <a:ext cx="6971676" cy="665185"/>
          </a:xfrm>
        </p:spPr>
        <p:txBody>
          <a:bodyPr>
            <a:noAutofit/>
          </a:bodyPr>
          <a:lstStyle/>
          <a:p>
            <a:r>
              <a:rPr lang="ja-JP" altLang="en-US" sz="3200" b="1" dirty="0"/>
              <a:t>⑦</a:t>
            </a:r>
            <a:r>
              <a:rPr kumimoji="1" lang="ja-JP" altLang="en-US" sz="3200" b="1" dirty="0" smtClean="0"/>
              <a:t>支援金にかかる</a:t>
            </a:r>
            <a:r>
              <a:rPr kumimoji="1" lang="en-US" altLang="ja-JP" sz="3200" b="1" dirty="0" smtClean="0"/>
              <a:t>Q</a:t>
            </a:r>
            <a:r>
              <a:rPr kumimoji="1" lang="ja-JP" altLang="en-US" sz="3200" b="1" dirty="0" smtClean="0"/>
              <a:t>＆</a:t>
            </a:r>
            <a:r>
              <a:rPr kumimoji="1" lang="en-US" altLang="ja-JP" sz="3200" b="1" dirty="0" smtClean="0"/>
              <a:t>A</a:t>
            </a:r>
            <a:endParaRPr kumimoji="1" lang="ja-JP" altLang="en-US" sz="3200" b="1" dirty="0"/>
          </a:p>
        </p:txBody>
      </p:sp>
      <p:sp>
        <p:nvSpPr>
          <p:cNvPr id="9" name="コンテンツ プレースホルダー 2"/>
          <p:cNvSpPr>
            <a:spLocks noGrp="1"/>
          </p:cNvSpPr>
          <p:nvPr>
            <p:ph sz="half" idx="1"/>
          </p:nvPr>
        </p:nvSpPr>
        <p:spPr>
          <a:xfrm>
            <a:off x="760750" y="1963712"/>
            <a:ext cx="10751695" cy="4272196"/>
          </a:xfrm>
        </p:spPr>
        <p:txBody>
          <a:bodyPr>
            <a:normAutofit/>
          </a:bodyPr>
          <a:lstStyle/>
          <a:p>
            <a:endParaRPr kumimoji="1" lang="en-US" altLang="ja-JP" dirty="0" smtClean="0"/>
          </a:p>
          <a:p>
            <a:endParaRPr kumimoji="1" lang="ja-JP" altLang="en-US" dirty="0"/>
          </a:p>
        </p:txBody>
      </p:sp>
      <p:sp>
        <p:nvSpPr>
          <p:cNvPr id="7" name="スライド番号プレースホルダー 6"/>
          <p:cNvSpPr>
            <a:spLocks noGrp="1"/>
          </p:cNvSpPr>
          <p:nvPr>
            <p:ph type="sldNum" sz="quarter" idx="12"/>
          </p:nvPr>
        </p:nvSpPr>
        <p:spPr/>
        <p:txBody>
          <a:bodyPr/>
          <a:lstStyle/>
          <a:p>
            <a:fld id="{B588FD67-8F10-45F5-A264-8B2BB9EBE5CD}" type="slidenum">
              <a:rPr kumimoji="1" lang="ja-JP" altLang="en-US" smtClean="0"/>
              <a:t>11</a:t>
            </a:fld>
            <a:endParaRPr kumimoji="1" lang="ja-JP" altLang="en-US"/>
          </a:p>
        </p:txBody>
      </p:sp>
      <p:sp>
        <p:nvSpPr>
          <p:cNvPr id="5" name="コンテンツ プレースホルダー 2"/>
          <p:cNvSpPr>
            <a:spLocks noGrp="1"/>
          </p:cNvSpPr>
          <p:nvPr>
            <p:ph sz="half" idx="1"/>
          </p:nvPr>
        </p:nvSpPr>
        <p:spPr>
          <a:xfrm>
            <a:off x="812265" y="1564467"/>
            <a:ext cx="10751695" cy="4272196"/>
          </a:xfrm>
        </p:spPr>
        <p:txBody>
          <a:bodyPr>
            <a:normAutofit/>
          </a:bodyPr>
          <a:lstStyle/>
          <a:p>
            <a:endParaRPr kumimoji="1" lang="en-US" altLang="ja-JP" sz="2000" dirty="0" smtClean="0"/>
          </a:p>
          <a:p>
            <a:endParaRPr kumimoji="1" lang="en-US" altLang="ja-JP" dirty="0" smtClean="0"/>
          </a:p>
          <a:p>
            <a:endParaRPr kumimoji="1" lang="ja-JP" altLang="en-US" dirty="0"/>
          </a:p>
        </p:txBody>
      </p:sp>
      <p:sp>
        <p:nvSpPr>
          <p:cNvPr id="6" name="テキスト ボックス 5"/>
          <p:cNvSpPr txBox="1"/>
          <p:nvPr/>
        </p:nvSpPr>
        <p:spPr>
          <a:xfrm>
            <a:off x="1311579" y="1837652"/>
            <a:ext cx="10068307" cy="4524315"/>
          </a:xfrm>
          <a:prstGeom prst="rect">
            <a:avLst/>
          </a:prstGeom>
          <a:noFill/>
        </p:spPr>
        <p:txBody>
          <a:bodyPr wrap="square" rtlCol="0">
            <a:spAutoFit/>
          </a:bodyPr>
          <a:lstStyle/>
          <a:p>
            <a:r>
              <a:rPr lang="ja-JP" altLang="ja-JP" dirty="0" smtClean="0"/>
              <a:t>Ｑ</a:t>
            </a:r>
            <a:r>
              <a:rPr lang="ja-JP" altLang="en-US" dirty="0" smtClean="0"/>
              <a:t>５</a:t>
            </a:r>
            <a:r>
              <a:rPr lang="ja-JP" altLang="ja-JP" dirty="0"/>
              <a:t>　申請はどのようにすれば良いです</a:t>
            </a:r>
            <a:r>
              <a:rPr lang="ja-JP" altLang="ja-JP" dirty="0" smtClean="0"/>
              <a:t>か</a:t>
            </a:r>
            <a:r>
              <a:rPr lang="ja-JP" altLang="en-US" dirty="0" smtClean="0"/>
              <a:t>。</a:t>
            </a:r>
            <a:endParaRPr lang="ja-JP" altLang="ja-JP" dirty="0"/>
          </a:p>
          <a:p>
            <a:r>
              <a:rPr lang="ja-JP" altLang="ja-JP" dirty="0" smtClean="0"/>
              <a:t>Ａ</a:t>
            </a:r>
            <a:r>
              <a:rPr lang="ja-JP" altLang="en-US" dirty="0" smtClean="0"/>
              <a:t>５</a:t>
            </a:r>
            <a:r>
              <a:rPr lang="ja-JP" altLang="ja-JP" dirty="0"/>
              <a:t>　対象事業所あてに申請金額をお知らせします。申請金額を申請書に入力し、品川区</a:t>
            </a:r>
            <a:r>
              <a:rPr lang="ja-JP" altLang="ja-JP" dirty="0" smtClean="0"/>
              <a:t>電子</a:t>
            </a:r>
            <a:endParaRPr lang="en-US" altLang="ja-JP" dirty="0" smtClean="0"/>
          </a:p>
          <a:p>
            <a:r>
              <a:rPr lang="ja-JP" altLang="en-US" dirty="0"/>
              <a:t>　</a:t>
            </a:r>
            <a:r>
              <a:rPr lang="ja-JP" altLang="en-US" dirty="0" smtClean="0"/>
              <a:t>　　</a:t>
            </a:r>
            <a:r>
              <a:rPr lang="ja-JP" altLang="ja-JP" dirty="0" smtClean="0"/>
              <a:t>申請</a:t>
            </a:r>
            <a:r>
              <a:rPr lang="ja-JP" altLang="ja-JP" dirty="0"/>
              <a:t>サービスにて申請してください。</a:t>
            </a:r>
          </a:p>
          <a:p>
            <a:endParaRPr lang="en-US" altLang="ja-JP" dirty="0"/>
          </a:p>
          <a:p>
            <a:r>
              <a:rPr lang="ja-JP" altLang="ja-JP" dirty="0" smtClean="0"/>
              <a:t>Ｑ</a:t>
            </a:r>
            <a:r>
              <a:rPr lang="ja-JP" altLang="en-US" dirty="0"/>
              <a:t>６</a:t>
            </a:r>
            <a:r>
              <a:rPr lang="ja-JP" altLang="ja-JP" dirty="0"/>
              <a:t>　支援金の計算はどのようにすればよいですか</a:t>
            </a:r>
          </a:p>
          <a:p>
            <a:r>
              <a:rPr lang="ja-JP" altLang="ja-JP" dirty="0" smtClean="0"/>
              <a:t>Ａ</a:t>
            </a:r>
            <a:r>
              <a:rPr lang="ja-JP" altLang="en-US" dirty="0"/>
              <a:t>６</a:t>
            </a:r>
            <a:r>
              <a:rPr lang="ja-JP" altLang="ja-JP" dirty="0"/>
              <a:t>　支援金の計算は、区が国保連の審査決定金額を基に計算しますので、事業所で改めて</a:t>
            </a:r>
            <a:r>
              <a:rPr lang="ja-JP" altLang="ja-JP" dirty="0" smtClean="0"/>
              <a:t>の</a:t>
            </a:r>
            <a:endParaRPr lang="en-US" altLang="ja-JP" dirty="0" smtClean="0"/>
          </a:p>
          <a:p>
            <a:r>
              <a:rPr lang="ja-JP" altLang="en-US" dirty="0"/>
              <a:t>　</a:t>
            </a:r>
            <a:r>
              <a:rPr lang="ja-JP" altLang="en-US" dirty="0" smtClean="0"/>
              <a:t>　　</a:t>
            </a:r>
            <a:r>
              <a:rPr lang="ja-JP" altLang="ja-JP" dirty="0" smtClean="0"/>
              <a:t>計算</a:t>
            </a:r>
            <a:r>
              <a:rPr lang="ja-JP" altLang="ja-JP" dirty="0"/>
              <a:t>は不要です</a:t>
            </a:r>
            <a:r>
              <a:rPr lang="ja-JP" altLang="ja-JP" dirty="0" smtClean="0"/>
              <a:t>。</a:t>
            </a:r>
            <a:endParaRPr lang="ja-JP" altLang="ja-JP" dirty="0"/>
          </a:p>
          <a:p>
            <a:r>
              <a:rPr lang="en-US" altLang="ja-JP" dirty="0"/>
              <a:t> </a:t>
            </a:r>
            <a:endParaRPr lang="ja-JP" altLang="ja-JP" dirty="0"/>
          </a:p>
          <a:p>
            <a:r>
              <a:rPr lang="ja-JP" altLang="ja-JP" dirty="0" smtClean="0"/>
              <a:t>Ｑ</a:t>
            </a:r>
            <a:r>
              <a:rPr lang="ja-JP" altLang="en-US" dirty="0"/>
              <a:t>７</a:t>
            </a:r>
            <a:r>
              <a:rPr lang="ja-JP" altLang="ja-JP" dirty="0"/>
              <a:t>　申請の際に必要な添付書類はありますか</a:t>
            </a:r>
          </a:p>
          <a:p>
            <a:r>
              <a:rPr lang="ja-JP" altLang="ja-JP" dirty="0" smtClean="0"/>
              <a:t>Ａ</a:t>
            </a:r>
            <a:r>
              <a:rPr lang="ja-JP" altLang="en-US" dirty="0"/>
              <a:t>７</a:t>
            </a:r>
            <a:r>
              <a:rPr lang="ja-JP" altLang="ja-JP" dirty="0"/>
              <a:t>　添付書類は原則として必要ありません。申請書のみ提出してください</a:t>
            </a:r>
            <a:r>
              <a:rPr lang="ja-JP" altLang="ja-JP" dirty="0" smtClean="0"/>
              <a:t>。</a:t>
            </a:r>
            <a:endParaRPr lang="en-US" altLang="ja-JP" dirty="0" smtClean="0"/>
          </a:p>
          <a:p>
            <a:r>
              <a:rPr lang="ja-JP" altLang="en-US" dirty="0"/>
              <a:t>　</a:t>
            </a:r>
            <a:r>
              <a:rPr lang="ja-JP" altLang="en-US" dirty="0" smtClean="0"/>
              <a:t>　　</a:t>
            </a:r>
            <a:r>
              <a:rPr lang="ja-JP" altLang="ja-JP" dirty="0" smtClean="0"/>
              <a:t>なお</a:t>
            </a:r>
            <a:r>
              <a:rPr lang="ja-JP" altLang="ja-JP" dirty="0"/>
              <a:t>、区に口座の登録をしていない場合は、初回のみ「支払金口座振替依頼書」</a:t>
            </a:r>
            <a:r>
              <a:rPr lang="ja-JP" altLang="ja-JP" dirty="0" smtClean="0"/>
              <a:t>の</a:t>
            </a:r>
            <a:endParaRPr lang="en-US" altLang="ja-JP" dirty="0" smtClean="0"/>
          </a:p>
          <a:p>
            <a:r>
              <a:rPr lang="ja-JP" altLang="en-US" dirty="0"/>
              <a:t>　</a:t>
            </a:r>
            <a:r>
              <a:rPr lang="ja-JP" altLang="en-US" dirty="0" smtClean="0"/>
              <a:t>　　</a:t>
            </a:r>
            <a:r>
              <a:rPr lang="ja-JP" altLang="ja-JP" dirty="0" smtClean="0"/>
              <a:t>提出が必要</a:t>
            </a:r>
            <a:r>
              <a:rPr lang="ja-JP" altLang="ja-JP" dirty="0"/>
              <a:t>です。</a:t>
            </a:r>
          </a:p>
          <a:p>
            <a:endParaRPr lang="en-US" altLang="ja-JP" dirty="0" smtClean="0"/>
          </a:p>
          <a:p>
            <a:r>
              <a:rPr lang="ja-JP" altLang="ja-JP" dirty="0" smtClean="0"/>
              <a:t>Ｑ</a:t>
            </a:r>
            <a:r>
              <a:rPr lang="ja-JP" altLang="en-US" dirty="0"/>
              <a:t>８</a:t>
            </a:r>
            <a:r>
              <a:rPr lang="ja-JP" altLang="ja-JP" dirty="0"/>
              <a:t>　支援金の対象となっていた訪問介護サービスを過誤申立しました。扱いはどうなりますか。</a:t>
            </a:r>
          </a:p>
          <a:p>
            <a:r>
              <a:rPr lang="ja-JP" altLang="ja-JP" dirty="0" smtClean="0"/>
              <a:t>Ａ</a:t>
            </a:r>
            <a:r>
              <a:rPr lang="ja-JP" altLang="en-US" dirty="0"/>
              <a:t>８</a:t>
            </a:r>
            <a:r>
              <a:rPr lang="ja-JP" altLang="ja-JP" dirty="0"/>
              <a:t>　過誤の分を差し引いた金額を申請金額としてお伝えしますので、特段の対応は不要です</a:t>
            </a:r>
            <a:r>
              <a:rPr lang="ja-JP" altLang="ja-JP" dirty="0" smtClean="0"/>
              <a:t>。</a:t>
            </a:r>
            <a:r>
              <a:rPr lang="ja-JP" altLang="en-US" dirty="0" smtClean="0"/>
              <a:t>　</a:t>
            </a:r>
            <a:endParaRPr lang="en-US" altLang="ja-JP" dirty="0" smtClean="0"/>
          </a:p>
          <a:p>
            <a:r>
              <a:rPr lang="ja-JP" altLang="en-US" dirty="0"/>
              <a:t>　</a:t>
            </a:r>
            <a:r>
              <a:rPr lang="ja-JP" altLang="en-US" dirty="0" smtClean="0"/>
              <a:t>　　</a:t>
            </a:r>
            <a:r>
              <a:rPr lang="ja-JP" altLang="ja-JP" dirty="0" smtClean="0"/>
              <a:t>ただし</a:t>
            </a:r>
            <a:r>
              <a:rPr lang="ja-JP" altLang="ja-JP" dirty="0"/>
              <a:t>、支給する金額がない場合は、返還の手続きの書類をお送りします</a:t>
            </a:r>
            <a:r>
              <a:rPr lang="ja-JP" altLang="ja-JP" dirty="0" smtClean="0"/>
              <a:t>。</a:t>
            </a:r>
            <a:endParaRPr lang="ja-JP" altLang="ja-JP" dirty="0"/>
          </a:p>
        </p:txBody>
      </p:sp>
    </p:spTree>
    <p:extLst>
      <p:ext uri="{BB962C8B-B14F-4D97-AF65-F5344CB8AC3E}">
        <p14:creationId xmlns:p14="http://schemas.microsoft.com/office/powerpoint/2010/main" val="11786661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08880" y="761448"/>
            <a:ext cx="7151785" cy="655227"/>
          </a:xfrm>
        </p:spPr>
        <p:txBody>
          <a:bodyPr>
            <a:normAutofit/>
          </a:bodyPr>
          <a:lstStyle/>
          <a:p>
            <a:r>
              <a:rPr kumimoji="1" lang="ja-JP" altLang="en-US" sz="3200" b="1" i="1" dirty="0" smtClean="0">
                <a:latin typeface="+mj-ea"/>
              </a:rPr>
              <a:t>①支援金事業の</a:t>
            </a:r>
            <a:r>
              <a:rPr lang="ja-JP" altLang="en-US" sz="3200" b="1" i="1" dirty="0" smtClean="0">
                <a:latin typeface="+mj-ea"/>
              </a:rPr>
              <a:t>実施概要について</a:t>
            </a:r>
            <a:endParaRPr kumimoji="1" lang="ja-JP" altLang="en-US" sz="3200" b="1" i="1" dirty="0">
              <a:latin typeface="+mj-ea"/>
            </a:endParaRPr>
          </a:p>
        </p:txBody>
      </p:sp>
      <p:sp>
        <p:nvSpPr>
          <p:cNvPr id="15" name="タイトル 1"/>
          <p:cNvSpPr txBox="1">
            <a:spLocks/>
          </p:cNvSpPr>
          <p:nvPr/>
        </p:nvSpPr>
        <p:spPr>
          <a:xfrm>
            <a:off x="1229194" y="1799938"/>
            <a:ext cx="9801960" cy="12441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endParaRPr lang="ja-JP" altLang="en-US" sz="2000" dirty="0"/>
          </a:p>
        </p:txBody>
      </p:sp>
      <p:sp>
        <p:nvSpPr>
          <p:cNvPr id="16" name="タイトル 1"/>
          <p:cNvSpPr txBox="1">
            <a:spLocks/>
          </p:cNvSpPr>
          <p:nvPr/>
        </p:nvSpPr>
        <p:spPr>
          <a:xfrm>
            <a:off x="1393709" y="3044121"/>
            <a:ext cx="9637443" cy="31318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50000"/>
              </a:lnSpc>
            </a:pPr>
            <a:endParaRPr lang="ja-JP" altLang="en-US" sz="2000" dirty="0" smtClean="0"/>
          </a:p>
        </p:txBody>
      </p:sp>
      <p:sp>
        <p:nvSpPr>
          <p:cNvPr id="17" name="コンテンツ プレースホルダー 5">
            <a:extLst>
              <a:ext uri="{FF2B5EF4-FFF2-40B4-BE49-F238E27FC236}">
                <a16:creationId xmlns:a16="http://schemas.microsoft.com/office/drawing/2014/main" id="{67E76BB9-350C-D740-8746-22710A813601}"/>
              </a:ext>
            </a:extLst>
          </p:cNvPr>
          <p:cNvSpPr>
            <a:spLocks noGrp="1"/>
          </p:cNvSpPr>
          <p:nvPr>
            <p:ph idx="1"/>
          </p:nvPr>
        </p:nvSpPr>
        <p:spPr>
          <a:xfrm>
            <a:off x="1393707" y="1635108"/>
            <a:ext cx="10358582" cy="4106125"/>
          </a:xfrm>
        </p:spPr>
        <p:txBody>
          <a:bodyPr>
            <a:noAutofit/>
          </a:bodyPr>
          <a:lstStyle/>
          <a:p>
            <a:pPr>
              <a:lnSpc>
                <a:spcPts val="2700"/>
              </a:lnSpc>
            </a:pPr>
            <a:r>
              <a:rPr lang="ja-JP" altLang="en-US" sz="2000" dirty="0"/>
              <a:t>令和６年度介護報酬改定により減額と</a:t>
            </a:r>
            <a:r>
              <a:rPr lang="ja-JP" altLang="en-US" sz="2000" dirty="0" smtClean="0"/>
              <a:t>なった訪問介護の介護報酬に</a:t>
            </a:r>
            <a:r>
              <a:rPr lang="ja-JP" altLang="en-US" sz="2000" dirty="0"/>
              <a:t>ついて</a:t>
            </a:r>
            <a:r>
              <a:rPr lang="ja-JP" altLang="en-US" sz="2000" dirty="0" smtClean="0"/>
              <a:t>、</a:t>
            </a:r>
            <a:r>
              <a:rPr lang="ja-JP" altLang="en-US" sz="2000" dirty="0"/>
              <a:t>次期介護報酬改定</a:t>
            </a:r>
            <a:r>
              <a:rPr lang="ja-JP" altLang="en-US" sz="2000" dirty="0" smtClean="0"/>
              <a:t>までの間、本事業</a:t>
            </a:r>
            <a:r>
              <a:rPr lang="ja-JP" altLang="en-US" sz="2000" dirty="0"/>
              <a:t>で支援金と</a:t>
            </a:r>
            <a:r>
              <a:rPr lang="ja-JP" altLang="en-US" sz="2000" dirty="0" smtClean="0"/>
              <a:t>して減額分相当を給付します</a:t>
            </a:r>
            <a:r>
              <a:rPr lang="ja-JP" altLang="en-US" sz="2000" dirty="0"/>
              <a:t>。</a:t>
            </a:r>
          </a:p>
          <a:p>
            <a:pPr>
              <a:lnSpc>
                <a:spcPts val="2700"/>
              </a:lnSpc>
            </a:pPr>
            <a:r>
              <a:rPr lang="ja-JP" altLang="en-US" sz="2000" dirty="0" smtClean="0"/>
              <a:t>対象となる事業所は</a:t>
            </a:r>
            <a:r>
              <a:rPr lang="ja-JP" altLang="en-US" sz="2000" b="1" u="sng" dirty="0" smtClean="0"/>
              <a:t>区内に主たる事業所が所在する訪問介護事業所</a:t>
            </a:r>
            <a:r>
              <a:rPr lang="ja-JP" altLang="en-US" sz="2000" dirty="0" smtClean="0"/>
              <a:t>です</a:t>
            </a:r>
            <a:endParaRPr lang="en-US" altLang="ja-JP" sz="2000" dirty="0" smtClean="0"/>
          </a:p>
          <a:p>
            <a:pPr>
              <a:lnSpc>
                <a:spcPts val="2700"/>
              </a:lnSpc>
            </a:pPr>
            <a:r>
              <a:rPr lang="ja-JP" altLang="en-US" sz="2000" dirty="0" smtClean="0"/>
              <a:t>支給の対象範囲は</a:t>
            </a:r>
            <a:r>
              <a:rPr lang="ja-JP" altLang="en-US" sz="2000" b="1" u="sng" dirty="0" smtClean="0"/>
              <a:t>令和７年４月以降の訪問介護サービス提供分</a:t>
            </a:r>
            <a:r>
              <a:rPr lang="ja-JP" altLang="en-US" sz="2000" dirty="0" smtClean="0"/>
              <a:t>で、</a:t>
            </a:r>
            <a:r>
              <a:rPr lang="ja-JP" altLang="en-US" sz="2000" b="1" u="sng" dirty="0" smtClean="0"/>
              <a:t>品川区被保険者に実施したサービス</a:t>
            </a:r>
            <a:r>
              <a:rPr lang="ja-JP" altLang="en-US" sz="2000" dirty="0" smtClean="0"/>
              <a:t>です。</a:t>
            </a:r>
            <a:endParaRPr lang="en-US" altLang="ja-JP" sz="2000" dirty="0" smtClean="0"/>
          </a:p>
          <a:p>
            <a:pPr>
              <a:lnSpc>
                <a:spcPts val="2700"/>
              </a:lnSpc>
            </a:pPr>
            <a:r>
              <a:rPr lang="ja-JP" altLang="en-US" sz="2000" dirty="0" smtClean="0"/>
              <a:t>支給金額は</a:t>
            </a:r>
            <a:r>
              <a:rPr lang="ja-JP" altLang="en-US" sz="2000" b="1" u="sng" dirty="0" smtClean="0"/>
              <a:t>対象となる介護報酬（Ｐ</a:t>
            </a:r>
            <a:r>
              <a:rPr lang="en-US" altLang="ja-JP" sz="2000" b="1" u="sng" dirty="0"/>
              <a:t>.</a:t>
            </a:r>
            <a:r>
              <a:rPr lang="ja-JP" altLang="en-US" sz="2000" b="1" u="sng" dirty="0" smtClean="0"/>
              <a:t>３参照）の</a:t>
            </a:r>
            <a:r>
              <a:rPr lang="en-US" altLang="ja-JP" sz="2000" b="1" u="sng" dirty="0" smtClean="0"/>
              <a:t>2.5</a:t>
            </a:r>
            <a:r>
              <a:rPr lang="ja-JP" altLang="en-US" sz="2000" b="1" u="sng" dirty="0" smtClean="0"/>
              <a:t>％</a:t>
            </a:r>
            <a:r>
              <a:rPr lang="ja-JP" altLang="en-US" sz="2000" dirty="0" smtClean="0"/>
              <a:t>です。</a:t>
            </a:r>
            <a:endParaRPr lang="en-US" altLang="ja-JP" sz="2000" dirty="0" smtClean="0"/>
          </a:p>
          <a:p>
            <a:pPr>
              <a:lnSpc>
                <a:spcPts val="2700"/>
              </a:lnSpc>
            </a:pPr>
            <a:r>
              <a:rPr lang="ja-JP" altLang="en-US" sz="2000" dirty="0" smtClean="0"/>
              <a:t>支給対象となる事業所と支給金額については、毎月決まった時期に区からお知らせします。</a:t>
            </a:r>
            <a:endParaRPr lang="en-US" altLang="ja-JP" sz="2000" dirty="0" smtClean="0"/>
          </a:p>
          <a:p>
            <a:pPr>
              <a:lnSpc>
                <a:spcPts val="2700"/>
              </a:lnSpc>
            </a:pPr>
            <a:r>
              <a:rPr lang="ja-JP" altLang="en-US" sz="2000" dirty="0" smtClean="0"/>
              <a:t>詳細な要件については、次ページ以降を参照してください。</a:t>
            </a:r>
            <a:endParaRPr lang="en-US" altLang="ja-JP" sz="2000" dirty="0" smtClean="0"/>
          </a:p>
          <a:p>
            <a:pPr>
              <a:lnSpc>
                <a:spcPts val="2700"/>
              </a:lnSpc>
            </a:pPr>
            <a:endParaRPr lang="en-US" altLang="ja-JP" sz="2000" dirty="0" smtClean="0"/>
          </a:p>
          <a:p>
            <a:pPr>
              <a:lnSpc>
                <a:spcPts val="2700"/>
              </a:lnSpc>
            </a:pPr>
            <a:endParaRPr lang="en-US" altLang="ja-JP" sz="2000" dirty="0" smtClean="0"/>
          </a:p>
          <a:p>
            <a:pPr>
              <a:lnSpc>
                <a:spcPts val="2700"/>
              </a:lnSpc>
            </a:pPr>
            <a:endParaRPr lang="en-US" altLang="ja-JP" sz="2000" dirty="0" smtClean="0"/>
          </a:p>
          <a:p>
            <a:pPr marL="0" indent="0">
              <a:buNone/>
            </a:pPr>
            <a:endParaRPr lang="ja-JP" altLang="en-US" sz="2000" dirty="0"/>
          </a:p>
        </p:txBody>
      </p:sp>
      <p:sp>
        <p:nvSpPr>
          <p:cNvPr id="7" name="スライド番号プレースホルダー 6"/>
          <p:cNvSpPr>
            <a:spLocks noGrp="1"/>
          </p:cNvSpPr>
          <p:nvPr>
            <p:ph type="sldNum" sz="quarter" idx="12"/>
          </p:nvPr>
        </p:nvSpPr>
        <p:spPr/>
        <p:txBody>
          <a:bodyPr/>
          <a:lstStyle/>
          <a:p>
            <a:fld id="{B588FD67-8F10-45F5-A264-8B2BB9EBE5CD}" type="slidenum">
              <a:rPr kumimoji="1" lang="ja-JP" altLang="en-US" smtClean="0"/>
              <a:t>1</a:t>
            </a:fld>
            <a:endParaRPr kumimoji="1" lang="ja-JP" altLang="en-US"/>
          </a:p>
        </p:txBody>
      </p:sp>
    </p:spTree>
    <p:extLst>
      <p:ext uri="{BB962C8B-B14F-4D97-AF65-F5344CB8AC3E}">
        <p14:creationId xmlns:p14="http://schemas.microsoft.com/office/powerpoint/2010/main" val="2564276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1001197" y="4256554"/>
            <a:ext cx="10718578" cy="2179767"/>
          </a:xfrm>
          <a:prstGeom prst="roundRect">
            <a:avLst>
              <a:gd name="adj" fmla="val 10519"/>
            </a:avLst>
          </a:prstGeom>
          <a:noFill/>
        </p:spPr>
        <p:style>
          <a:lnRef idx="1">
            <a:schemeClr val="accent6"/>
          </a:lnRef>
          <a:fillRef idx="2">
            <a:schemeClr val="accent6"/>
          </a:fillRef>
          <a:effectRef idx="1">
            <a:schemeClr val="accent6"/>
          </a:effectRef>
          <a:fontRef idx="minor">
            <a:schemeClr val="dk1"/>
          </a:fontRef>
        </p:style>
        <p:txBody>
          <a:bodyPr rtlCol="0" anchor="t"/>
          <a:lstStyle/>
          <a:p>
            <a:r>
              <a:rPr kumimoji="1" lang="ja-JP" altLang="en-US" b="1" dirty="0" smtClean="0">
                <a:solidFill>
                  <a:srgbClr val="FF0000"/>
                </a:solidFill>
              </a:rPr>
              <a:t>以下</a:t>
            </a:r>
            <a:r>
              <a:rPr kumimoji="1" lang="ja-JP" altLang="en-US" b="1" dirty="0">
                <a:solidFill>
                  <a:srgbClr val="FF0000"/>
                </a:solidFill>
              </a:rPr>
              <a:t>のうちいずれかに該当する場合は</a:t>
            </a:r>
            <a:r>
              <a:rPr kumimoji="1" lang="ja-JP" altLang="en-US" b="1" dirty="0" smtClean="0">
                <a:solidFill>
                  <a:srgbClr val="FF0000"/>
                </a:solidFill>
              </a:rPr>
              <a:t>、支給</a:t>
            </a:r>
            <a:r>
              <a:rPr kumimoji="1" lang="ja-JP" altLang="en-US" b="1" dirty="0">
                <a:solidFill>
                  <a:srgbClr val="FF0000"/>
                </a:solidFill>
              </a:rPr>
              <a:t>対象外です。</a:t>
            </a:r>
          </a:p>
          <a:p>
            <a:endParaRPr kumimoji="1" lang="ja-JP" altLang="en-US" b="1" dirty="0"/>
          </a:p>
        </p:txBody>
      </p:sp>
      <p:sp>
        <p:nvSpPr>
          <p:cNvPr id="14" name="角丸四角形 13"/>
          <p:cNvSpPr/>
          <p:nvPr/>
        </p:nvSpPr>
        <p:spPr>
          <a:xfrm>
            <a:off x="1001197" y="1749275"/>
            <a:ext cx="9252075" cy="1875223"/>
          </a:xfrm>
          <a:prstGeom prst="roundRect">
            <a:avLst>
              <a:gd name="adj" fmla="val 10519"/>
            </a:avLst>
          </a:prstGeom>
          <a:noFill/>
        </p:spPr>
        <p:style>
          <a:lnRef idx="1">
            <a:schemeClr val="accent6"/>
          </a:lnRef>
          <a:fillRef idx="2">
            <a:schemeClr val="accent6"/>
          </a:fillRef>
          <a:effectRef idx="1">
            <a:schemeClr val="accent6"/>
          </a:effectRef>
          <a:fontRef idx="minor">
            <a:schemeClr val="dk1"/>
          </a:fontRef>
        </p:style>
        <p:txBody>
          <a:bodyPr rtlCol="0" anchor="t"/>
          <a:lstStyle/>
          <a:p>
            <a:r>
              <a:rPr kumimoji="1" lang="ja-JP" altLang="en-US" b="1" dirty="0" smtClean="0"/>
              <a:t>以下のすべてを満たす事業所が、支給対象です。</a:t>
            </a:r>
          </a:p>
          <a:p>
            <a:endParaRPr kumimoji="1" lang="ja-JP" altLang="en-US" b="1" dirty="0"/>
          </a:p>
        </p:txBody>
      </p:sp>
      <p:sp>
        <p:nvSpPr>
          <p:cNvPr id="2" name="タイトル 1"/>
          <p:cNvSpPr>
            <a:spLocks noGrp="1"/>
          </p:cNvSpPr>
          <p:nvPr>
            <p:ph type="title"/>
          </p:nvPr>
        </p:nvSpPr>
        <p:spPr>
          <a:xfrm>
            <a:off x="1588958" y="751645"/>
            <a:ext cx="10250510" cy="481311"/>
          </a:xfrm>
        </p:spPr>
        <p:txBody>
          <a:bodyPr>
            <a:normAutofit fontScale="90000"/>
          </a:bodyPr>
          <a:lstStyle/>
          <a:p>
            <a:r>
              <a:rPr lang="ja-JP" altLang="en-US" b="1" dirty="0" smtClean="0"/>
              <a:t>②</a:t>
            </a:r>
            <a:r>
              <a:rPr kumimoji="1" lang="ja-JP" altLang="en-US" sz="3600" b="1" dirty="0" smtClean="0"/>
              <a:t>支援金の給付</a:t>
            </a:r>
            <a:r>
              <a:rPr lang="ja-JP" altLang="en-US" b="1" dirty="0" smtClean="0"/>
              <a:t>対象事業所について</a:t>
            </a:r>
            <a:endParaRPr kumimoji="1" lang="ja-JP" altLang="en-US" sz="3600" b="1" dirty="0"/>
          </a:p>
        </p:txBody>
      </p:sp>
      <p:sp>
        <p:nvSpPr>
          <p:cNvPr id="12" name="角丸四角形 11"/>
          <p:cNvSpPr/>
          <p:nvPr/>
        </p:nvSpPr>
        <p:spPr>
          <a:xfrm>
            <a:off x="1001197" y="1346004"/>
            <a:ext cx="3342754" cy="45023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000" b="1" dirty="0" smtClean="0"/>
              <a:t>支援金の給付対象</a:t>
            </a:r>
            <a:endParaRPr lang="en-US" altLang="ja-JP" dirty="0" smtClean="0"/>
          </a:p>
        </p:txBody>
      </p:sp>
      <p:sp>
        <p:nvSpPr>
          <p:cNvPr id="13" name="角丸四角形 12"/>
          <p:cNvSpPr/>
          <p:nvPr/>
        </p:nvSpPr>
        <p:spPr>
          <a:xfrm>
            <a:off x="1001197" y="3752351"/>
            <a:ext cx="4541968" cy="55083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b="1" dirty="0"/>
              <a:t>支援金</a:t>
            </a:r>
            <a:r>
              <a:rPr lang="ja-JP" altLang="en-US" sz="2000" b="1" dirty="0" smtClean="0"/>
              <a:t>の給付対象外となるケース</a:t>
            </a:r>
            <a:endParaRPr kumimoji="1" lang="ja-JP" altLang="en-US" dirty="0"/>
          </a:p>
        </p:txBody>
      </p:sp>
      <p:sp>
        <p:nvSpPr>
          <p:cNvPr id="18" name="角丸四角形 17"/>
          <p:cNvSpPr/>
          <p:nvPr/>
        </p:nvSpPr>
        <p:spPr>
          <a:xfrm>
            <a:off x="7015417" y="4699257"/>
            <a:ext cx="3787080" cy="114463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運営法人が介護保険法</a:t>
            </a:r>
            <a:r>
              <a:rPr kumimoji="1" lang="ja-JP" altLang="en-US" dirty="0"/>
              <a:t>等</a:t>
            </a:r>
            <a:r>
              <a:rPr kumimoji="1" lang="ja-JP" altLang="en-US" dirty="0" smtClean="0"/>
              <a:t>に</a:t>
            </a:r>
            <a:endParaRPr kumimoji="1" lang="en-US" altLang="ja-JP" dirty="0" smtClean="0"/>
          </a:p>
          <a:p>
            <a:pPr algn="ctr"/>
            <a:r>
              <a:rPr kumimoji="1" lang="ja-JP" altLang="en-US" dirty="0" smtClean="0"/>
              <a:t>違反している事実がある</a:t>
            </a:r>
            <a:r>
              <a:rPr kumimoji="1" lang="en-US" altLang="ja-JP" dirty="0" smtClean="0"/>
              <a:t>※</a:t>
            </a:r>
            <a:endParaRPr kumimoji="1" lang="ja-JP" altLang="en-US" dirty="0"/>
          </a:p>
        </p:txBody>
      </p:sp>
      <p:sp>
        <p:nvSpPr>
          <p:cNvPr id="22" name="角丸四角形 21"/>
          <p:cNvSpPr/>
          <p:nvPr/>
        </p:nvSpPr>
        <p:spPr>
          <a:xfrm>
            <a:off x="1221665" y="2253610"/>
            <a:ext cx="2050516" cy="1229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主たる事業所が品川区にある</a:t>
            </a:r>
            <a:endParaRPr kumimoji="1" lang="ja-JP" altLang="en-US" dirty="0"/>
          </a:p>
        </p:txBody>
      </p:sp>
      <p:sp>
        <p:nvSpPr>
          <p:cNvPr id="23" name="角丸四角形 22"/>
          <p:cNvSpPr/>
          <p:nvPr/>
        </p:nvSpPr>
        <p:spPr>
          <a:xfrm>
            <a:off x="3398904" y="2263586"/>
            <a:ext cx="2945071" cy="1229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申請時点で事業所の</a:t>
            </a:r>
            <a:endParaRPr kumimoji="1" lang="en-US" altLang="ja-JP" dirty="0" smtClean="0"/>
          </a:p>
          <a:p>
            <a:pPr algn="ctr"/>
            <a:r>
              <a:rPr kumimoji="1" lang="ja-JP" altLang="en-US" dirty="0" smtClean="0"/>
              <a:t>休廃止が決まっていない</a:t>
            </a:r>
            <a:endParaRPr kumimoji="1" lang="ja-JP" altLang="en-US" dirty="0"/>
          </a:p>
        </p:txBody>
      </p:sp>
      <p:sp>
        <p:nvSpPr>
          <p:cNvPr id="24" name="角丸四角形 23"/>
          <p:cNvSpPr/>
          <p:nvPr/>
        </p:nvSpPr>
        <p:spPr>
          <a:xfrm>
            <a:off x="1152175" y="4699257"/>
            <a:ext cx="3154722" cy="114463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主たる事業所が</a:t>
            </a:r>
            <a:endParaRPr kumimoji="1" lang="en-US" altLang="ja-JP" dirty="0"/>
          </a:p>
          <a:p>
            <a:pPr algn="ctr"/>
            <a:r>
              <a:rPr kumimoji="1" lang="ja-JP" altLang="en-US" dirty="0" smtClean="0"/>
              <a:t>品川区にない</a:t>
            </a:r>
            <a:endParaRPr kumimoji="1" lang="en-US" altLang="ja-JP" dirty="0" smtClean="0"/>
          </a:p>
          <a:p>
            <a:pPr algn="ctr"/>
            <a:r>
              <a:rPr kumimoji="1" lang="ja-JP" altLang="en-US" dirty="0" smtClean="0"/>
              <a:t>（出張所のみが品川区に</a:t>
            </a:r>
            <a:endParaRPr kumimoji="1" lang="en-US" altLang="ja-JP" dirty="0" smtClean="0"/>
          </a:p>
          <a:p>
            <a:pPr algn="ctr"/>
            <a:r>
              <a:rPr kumimoji="1" lang="ja-JP" altLang="en-US" dirty="0" smtClean="0"/>
              <a:t>ある等）</a:t>
            </a:r>
            <a:endParaRPr kumimoji="1" lang="ja-JP" altLang="en-US" dirty="0"/>
          </a:p>
        </p:txBody>
      </p:sp>
      <p:sp>
        <p:nvSpPr>
          <p:cNvPr id="25" name="角丸四角形 24"/>
          <p:cNvSpPr/>
          <p:nvPr/>
        </p:nvSpPr>
        <p:spPr>
          <a:xfrm>
            <a:off x="4457875" y="4699257"/>
            <a:ext cx="2406564" cy="114463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申請時点で休廃止が</a:t>
            </a:r>
            <a:endParaRPr kumimoji="1" lang="en-US" altLang="ja-JP" dirty="0" smtClean="0"/>
          </a:p>
          <a:p>
            <a:pPr algn="ctr"/>
            <a:r>
              <a:rPr kumimoji="1" lang="ja-JP" altLang="en-US" dirty="0" smtClean="0"/>
              <a:t>決まっている</a:t>
            </a:r>
            <a:endParaRPr kumimoji="1" lang="ja-JP" altLang="en-US" dirty="0"/>
          </a:p>
        </p:txBody>
      </p:sp>
      <p:sp>
        <p:nvSpPr>
          <p:cNvPr id="26" name="角丸四角形 25"/>
          <p:cNvSpPr/>
          <p:nvPr/>
        </p:nvSpPr>
        <p:spPr>
          <a:xfrm>
            <a:off x="6470698" y="2263586"/>
            <a:ext cx="3141154" cy="12294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運営法人が介護保険法等に</a:t>
            </a:r>
            <a:endParaRPr kumimoji="1" lang="en-US" altLang="ja-JP" dirty="0" smtClean="0"/>
          </a:p>
          <a:p>
            <a:pPr algn="ctr"/>
            <a:r>
              <a:rPr kumimoji="1" lang="ja-JP" altLang="en-US" dirty="0" smtClean="0"/>
              <a:t>違反していない</a:t>
            </a:r>
            <a:endParaRPr kumimoji="1" lang="ja-JP" altLang="en-US" dirty="0"/>
          </a:p>
        </p:txBody>
      </p:sp>
      <p:sp>
        <p:nvSpPr>
          <p:cNvPr id="8" name="スライド番号プレースホルダー 7"/>
          <p:cNvSpPr>
            <a:spLocks noGrp="1"/>
          </p:cNvSpPr>
          <p:nvPr>
            <p:ph type="sldNum" sz="quarter" idx="12"/>
          </p:nvPr>
        </p:nvSpPr>
        <p:spPr/>
        <p:txBody>
          <a:bodyPr/>
          <a:lstStyle/>
          <a:p>
            <a:fld id="{B588FD67-8F10-45F5-A264-8B2BB9EBE5CD}" type="slidenum">
              <a:rPr kumimoji="1" lang="ja-JP" altLang="en-US" smtClean="0"/>
              <a:t>2</a:t>
            </a:fld>
            <a:endParaRPr kumimoji="1" lang="ja-JP" altLang="en-US"/>
          </a:p>
        </p:txBody>
      </p:sp>
      <p:sp>
        <p:nvSpPr>
          <p:cNvPr id="5" name="テキスト ボックス 4"/>
          <p:cNvSpPr txBox="1"/>
          <p:nvPr/>
        </p:nvSpPr>
        <p:spPr>
          <a:xfrm>
            <a:off x="7015417" y="5909275"/>
            <a:ext cx="4211392" cy="461665"/>
          </a:xfrm>
          <a:prstGeom prst="rect">
            <a:avLst/>
          </a:prstGeom>
          <a:noFill/>
        </p:spPr>
        <p:txBody>
          <a:bodyPr wrap="square" rtlCol="0">
            <a:spAutoFit/>
          </a:bodyPr>
          <a:lstStyle/>
          <a:p>
            <a:r>
              <a:rPr kumimoji="1" lang="en-US" altLang="ja-JP" sz="1200" dirty="0" smtClean="0"/>
              <a:t>※</a:t>
            </a:r>
            <a:r>
              <a:rPr kumimoji="1" lang="ja-JP" altLang="en-US" sz="1200" dirty="0" smtClean="0"/>
              <a:t>介護保険法第</a:t>
            </a:r>
            <a:r>
              <a:rPr kumimoji="1" lang="en-US" altLang="ja-JP" sz="1200" dirty="0" smtClean="0"/>
              <a:t>76</a:t>
            </a:r>
            <a:r>
              <a:rPr kumimoji="1" lang="ja-JP" altLang="en-US" sz="1200" dirty="0" smtClean="0"/>
              <a:t>条の</a:t>
            </a:r>
            <a:r>
              <a:rPr kumimoji="1" lang="en-US" altLang="ja-JP" sz="1200" dirty="0" smtClean="0"/>
              <a:t>2</a:t>
            </a:r>
            <a:r>
              <a:rPr kumimoji="1" lang="ja-JP" altLang="en-US" sz="1200" dirty="0" smtClean="0"/>
              <a:t>に規定する改善命令に従って</a:t>
            </a:r>
            <a:endParaRPr kumimoji="1" lang="en-US" altLang="ja-JP" sz="1200" dirty="0" smtClean="0"/>
          </a:p>
          <a:p>
            <a:r>
              <a:rPr kumimoji="1" lang="ja-JP" altLang="en-US" sz="1200" dirty="0"/>
              <a:t>　</a:t>
            </a:r>
            <a:r>
              <a:rPr kumimoji="1" lang="ja-JP" altLang="en-US" sz="1200" dirty="0" smtClean="0"/>
              <a:t>いない場合等</a:t>
            </a:r>
            <a:endParaRPr kumimoji="1" lang="ja-JP" altLang="en-US" sz="1200" dirty="0"/>
          </a:p>
        </p:txBody>
      </p:sp>
    </p:spTree>
    <p:extLst>
      <p:ext uri="{BB962C8B-B14F-4D97-AF65-F5344CB8AC3E}">
        <p14:creationId xmlns:p14="http://schemas.microsoft.com/office/powerpoint/2010/main" val="4010282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59423" y="719658"/>
            <a:ext cx="10250510" cy="481311"/>
          </a:xfrm>
        </p:spPr>
        <p:txBody>
          <a:bodyPr>
            <a:normAutofit fontScale="90000"/>
          </a:bodyPr>
          <a:lstStyle/>
          <a:p>
            <a:pPr algn="ctr"/>
            <a:r>
              <a:rPr kumimoji="1" lang="ja-JP" altLang="en-US" sz="3600" b="1" dirty="0" smtClean="0"/>
              <a:t>　③支援金の給付</a:t>
            </a:r>
            <a:r>
              <a:rPr lang="ja-JP" altLang="en-US" b="1" dirty="0" smtClean="0"/>
              <a:t>対象範囲となる介護報酬について</a:t>
            </a:r>
            <a:endParaRPr kumimoji="1" lang="ja-JP" altLang="en-US" sz="3600" b="1" dirty="0"/>
          </a:p>
        </p:txBody>
      </p:sp>
      <p:sp>
        <p:nvSpPr>
          <p:cNvPr id="3" name="コンテンツ プレースホルダー 2"/>
          <p:cNvSpPr>
            <a:spLocks noGrp="1"/>
          </p:cNvSpPr>
          <p:nvPr>
            <p:ph sz="half" idx="1"/>
          </p:nvPr>
        </p:nvSpPr>
        <p:spPr>
          <a:xfrm>
            <a:off x="470967" y="2560148"/>
            <a:ext cx="5824928" cy="3186993"/>
          </a:xfrm>
          <a:ln>
            <a:solidFill>
              <a:srgbClr val="FF0000"/>
            </a:solidFill>
          </a:ln>
        </p:spPr>
        <p:txBody>
          <a:bodyPr anchor="ctr" anchorCtr="0">
            <a:normAutofit/>
          </a:bodyPr>
          <a:lstStyle/>
          <a:p>
            <a:r>
              <a:rPr kumimoji="1" lang="ja-JP" altLang="en-US" dirty="0" smtClean="0"/>
              <a:t>基本報酬（身体介護、生活援助、通院等乗降介助）</a:t>
            </a:r>
            <a:endParaRPr kumimoji="1" lang="en-US" altLang="ja-JP" dirty="0" smtClean="0"/>
          </a:p>
          <a:p>
            <a:r>
              <a:rPr lang="ja-JP" altLang="en-US" dirty="0" smtClean="0"/>
              <a:t>早朝・夜間加算</a:t>
            </a:r>
            <a:endParaRPr kumimoji="1" lang="en-US" altLang="ja-JP" dirty="0" smtClean="0"/>
          </a:p>
          <a:p>
            <a:r>
              <a:rPr lang="ja-JP" altLang="en-US" dirty="0" smtClean="0"/>
              <a:t>特定事業所加算</a:t>
            </a:r>
            <a:endParaRPr kumimoji="1" lang="en-US" altLang="ja-JP" dirty="0" smtClean="0"/>
          </a:p>
          <a:p>
            <a:r>
              <a:rPr lang="ja-JP" altLang="en-US" dirty="0" smtClean="0"/>
              <a:t>介護職員等処遇改善加算</a:t>
            </a:r>
            <a:endParaRPr lang="en-US" altLang="ja-JP" dirty="0" smtClean="0"/>
          </a:p>
          <a:p>
            <a:r>
              <a:rPr lang="ja-JP" altLang="en-US" dirty="0"/>
              <a:t>高齢者虐待防止未実施</a:t>
            </a:r>
            <a:r>
              <a:rPr lang="ja-JP" altLang="en-US" dirty="0" smtClean="0"/>
              <a:t>減算</a:t>
            </a:r>
            <a:endParaRPr lang="en-US" altLang="ja-JP" dirty="0" smtClean="0"/>
          </a:p>
          <a:p>
            <a:r>
              <a:rPr lang="ja-JP" altLang="en-US" dirty="0"/>
              <a:t>業務継続計画未策定</a:t>
            </a:r>
            <a:r>
              <a:rPr lang="ja-JP" altLang="en-US" dirty="0" smtClean="0"/>
              <a:t>減算</a:t>
            </a:r>
            <a:endParaRPr kumimoji="1" lang="en-US" altLang="ja-JP" dirty="0" smtClean="0"/>
          </a:p>
        </p:txBody>
      </p:sp>
      <p:sp>
        <p:nvSpPr>
          <p:cNvPr id="4" name="コンテンツ プレースホルダー 3"/>
          <p:cNvSpPr>
            <a:spLocks noGrp="1"/>
          </p:cNvSpPr>
          <p:nvPr>
            <p:ph sz="half" idx="2"/>
          </p:nvPr>
        </p:nvSpPr>
        <p:spPr>
          <a:xfrm>
            <a:off x="6364627" y="2560148"/>
            <a:ext cx="5603811" cy="3186994"/>
          </a:xfrm>
          <a:ln>
            <a:solidFill>
              <a:srgbClr val="FF0000"/>
            </a:solidFill>
          </a:ln>
        </p:spPr>
        <p:txBody>
          <a:bodyPr anchor="ctr" anchorCtr="0">
            <a:normAutofit/>
          </a:bodyPr>
          <a:lstStyle/>
          <a:p>
            <a:r>
              <a:rPr kumimoji="1" lang="ja-JP" altLang="en-US" dirty="0" smtClean="0"/>
              <a:t>初回加算</a:t>
            </a:r>
            <a:endParaRPr kumimoji="1" lang="en-US" altLang="ja-JP" dirty="0" smtClean="0"/>
          </a:p>
          <a:p>
            <a:r>
              <a:rPr lang="ja-JP" altLang="en-US" dirty="0"/>
              <a:t>生活</a:t>
            </a:r>
            <a:r>
              <a:rPr lang="ja-JP" altLang="en-US" dirty="0" smtClean="0"/>
              <a:t>機能向上連携加算</a:t>
            </a:r>
            <a:endParaRPr lang="en-US" altLang="ja-JP" dirty="0" smtClean="0"/>
          </a:p>
          <a:p>
            <a:r>
              <a:rPr kumimoji="1" lang="ja-JP" altLang="en-US" dirty="0"/>
              <a:t>口腔連携</a:t>
            </a:r>
            <a:r>
              <a:rPr kumimoji="1" lang="ja-JP" altLang="en-US" dirty="0" smtClean="0"/>
              <a:t>強化加算</a:t>
            </a:r>
            <a:endParaRPr kumimoji="1" lang="en-US" altLang="ja-JP" dirty="0" smtClean="0"/>
          </a:p>
          <a:p>
            <a:r>
              <a:rPr kumimoji="1" lang="ja-JP" altLang="en-US" dirty="0" smtClean="0"/>
              <a:t>認知症専門ケア加算</a:t>
            </a:r>
            <a:endParaRPr kumimoji="1" lang="en-US" altLang="ja-JP" dirty="0" smtClean="0"/>
          </a:p>
          <a:p>
            <a:r>
              <a:rPr lang="ja-JP" altLang="en-US" dirty="0"/>
              <a:t>緊急</a:t>
            </a:r>
            <a:r>
              <a:rPr lang="ja-JP" altLang="en-US" dirty="0" smtClean="0"/>
              <a:t>時訪問介護加算</a:t>
            </a:r>
            <a:endParaRPr lang="en-US" altLang="ja-JP" dirty="0" smtClean="0"/>
          </a:p>
          <a:p>
            <a:r>
              <a:rPr kumimoji="1" lang="ja-JP" altLang="en-US" dirty="0"/>
              <a:t>総合</a:t>
            </a:r>
            <a:r>
              <a:rPr kumimoji="1" lang="ja-JP" altLang="en-US" dirty="0" smtClean="0"/>
              <a:t>事業の基本報酬および各加減算</a:t>
            </a:r>
            <a:endParaRPr kumimoji="1" lang="en-US" altLang="ja-JP" dirty="0" smtClean="0"/>
          </a:p>
          <a:p>
            <a:r>
              <a:rPr lang="ja-JP" altLang="en-US" dirty="0"/>
              <a:t>同一</a:t>
            </a:r>
            <a:r>
              <a:rPr lang="ja-JP" altLang="en-US" dirty="0" smtClean="0"/>
              <a:t>建物減算を算定している被保険者の報酬</a:t>
            </a:r>
            <a:r>
              <a:rPr lang="en-US" altLang="ja-JP" dirty="0" smtClean="0"/>
              <a:t>※</a:t>
            </a:r>
            <a:endParaRPr kumimoji="1" lang="en-US" altLang="ja-JP" dirty="0" smtClean="0"/>
          </a:p>
        </p:txBody>
      </p:sp>
      <p:sp>
        <p:nvSpPr>
          <p:cNvPr id="8" name="タイトル 1"/>
          <p:cNvSpPr txBox="1">
            <a:spLocks/>
          </p:cNvSpPr>
          <p:nvPr/>
        </p:nvSpPr>
        <p:spPr>
          <a:xfrm>
            <a:off x="959423" y="1292489"/>
            <a:ext cx="10672944" cy="55083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000" dirty="0" smtClean="0"/>
              <a:t>令和６年度介護報酬改定により減額となった部分を支援金の対象としています。</a:t>
            </a:r>
            <a:endParaRPr lang="ja-JP" altLang="en-US" sz="2000" dirty="0"/>
          </a:p>
        </p:txBody>
      </p:sp>
      <p:sp>
        <p:nvSpPr>
          <p:cNvPr id="9" name="角丸四角形 8"/>
          <p:cNvSpPr/>
          <p:nvPr/>
        </p:nvSpPr>
        <p:spPr>
          <a:xfrm>
            <a:off x="959423" y="2036433"/>
            <a:ext cx="4916748" cy="69042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000" b="1" dirty="0" smtClean="0"/>
              <a:t>支給対象となる介護報酬</a:t>
            </a:r>
            <a:endParaRPr kumimoji="1" lang="en-US" altLang="ja-JP" sz="2000" b="1" dirty="0" smtClean="0"/>
          </a:p>
          <a:p>
            <a:pPr algn="ctr"/>
            <a:r>
              <a:rPr kumimoji="1" lang="ja-JP" altLang="en-US" dirty="0" smtClean="0"/>
              <a:t>→基本報酬とそれに連動する加減算</a:t>
            </a:r>
            <a:endParaRPr lang="en-US" altLang="ja-JP" dirty="0" smtClean="0"/>
          </a:p>
        </p:txBody>
      </p:sp>
      <p:sp>
        <p:nvSpPr>
          <p:cNvPr id="10" name="角丸四角形 9"/>
          <p:cNvSpPr/>
          <p:nvPr/>
        </p:nvSpPr>
        <p:spPr>
          <a:xfrm>
            <a:off x="6708158" y="2036433"/>
            <a:ext cx="4916748" cy="67856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b="1" dirty="0" smtClean="0"/>
              <a:t>支給対象と</a:t>
            </a:r>
            <a:r>
              <a:rPr lang="ja-JP" altLang="en-US" sz="2000" b="1" u="sng" dirty="0" smtClean="0">
                <a:solidFill>
                  <a:srgbClr val="FF0000"/>
                </a:solidFill>
              </a:rPr>
              <a:t>ならない</a:t>
            </a:r>
            <a:r>
              <a:rPr lang="ja-JP" altLang="en-US" sz="2000" b="1" dirty="0" smtClean="0"/>
              <a:t>介護報酬</a:t>
            </a:r>
            <a:endParaRPr lang="en-US" altLang="ja-JP" sz="2000" b="1" dirty="0" smtClean="0"/>
          </a:p>
          <a:p>
            <a:pPr algn="ctr"/>
            <a:r>
              <a:rPr kumimoji="1" lang="ja-JP" altLang="en-US" dirty="0" smtClean="0"/>
              <a:t>→基本報酬と連動しない加算等</a:t>
            </a:r>
            <a:endParaRPr kumimoji="1" lang="ja-JP" altLang="en-US" dirty="0"/>
          </a:p>
        </p:txBody>
      </p:sp>
      <p:sp>
        <p:nvSpPr>
          <p:cNvPr id="11" name="コンテンツ プレースホルダー 2"/>
          <p:cNvSpPr txBox="1">
            <a:spLocks/>
          </p:cNvSpPr>
          <p:nvPr/>
        </p:nvSpPr>
        <p:spPr>
          <a:xfrm>
            <a:off x="1250463" y="5747141"/>
            <a:ext cx="10374443" cy="572831"/>
          </a:xfrm>
          <a:prstGeom prst="rect">
            <a:avLst/>
          </a:prstGeom>
          <a:ln>
            <a:noFill/>
          </a:ln>
        </p:spPr>
        <p:txBody>
          <a:bodyPr vert="horz" lIns="91440" tIns="45720" rIns="91440" bIns="45720" rtlCol="0" anchor="ctr" anchorCtr="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a:lstStyle>
          <a:p>
            <a:pPr marL="0" indent="0">
              <a:buNone/>
            </a:pPr>
            <a:r>
              <a:rPr lang="en-US" altLang="ja-JP" b="1" dirty="0" smtClean="0"/>
              <a:t>※</a:t>
            </a:r>
            <a:r>
              <a:rPr lang="ja-JP" altLang="en-US" b="1" dirty="0" smtClean="0"/>
              <a:t>同一建物減算を算定している被保険者の分は、基本報酬部分も含め支給対象となりません。</a:t>
            </a:r>
            <a:endParaRPr lang="en-US" altLang="ja-JP" b="1" dirty="0" smtClean="0"/>
          </a:p>
        </p:txBody>
      </p:sp>
      <p:sp>
        <p:nvSpPr>
          <p:cNvPr id="13" name="スライド番号プレースホルダー 12"/>
          <p:cNvSpPr>
            <a:spLocks noGrp="1"/>
          </p:cNvSpPr>
          <p:nvPr>
            <p:ph type="sldNum" sz="quarter" idx="12"/>
          </p:nvPr>
        </p:nvSpPr>
        <p:spPr/>
        <p:txBody>
          <a:bodyPr/>
          <a:lstStyle/>
          <a:p>
            <a:fld id="{B588FD67-8F10-45F5-A264-8B2BB9EBE5CD}" type="slidenum">
              <a:rPr kumimoji="1" lang="ja-JP" altLang="en-US" smtClean="0"/>
              <a:t>3</a:t>
            </a:fld>
            <a:endParaRPr kumimoji="1" lang="ja-JP" altLang="en-US"/>
          </a:p>
        </p:txBody>
      </p:sp>
    </p:spTree>
    <p:extLst>
      <p:ext uri="{BB962C8B-B14F-4D97-AF65-F5344CB8AC3E}">
        <p14:creationId xmlns:p14="http://schemas.microsoft.com/office/powerpoint/2010/main" val="2821903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D69821-E370-7344-9A3E-5A2D8266A70C}"/>
              </a:ext>
            </a:extLst>
          </p:cNvPr>
          <p:cNvSpPr>
            <a:spLocks noGrp="1"/>
          </p:cNvSpPr>
          <p:nvPr>
            <p:ph type="title"/>
          </p:nvPr>
        </p:nvSpPr>
        <p:spPr>
          <a:xfrm>
            <a:off x="1758469" y="721974"/>
            <a:ext cx="9819638" cy="506763"/>
          </a:xfrm>
        </p:spPr>
        <p:txBody>
          <a:bodyPr>
            <a:normAutofit fontScale="90000"/>
          </a:bodyPr>
          <a:lstStyle/>
          <a:p>
            <a:r>
              <a:rPr lang="ja-JP" altLang="en-US" b="1" dirty="0" smtClean="0"/>
              <a:t>③支援</a:t>
            </a:r>
            <a:r>
              <a:rPr lang="ja-JP" altLang="en-US" b="1" dirty="0"/>
              <a:t>金の給付対象範囲となる介護報酬に</a:t>
            </a:r>
            <a:r>
              <a:rPr lang="ja-JP" altLang="en-US" b="1" dirty="0" smtClean="0"/>
              <a:t>ついて</a:t>
            </a:r>
            <a:endParaRPr kumimoji="1" lang="ja-JP" altLang="en-US" b="1" dirty="0"/>
          </a:p>
        </p:txBody>
      </p:sp>
      <p:sp>
        <p:nvSpPr>
          <p:cNvPr id="4" name="正方形/長方形 3">
            <a:extLst>
              <a:ext uri="{FF2B5EF4-FFF2-40B4-BE49-F238E27FC236}">
                <a16:creationId xmlns:a16="http://schemas.microsoft.com/office/drawing/2014/main" id="{CE88855A-D2DA-6748-8B28-4764402F788E}"/>
              </a:ext>
            </a:extLst>
          </p:cNvPr>
          <p:cNvSpPr/>
          <p:nvPr/>
        </p:nvSpPr>
        <p:spPr>
          <a:xfrm>
            <a:off x="2362475" y="2270621"/>
            <a:ext cx="5802732" cy="24795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dirty="0" smtClean="0">
                <a:solidFill>
                  <a:prstClr val="black"/>
                </a:solidFill>
                <a:latin typeface="Century Gothic" panose="020B0502020202020204"/>
                <a:ea typeface="メイリオ" panose="020B0604030504040204" pitchFamily="50" charset="-128"/>
              </a:rPr>
              <a:t>訪問介護基本報酬部分</a:t>
            </a:r>
            <a:endParaRPr lang="en-US" altLang="ja-JP" dirty="0" smtClean="0">
              <a:solidFill>
                <a:prstClr val="black"/>
              </a:solidFill>
              <a:latin typeface="Century Gothic" panose="020B0502020202020204"/>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Century Gothic" panose="020B0502020202020204"/>
                <a:ea typeface="メイリオ" panose="020B0604030504040204" pitchFamily="50" charset="-128"/>
              </a:rPr>
              <a:t>＋</a:t>
            </a:r>
            <a:endParaRPr lang="en-US" altLang="ja-JP" dirty="0" smtClean="0">
              <a:solidFill>
                <a:prstClr val="black"/>
              </a:solidFill>
              <a:latin typeface="Century Gothic" panose="020B0502020202020204"/>
              <a:ea typeface="メイリオ" panose="020B0604030504040204" pitchFamily="50" charset="-128"/>
            </a:endParaRPr>
          </a:p>
          <a:p>
            <a:pPr algn="ctr" defTabSz="457200"/>
            <a:r>
              <a:rPr lang="ja-JP" altLang="en-US" dirty="0"/>
              <a:t>早朝・夜間</a:t>
            </a:r>
            <a:r>
              <a:rPr lang="ja-JP" altLang="en-US" dirty="0" smtClean="0"/>
              <a:t>加算</a:t>
            </a:r>
            <a:endParaRPr lang="en-US" altLang="ja-JP" dirty="0" smtClean="0">
              <a:solidFill>
                <a:prstClr val="black"/>
              </a:solidFill>
              <a:latin typeface="Century Gothic" panose="020B0502020202020204"/>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dirty="0" smtClean="0">
                <a:solidFill>
                  <a:prstClr val="black"/>
                </a:solidFill>
                <a:latin typeface="Century Gothic" panose="020B0502020202020204"/>
                <a:ea typeface="メイリオ" panose="020B0604030504040204" pitchFamily="50" charset="-128"/>
              </a:rPr>
              <a:t>特定</a:t>
            </a:r>
            <a:r>
              <a:rPr lang="ja-JP" altLang="en-US" dirty="0">
                <a:solidFill>
                  <a:prstClr val="black"/>
                </a:solidFill>
                <a:latin typeface="Century Gothic" panose="020B0502020202020204"/>
                <a:ea typeface="メイリオ" panose="020B0604030504040204" pitchFamily="50" charset="-128"/>
              </a:rPr>
              <a:t>事業所</a:t>
            </a:r>
            <a:r>
              <a:rPr lang="ja-JP" altLang="en-US" dirty="0" smtClean="0">
                <a:solidFill>
                  <a:prstClr val="black"/>
                </a:solidFill>
                <a:latin typeface="Century Gothic" panose="020B0502020202020204"/>
                <a:ea typeface="メイリオ" panose="020B0604030504040204" pitchFamily="50" charset="-128"/>
              </a:rPr>
              <a:t>加算</a:t>
            </a:r>
            <a:endParaRPr lang="en-US" altLang="ja-JP" dirty="0" smtClean="0">
              <a:solidFill>
                <a:prstClr val="black"/>
              </a:solidFill>
              <a:latin typeface="Century Gothic" panose="020B0502020202020204"/>
              <a:ea typeface="メイリオ" panose="020B0604030504040204" pitchFamily="50" charset="-128"/>
            </a:endParaRPr>
          </a:p>
          <a:p>
            <a:pPr algn="ctr"/>
            <a:r>
              <a:rPr kumimoji="1" lang="ja-JP" altLang="en-US" dirty="0">
                <a:solidFill>
                  <a:prstClr val="black"/>
                </a:solidFill>
              </a:rPr>
              <a:t>介護職員等処遇改善</a:t>
            </a:r>
            <a:r>
              <a:rPr kumimoji="1" lang="ja-JP" altLang="en-US" dirty="0" smtClean="0">
                <a:solidFill>
                  <a:prstClr val="black"/>
                </a:solidFill>
              </a:rPr>
              <a:t>加算</a:t>
            </a:r>
            <a:endParaRPr lang="en-US" altLang="ja-JP" dirty="0" smtClean="0">
              <a:solidFill>
                <a:prstClr val="black"/>
              </a:solidFill>
              <a:latin typeface="Century Gothic" panose="020B0502020202020204"/>
              <a:ea typeface="メイリオ" panose="020B0604030504040204" pitchFamily="50" charset="-128"/>
            </a:endParaRPr>
          </a:p>
          <a:p>
            <a:pPr algn="ctr"/>
            <a:r>
              <a:rPr lang="ja-JP" altLang="en-US" dirty="0"/>
              <a:t>高齢者虐待防止未実施</a:t>
            </a:r>
            <a:r>
              <a:rPr lang="ja-JP" altLang="en-US" dirty="0" smtClean="0"/>
              <a:t>減算</a:t>
            </a:r>
            <a:endParaRPr lang="en-US" altLang="ja-JP" dirty="0" smtClean="0"/>
          </a:p>
          <a:p>
            <a:pPr algn="ctr"/>
            <a:r>
              <a:rPr lang="ja-JP" altLang="en-US" dirty="0"/>
              <a:t>業務継続計画未策定</a:t>
            </a:r>
            <a:r>
              <a:rPr lang="ja-JP" altLang="en-US" dirty="0" smtClean="0"/>
              <a:t>減算</a:t>
            </a:r>
            <a:endParaRPr lang="en-US" altLang="ja-JP" dirty="0" smtClean="0"/>
          </a:p>
          <a:p>
            <a:pPr algn="ctr"/>
            <a:endParaRPr kumimoji="1" lang="en-US" altLang="ja-JP"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p:txBody>
      </p:sp>
      <p:cxnSp>
        <p:nvCxnSpPr>
          <p:cNvPr id="5" name="直線コネクタ 4"/>
          <p:cNvCxnSpPr/>
          <p:nvPr/>
        </p:nvCxnSpPr>
        <p:spPr>
          <a:xfrm>
            <a:off x="1387095" y="4865659"/>
            <a:ext cx="7393993" cy="15688"/>
          </a:xfrm>
          <a:prstGeom prst="line">
            <a:avLst/>
          </a:prstGeom>
        </p:spPr>
        <p:style>
          <a:lnRef idx="1">
            <a:schemeClr val="dk1"/>
          </a:lnRef>
          <a:fillRef idx="0">
            <a:schemeClr val="dk1"/>
          </a:fillRef>
          <a:effectRef idx="0">
            <a:schemeClr val="dk1"/>
          </a:effectRef>
          <a:fontRef idx="minor">
            <a:schemeClr val="tx1"/>
          </a:fontRef>
        </p:style>
      </p:cxnSp>
      <p:sp>
        <p:nvSpPr>
          <p:cNvPr id="20" name="正方形/長方形 19">
            <a:extLst>
              <a:ext uri="{FF2B5EF4-FFF2-40B4-BE49-F238E27FC236}">
                <a16:creationId xmlns:a16="http://schemas.microsoft.com/office/drawing/2014/main" id="{CE88855A-D2DA-6748-8B28-4764402F788E}"/>
              </a:ext>
            </a:extLst>
          </p:cNvPr>
          <p:cNvSpPr/>
          <p:nvPr/>
        </p:nvSpPr>
        <p:spPr>
          <a:xfrm>
            <a:off x="2328059" y="5005256"/>
            <a:ext cx="5837147" cy="153846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初回加算</a:t>
            </a:r>
            <a:endParaRPr kumimoji="1" lang="en-US" altLang="ja-JP"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algn="ctr"/>
            <a:r>
              <a:rPr kumimoji="1" lang="ja-JP" altLang="en-US"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緊急時訪問介護加算</a:t>
            </a:r>
            <a:endParaRPr kumimoji="1" lang="en-US" altLang="ja-JP"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endParaRPr>
          </a:p>
          <a:p>
            <a:pPr algn="ctr"/>
            <a:r>
              <a:rPr lang="ja-JP" altLang="en-US" dirty="0" smtClean="0"/>
              <a:t>生活</a:t>
            </a:r>
            <a:r>
              <a:rPr lang="ja-JP" altLang="en-US" dirty="0"/>
              <a:t>機能向上連携</a:t>
            </a:r>
            <a:r>
              <a:rPr lang="ja-JP" altLang="en-US" dirty="0" smtClean="0"/>
              <a:t>加算</a:t>
            </a:r>
            <a:endParaRPr lang="en-US" altLang="ja-JP" dirty="0" smtClean="0"/>
          </a:p>
          <a:p>
            <a:pPr algn="ctr"/>
            <a:r>
              <a:rPr kumimoji="1" lang="ja-JP" altLang="en-US" dirty="0"/>
              <a:t>口腔連携強化</a:t>
            </a:r>
            <a:r>
              <a:rPr kumimoji="1" lang="ja-JP" altLang="en-US" dirty="0" smtClean="0"/>
              <a:t>加算</a:t>
            </a:r>
            <a:endParaRPr kumimoji="1" lang="en-US" altLang="ja-JP" dirty="0" smtClean="0"/>
          </a:p>
          <a:p>
            <a:pPr algn="ctr"/>
            <a:r>
              <a:rPr lang="ja-JP" altLang="en-US" dirty="0"/>
              <a:t>緊急時訪問介護</a:t>
            </a:r>
            <a:r>
              <a:rPr lang="ja-JP" altLang="en-US" dirty="0" smtClean="0"/>
              <a:t>加算</a:t>
            </a:r>
            <a:endParaRPr lang="en-US" altLang="ja-JP" dirty="0"/>
          </a:p>
        </p:txBody>
      </p:sp>
      <p:sp>
        <p:nvSpPr>
          <p:cNvPr id="37" name="上下矢印 36"/>
          <p:cNvSpPr/>
          <p:nvPr/>
        </p:nvSpPr>
        <p:spPr>
          <a:xfrm>
            <a:off x="1273004" y="2270632"/>
            <a:ext cx="976647" cy="2567001"/>
          </a:xfrm>
          <a:prstGeom prst="upDownArrow">
            <a:avLst>
              <a:gd name="adj1" fmla="val 60840"/>
              <a:gd name="adj2" fmla="val 25309"/>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対象報酬</a:t>
            </a:r>
            <a:endParaRPr kumimoji="1" lang="ja-JP" altLang="en-US" sz="1800" b="0" i="0" u="none" strike="noStrike" kern="1200" cap="none" spc="0" normalizeH="0" baseline="0" noProof="0" dirty="0">
              <a:ln>
                <a:noFill/>
              </a:ln>
              <a:solidFill>
                <a:prstClr val="black"/>
              </a:solidFill>
              <a:effectLst/>
              <a:uLnTx/>
              <a:uFillTx/>
              <a:latin typeface="Century Gothic" panose="020B0502020202020204"/>
              <a:ea typeface="メイリオ" panose="020B0604030504040204" pitchFamily="50" charset="-128"/>
              <a:cs typeface="+mn-cs"/>
            </a:endParaRPr>
          </a:p>
        </p:txBody>
      </p:sp>
      <p:sp>
        <p:nvSpPr>
          <p:cNvPr id="38" name="上下矢印 37"/>
          <p:cNvSpPr/>
          <p:nvPr/>
        </p:nvSpPr>
        <p:spPr>
          <a:xfrm>
            <a:off x="1298656" y="4909373"/>
            <a:ext cx="919627" cy="1620610"/>
          </a:xfrm>
          <a:prstGeom prst="upDownArrow">
            <a:avLst>
              <a:gd name="adj1" fmla="val 60840"/>
              <a:gd name="adj2" fmla="val 25309"/>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Century Gothic" panose="020B0502020202020204"/>
                <a:ea typeface="メイリオ" panose="020B0604030504040204" pitchFamily="50" charset="-128"/>
                <a:cs typeface="+mn-cs"/>
              </a:rPr>
              <a:t>対象外報酬</a:t>
            </a:r>
            <a:endParaRPr kumimoji="1" lang="ja-JP" altLang="en-US" sz="1800" b="0" i="0" u="none" strike="noStrike" kern="1200" cap="none" spc="0" normalizeH="0" baseline="0" noProof="0" dirty="0">
              <a:ln>
                <a:noFill/>
              </a:ln>
              <a:solidFill>
                <a:prstClr val="black"/>
              </a:solidFill>
              <a:effectLst/>
              <a:uLnTx/>
              <a:uFillTx/>
              <a:latin typeface="Century Gothic" panose="020B0502020202020204"/>
              <a:ea typeface="メイリオ" panose="020B0604030504040204" pitchFamily="50" charset="-128"/>
              <a:cs typeface="+mn-cs"/>
            </a:endParaRPr>
          </a:p>
        </p:txBody>
      </p:sp>
      <p:sp>
        <p:nvSpPr>
          <p:cNvPr id="53" name="左右矢印 52"/>
          <p:cNvSpPr/>
          <p:nvPr/>
        </p:nvSpPr>
        <p:spPr>
          <a:xfrm>
            <a:off x="2362472" y="1249322"/>
            <a:ext cx="3486015" cy="977596"/>
          </a:xfrm>
          <a:prstGeom prst="leftRightArrow">
            <a:avLst>
              <a:gd name="adj1" fmla="val 63448"/>
              <a:gd name="adj2" fmla="val 4058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保険給付分</a:t>
            </a:r>
            <a:endParaRPr kumimoji="1" lang="en-US" altLang="ja-JP" dirty="0" smtClean="0">
              <a:solidFill>
                <a:schemeClr val="tx1"/>
              </a:solidFill>
            </a:endParaRPr>
          </a:p>
          <a:p>
            <a:pPr algn="ctr"/>
            <a:r>
              <a:rPr kumimoji="1" lang="ja-JP" altLang="en-US" dirty="0" smtClean="0">
                <a:solidFill>
                  <a:schemeClr val="tx1"/>
                </a:solidFill>
              </a:rPr>
              <a:t>（</a:t>
            </a:r>
            <a:r>
              <a:rPr kumimoji="1" lang="en-US" altLang="ja-JP" dirty="0" smtClean="0">
                <a:solidFill>
                  <a:schemeClr val="tx1"/>
                </a:solidFill>
              </a:rPr>
              <a:t>9</a:t>
            </a:r>
            <a:r>
              <a:rPr kumimoji="1" lang="ja-JP" altLang="en-US" dirty="0" smtClean="0">
                <a:solidFill>
                  <a:schemeClr val="tx1"/>
                </a:solidFill>
              </a:rPr>
              <a:t>～</a:t>
            </a:r>
            <a:r>
              <a:rPr kumimoji="1" lang="en-US" altLang="ja-JP" dirty="0" smtClean="0">
                <a:solidFill>
                  <a:schemeClr val="tx1"/>
                </a:solidFill>
              </a:rPr>
              <a:t>7</a:t>
            </a:r>
            <a:r>
              <a:rPr kumimoji="1" lang="ja-JP" altLang="en-US" dirty="0" smtClean="0">
                <a:solidFill>
                  <a:schemeClr val="tx1"/>
                </a:solidFill>
              </a:rPr>
              <a:t>割）</a:t>
            </a:r>
            <a:endParaRPr kumimoji="1" lang="ja-JP" altLang="en-US" dirty="0">
              <a:solidFill>
                <a:schemeClr val="tx1"/>
              </a:solidFill>
            </a:endParaRPr>
          </a:p>
        </p:txBody>
      </p:sp>
      <p:sp>
        <p:nvSpPr>
          <p:cNvPr id="55" name="左右矢印 54"/>
          <p:cNvSpPr/>
          <p:nvPr/>
        </p:nvSpPr>
        <p:spPr>
          <a:xfrm>
            <a:off x="5848487" y="1230600"/>
            <a:ext cx="2316719" cy="996318"/>
          </a:xfrm>
          <a:prstGeom prst="leftRightArrow">
            <a:avLst>
              <a:gd name="adj1" fmla="val 63448"/>
              <a:gd name="adj2" fmla="val 4058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自己負担分</a:t>
            </a:r>
            <a:endParaRPr kumimoji="1" lang="en-US" altLang="ja-JP" dirty="0" smtClean="0">
              <a:solidFill>
                <a:schemeClr val="tx1"/>
              </a:solidFill>
            </a:endParaRPr>
          </a:p>
          <a:p>
            <a:pPr algn="ctr"/>
            <a:r>
              <a:rPr kumimoji="1" lang="ja-JP" altLang="en-US" dirty="0" smtClean="0">
                <a:solidFill>
                  <a:schemeClr val="tx1"/>
                </a:solidFill>
              </a:rPr>
              <a:t>（</a:t>
            </a:r>
            <a:r>
              <a:rPr kumimoji="1" lang="en-US" altLang="ja-JP" dirty="0">
                <a:solidFill>
                  <a:schemeClr val="tx1"/>
                </a:solidFill>
              </a:rPr>
              <a:t>1</a:t>
            </a:r>
            <a:r>
              <a:rPr kumimoji="1" lang="ja-JP" altLang="en-US" dirty="0" smtClean="0">
                <a:solidFill>
                  <a:schemeClr val="tx1"/>
                </a:solidFill>
              </a:rPr>
              <a:t>～</a:t>
            </a:r>
            <a:r>
              <a:rPr kumimoji="1" lang="en-US" altLang="ja-JP" dirty="0">
                <a:solidFill>
                  <a:schemeClr val="tx1"/>
                </a:solidFill>
              </a:rPr>
              <a:t>3</a:t>
            </a:r>
            <a:r>
              <a:rPr kumimoji="1" lang="ja-JP" altLang="en-US" dirty="0" smtClean="0">
                <a:solidFill>
                  <a:schemeClr val="tx1"/>
                </a:solidFill>
              </a:rPr>
              <a:t>割）</a:t>
            </a:r>
            <a:endParaRPr kumimoji="1" lang="ja-JP" altLang="en-US" dirty="0">
              <a:solidFill>
                <a:schemeClr val="tx1"/>
              </a:solidFill>
            </a:endParaRPr>
          </a:p>
        </p:txBody>
      </p:sp>
      <p:sp>
        <p:nvSpPr>
          <p:cNvPr id="61" name="正方形/長方形 60"/>
          <p:cNvSpPr/>
          <p:nvPr/>
        </p:nvSpPr>
        <p:spPr>
          <a:xfrm>
            <a:off x="2362473" y="4354388"/>
            <a:ext cx="5802733" cy="3885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支援金支給部分（</a:t>
            </a:r>
            <a:r>
              <a:rPr kumimoji="1" lang="en-US" altLang="ja-JP" dirty="0" smtClean="0"/>
              <a:t>2.5</a:t>
            </a:r>
            <a:r>
              <a:rPr kumimoji="1" lang="ja-JP" altLang="en-US" dirty="0" smtClean="0"/>
              <a:t>％）</a:t>
            </a:r>
            <a:endParaRPr kumimoji="1" lang="ja-JP" altLang="en-US" dirty="0"/>
          </a:p>
        </p:txBody>
      </p:sp>
      <p:sp>
        <p:nvSpPr>
          <p:cNvPr id="79" name="角丸四角形吹き出し 78"/>
          <p:cNvSpPr/>
          <p:nvPr/>
        </p:nvSpPr>
        <p:spPr>
          <a:xfrm>
            <a:off x="8604354" y="3383092"/>
            <a:ext cx="3159772" cy="1358658"/>
          </a:xfrm>
          <a:prstGeom prst="wedgeRoundRectCallout">
            <a:avLst>
              <a:gd name="adj1" fmla="val -67072"/>
              <a:gd name="adj2" fmla="val 42403"/>
              <a:gd name="adj3" fmla="val 16667"/>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rPr>
              <a:t>対象となる介護報酬</a:t>
            </a:r>
            <a:r>
              <a:rPr kumimoji="1" lang="ja-JP" altLang="en-US" sz="1400" b="1" dirty="0" smtClean="0">
                <a:solidFill>
                  <a:srgbClr val="FF0000"/>
                </a:solidFill>
              </a:rPr>
              <a:t>の</a:t>
            </a:r>
            <a:endParaRPr kumimoji="1" lang="en-US" altLang="ja-JP" sz="1400" b="1" dirty="0" smtClean="0">
              <a:solidFill>
                <a:srgbClr val="FF0000"/>
              </a:solidFill>
            </a:endParaRPr>
          </a:p>
          <a:p>
            <a:pPr algn="ctr"/>
            <a:r>
              <a:rPr kumimoji="1" lang="ja-JP" altLang="en-US" sz="1400" b="1" dirty="0" smtClean="0">
                <a:solidFill>
                  <a:srgbClr val="FF0000"/>
                </a:solidFill>
              </a:rPr>
              <a:t>「</a:t>
            </a:r>
            <a:r>
              <a:rPr kumimoji="1" lang="ja-JP" altLang="en-US" sz="1400" b="1" dirty="0">
                <a:solidFill>
                  <a:srgbClr val="FF0000"/>
                </a:solidFill>
              </a:rPr>
              <a:t>保険給付＋自己負担の</a:t>
            </a:r>
            <a:r>
              <a:rPr kumimoji="1" lang="en-US" altLang="ja-JP" sz="1400" b="1" dirty="0">
                <a:solidFill>
                  <a:srgbClr val="FF0000"/>
                </a:solidFill>
              </a:rPr>
              <a:t>2.5</a:t>
            </a:r>
            <a:r>
              <a:rPr kumimoji="1" lang="ja-JP" altLang="en-US" sz="1400" b="1" dirty="0">
                <a:solidFill>
                  <a:srgbClr val="FF0000"/>
                </a:solidFill>
              </a:rPr>
              <a:t>％」</a:t>
            </a:r>
            <a:r>
              <a:rPr kumimoji="1" lang="ja-JP" altLang="en-US" sz="1400" b="1" dirty="0" smtClean="0">
                <a:solidFill>
                  <a:srgbClr val="FF0000"/>
                </a:solidFill>
              </a:rPr>
              <a:t>を</a:t>
            </a:r>
            <a:endParaRPr kumimoji="1" lang="en-US" altLang="ja-JP" sz="1400" b="1" dirty="0" smtClean="0">
              <a:solidFill>
                <a:srgbClr val="FF0000"/>
              </a:solidFill>
            </a:endParaRPr>
          </a:p>
          <a:p>
            <a:pPr algn="ctr"/>
            <a:r>
              <a:rPr kumimoji="1" lang="ja-JP" altLang="en-US" sz="1400" b="1" dirty="0" smtClean="0">
                <a:solidFill>
                  <a:srgbClr val="FF0000"/>
                </a:solidFill>
              </a:rPr>
              <a:t>支援</a:t>
            </a:r>
            <a:r>
              <a:rPr kumimoji="1" lang="ja-JP" altLang="en-US" sz="1400" b="1" dirty="0">
                <a:solidFill>
                  <a:srgbClr val="FF0000"/>
                </a:solidFill>
              </a:rPr>
              <a:t>金として支給</a:t>
            </a:r>
            <a:r>
              <a:rPr kumimoji="1" lang="ja-JP" altLang="en-US" sz="1400" b="1" dirty="0" smtClean="0">
                <a:solidFill>
                  <a:srgbClr val="FF0000"/>
                </a:solidFill>
              </a:rPr>
              <a:t>します。</a:t>
            </a:r>
            <a:endParaRPr kumimoji="1" lang="ja-JP" altLang="en-US" sz="1400" b="1" dirty="0">
              <a:solidFill>
                <a:srgbClr val="FF0000"/>
              </a:solidFill>
            </a:endParaRPr>
          </a:p>
        </p:txBody>
      </p:sp>
      <p:sp>
        <p:nvSpPr>
          <p:cNvPr id="12" name="角丸四角形吹き出し 11"/>
          <p:cNvSpPr/>
          <p:nvPr/>
        </p:nvSpPr>
        <p:spPr>
          <a:xfrm>
            <a:off x="8604354" y="1895217"/>
            <a:ext cx="3159772" cy="1358658"/>
          </a:xfrm>
          <a:prstGeom prst="wedgeRoundRectCallout">
            <a:avLst>
              <a:gd name="adj1" fmla="val -66323"/>
              <a:gd name="adj2" fmla="val -43049"/>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公費負担で自己負担がない場合は保険給付分＋公費負担の金額です。</a:t>
            </a:r>
            <a:endParaRPr kumimoji="1" lang="ja-JP" altLang="en-US" sz="1400" b="1" dirty="0">
              <a:solidFill>
                <a:schemeClr val="tx1"/>
              </a:solidFill>
            </a:endParaRPr>
          </a:p>
        </p:txBody>
      </p:sp>
      <p:sp>
        <p:nvSpPr>
          <p:cNvPr id="13" name="角丸四角形吹き出し 12"/>
          <p:cNvSpPr/>
          <p:nvPr/>
        </p:nvSpPr>
        <p:spPr>
          <a:xfrm>
            <a:off x="8604354" y="5139781"/>
            <a:ext cx="3159772" cy="754161"/>
          </a:xfrm>
          <a:prstGeom prst="wedgeRoundRectCallout">
            <a:avLst>
              <a:gd name="adj1" fmla="val -67887"/>
              <a:gd name="adj2" fmla="val 49595"/>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対象外の報酬は</a:t>
            </a:r>
            <a:r>
              <a:rPr kumimoji="1" lang="en-US" altLang="ja-JP" sz="1400" b="1" dirty="0" smtClean="0">
                <a:solidFill>
                  <a:schemeClr val="tx1"/>
                </a:solidFill>
              </a:rPr>
              <a:t>2.5</a:t>
            </a:r>
            <a:r>
              <a:rPr kumimoji="1" lang="ja-JP" altLang="en-US" sz="1400" b="1" dirty="0" smtClean="0">
                <a:solidFill>
                  <a:schemeClr val="tx1"/>
                </a:solidFill>
              </a:rPr>
              <a:t>％の</a:t>
            </a:r>
            <a:endParaRPr kumimoji="1" lang="en-US" altLang="ja-JP" sz="1400" b="1" dirty="0" smtClean="0">
              <a:solidFill>
                <a:schemeClr val="tx1"/>
              </a:solidFill>
            </a:endParaRPr>
          </a:p>
          <a:p>
            <a:pPr algn="ctr"/>
            <a:r>
              <a:rPr kumimoji="1" lang="ja-JP" altLang="en-US" sz="1400" b="1" dirty="0" smtClean="0">
                <a:solidFill>
                  <a:schemeClr val="tx1"/>
                </a:solidFill>
              </a:rPr>
              <a:t>計算から除きます。</a:t>
            </a:r>
            <a:endParaRPr kumimoji="1" lang="ja-JP" altLang="en-US" sz="1400" b="1" dirty="0">
              <a:solidFill>
                <a:schemeClr val="tx1"/>
              </a:solidFill>
            </a:endParaRPr>
          </a:p>
        </p:txBody>
      </p:sp>
      <p:sp>
        <p:nvSpPr>
          <p:cNvPr id="9" name="スライド番号プレースホルダー 8"/>
          <p:cNvSpPr>
            <a:spLocks noGrp="1"/>
          </p:cNvSpPr>
          <p:nvPr>
            <p:ph type="sldNum" sz="quarter" idx="12"/>
          </p:nvPr>
        </p:nvSpPr>
        <p:spPr/>
        <p:txBody>
          <a:bodyPr/>
          <a:lstStyle/>
          <a:p>
            <a:fld id="{B588FD67-8F10-45F5-A264-8B2BB9EBE5CD}" type="slidenum">
              <a:rPr kumimoji="1" lang="ja-JP" altLang="en-US" smtClean="0"/>
              <a:t>4</a:t>
            </a:fld>
            <a:endParaRPr kumimoji="1" lang="ja-JP" altLang="en-US"/>
          </a:p>
        </p:txBody>
      </p:sp>
    </p:spTree>
    <p:extLst>
      <p:ext uri="{BB962C8B-B14F-4D97-AF65-F5344CB8AC3E}">
        <p14:creationId xmlns:p14="http://schemas.microsoft.com/office/powerpoint/2010/main" val="1164835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58406" y="714051"/>
            <a:ext cx="8911687" cy="650054"/>
          </a:xfrm>
        </p:spPr>
        <p:txBody>
          <a:bodyPr>
            <a:normAutofit/>
          </a:bodyPr>
          <a:lstStyle/>
          <a:p>
            <a:r>
              <a:rPr lang="ja-JP" altLang="en-US" sz="3200" b="1" dirty="0"/>
              <a:t>④</a:t>
            </a:r>
            <a:r>
              <a:rPr lang="ja-JP" altLang="en-US" sz="3200" b="1" dirty="0" smtClean="0"/>
              <a:t>支援金の給付金額</a:t>
            </a:r>
            <a:r>
              <a:rPr lang="ja-JP" altLang="en-US" sz="3200" b="1" dirty="0"/>
              <a:t>について</a:t>
            </a:r>
            <a:endParaRPr kumimoji="1" lang="ja-JP" altLang="en-US" sz="3200" b="1" dirty="0"/>
          </a:p>
        </p:txBody>
      </p:sp>
      <p:sp>
        <p:nvSpPr>
          <p:cNvPr id="3" name="コンテンツ プレースホルダー 2"/>
          <p:cNvSpPr>
            <a:spLocks noGrp="1"/>
          </p:cNvSpPr>
          <p:nvPr>
            <p:ph sz="half" idx="1"/>
          </p:nvPr>
        </p:nvSpPr>
        <p:spPr>
          <a:xfrm>
            <a:off x="1858406" y="2335366"/>
            <a:ext cx="8191234" cy="1274164"/>
          </a:xfrm>
          <a:ln>
            <a:solidFill>
              <a:schemeClr val="accent1">
                <a:shade val="50000"/>
              </a:schemeClr>
            </a:solidFill>
          </a:ln>
        </p:spPr>
        <p:txBody>
          <a:bodyPr>
            <a:normAutofit/>
          </a:bodyPr>
          <a:lstStyle/>
          <a:p>
            <a:pPr marL="0" indent="0">
              <a:buNone/>
            </a:pPr>
            <a:r>
              <a:rPr lang="ja-JP" altLang="en-US" sz="2000" b="1" dirty="0" smtClean="0"/>
              <a:t>＜算出例①＞</a:t>
            </a:r>
            <a:endParaRPr lang="en-US" altLang="ja-JP" sz="2000" b="1" dirty="0"/>
          </a:p>
          <a:p>
            <a:r>
              <a:rPr lang="ja-JP" altLang="en-US" sz="2000" dirty="0" smtClean="0"/>
              <a:t>身体介護</a:t>
            </a:r>
            <a:r>
              <a:rPr lang="en-US" altLang="ja-JP" sz="2000" dirty="0" smtClean="0"/>
              <a:t>30</a:t>
            </a:r>
            <a:r>
              <a:rPr lang="ja-JP" altLang="en-US" sz="2000" dirty="0" smtClean="0"/>
              <a:t>分以上１時間未満を</a:t>
            </a:r>
            <a:r>
              <a:rPr lang="ja-JP" altLang="en-US" sz="2000" dirty="0"/>
              <a:t>４</a:t>
            </a:r>
            <a:r>
              <a:rPr lang="ja-JP" altLang="en-US" sz="2000" dirty="0" smtClean="0"/>
              <a:t>回実施</a:t>
            </a:r>
            <a:endParaRPr lang="en-US" altLang="ja-JP" sz="2000" dirty="0"/>
          </a:p>
          <a:p>
            <a:r>
              <a:rPr lang="ja-JP" altLang="en-US" sz="2000" dirty="0"/>
              <a:t>特定事業所加算</a:t>
            </a:r>
            <a:r>
              <a:rPr lang="en-US" altLang="ja-JP" sz="2000" dirty="0"/>
              <a:t>Ⅰ</a:t>
            </a:r>
            <a:r>
              <a:rPr lang="ja-JP" altLang="en-US" sz="2000" dirty="0"/>
              <a:t>・処遇改善加算</a:t>
            </a:r>
            <a:r>
              <a:rPr lang="en-US" altLang="ja-JP" sz="2000" dirty="0"/>
              <a:t>Ⅰ</a:t>
            </a:r>
            <a:r>
              <a:rPr lang="ja-JP" altLang="en-US" sz="2000" dirty="0"/>
              <a:t>を算定している</a:t>
            </a:r>
            <a:r>
              <a:rPr lang="ja-JP" altLang="en-US" sz="2000" dirty="0" smtClean="0"/>
              <a:t>事業所</a:t>
            </a:r>
            <a:endParaRPr lang="en-US" altLang="ja-JP" sz="2000" dirty="0"/>
          </a:p>
          <a:p>
            <a:pPr marL="0" indent="0">
              <a:buNone/>
            </a:pPr>
            <a:endParaRPr lang="en-US" altLang="ja-JP" sz="2000" dirty="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7" name="タイトル 1"/>
          <p:cNvSpPr txBox="1">
            <a:spLocks/>
          </p:cNvSpPr>
          <p:nvPr/>
        </p:nvSpPr>
        <p:spPr>
          <a:xfrm>
            <a:off x="1858406" y="1039078"/>
            <a:ext cx="9637443" cy="12441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50000"/>
              </a:lnSpc>
            </a:pPr>
            <a:r>
              <a:rPr lang="ja-JP" altLang="en-US" sz="2000" dirty="0"/>
              <a:t>国保連の審査決定額を基に区で算出します</a:t>
            </a:r>
            <a:r>
              <a:rPr lang="ja-JP" altLang="en-US" sz="2000" dirty="0" smtClean="0"/>
              <a:t>。金額は、対象となる介護報酬の</a:t>
            </a:r>
            <a:r>
              <a:rPr lang="en-US" altLang="ja-JP" sz="2000" dirty="0"/>
              <a:t>2.5</a:t>
            </a:r>
            <a:r>
              <a:rPr lang="ja-JP" altLang="en-US" sz="2000" dirty="0"/>
              <a:t>％（１円未満切り捨て</a:t>
            </a:r>
            <a:r>
              <a:rPr lang="ja-JP" altLang="en-US" sz="2000" dirty="0" smtClean="0"/>
              <a:t>）です。具体的な算出方法は以下のとおりです。</a:t>
            </a:r>
            <a:endParaRPr lang="ja-JP" altLang="en-US" sz="2000" dirty="0"/>
          </a:p>
        </p:txBody>
      </p:sp>
      <p:sp>
        <p:nvSpPr>
          <p:cNvPr id="5" name="コンテンツ プレースホルダー 2"/>
          <p:cNvSpPr>
            <a:spLocks noGrp="1"/>
          </p:cNvSpPr>
          <p:nvPr>
            <p:ph sz="half" idx="1"/>
          </p:nvPr>
        </p:nvSpPr>
        <p:spPr>
          <a:xfrm>
            <a:off x="1132649" y="4002373"/>
            <a:ext cx="10363200" cy="1274164"/>
          </a:xfrm>
        </p:spPr>
        <p:txBody>
          <a:bodyPr>
            <a:normAutofit/>
          </a:bodyPr>
          <a:lstStyle/>
          <a:p>
            <a:pPr marL="0" indent="0">
              <a:buNone/>
            </a:pPr>
            <a:endParaRPr lang="en-US" altLang="ja-JP" sz="2000" dirty="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6" name="コンテンツ プレースホルダー 2"/>
          <p:cNvSpPr>
            <a:spLocks noGrp="1"/>
          </p:cNvSpPr>
          <p:nvPr>
            <p:ph sz="half" idx="1"/>
          </p:nvPr>
        </p:nvSpPr>
        <p:spPr>
          <a:xfrm>
            <a:off x="1858406" y="3832004"/>
            <a:ext cx="8784610" cy="2619244"/>
          </a:xfrm>
          <a:ln>
            <a:solidFill>
              <a:schemeClr val="accent1">
                <a:shade val="50000"/>
              </a:schemeClr>
            </a:solidFill>
          </a:ln>
        </p:spPr>
        <p:txBody>
          <a:bodyPr>
            <a:normAutofit/>
          </a:bodyPr>
          <a:lstStyle/>
          <a:p>
            <a:pPr marL="0" indent="0">
              <a:buNone/>
            </a:pPr>
            <a:r>
              <a:rPr lang="ja-JP" altLang="en-US" sz="2000" b="1" dirty="0" smtClean="0"/>
              <a:t>＜支援金の計算</a:t>
            </a:r>
            <a:r>
              <a:rPr lang="ja-JP" altLang="en-US" sz="2000" b="1" dirty="0"/>
              <a:t>方法</a:t>
            </a:r>
            <a:r>
              <a:rPr lang="ja-JP" altLang="en-US" sz="2000" b="1" dirty="0" smtClean="0"/>
              <a:t>＞介護給付費明細書のデータから計算します。</a:t>
            </a:r>
            <a:endParaRPr lang="en-US" altLang="ja-JP" sz="2000" b="1" dirty="0"/>
          </a:p>
          <a:p>
            <a:r>
              <a:rPr lang="ja-JP" altLang="en-US" sz="2000" dirty="0" smtClean="0"/>
              <a:t>サービスコード①</a:t>
            </a:r>
            <a:r>
              <a:rPr lang="en-US" altLang="ja-JP" sz="2000" dirty="0" smtClean="0"/>
              <a:t>112049</a:t>
            </a:r>
            <a:r>
              <a:rPr lang="ja-JP" altLang="en-US" sz="2000" dirty="0"/>
              <a:t>　</a:t>
            </a:r>
            <a:r>
              <a:rPr lang="ja-JP" altLang="en-US" sz="2000" dirty="0" smtClean="0"/>
              <a:t>身体</a:t>
            </a:r>
            <a:r>
              <a:rPr lang="en-US" altLang="ja-JP" sz="2000" dirty="0" smtClean="0"/>
              <a:t>2</a:t>
            </a:r>
            <a:r>
              <a:rPr lang="ja-JP" altLang="en-US" sz="2000" dirty="0" smtClean="0"/>
              <a:t>・</a:t>
            </a:r>
            <a:r>
              <a:rPr lang="en-US" altLang="ja-JP" sz="2000" dirty="0"/>
              <a:t>Ⅰ</a:t>
            </a:r>
            <a:r>
              <a:rPr lang="ja-JP" altLang="en-US" sz="2000" dirty="0"/>
              <a:t>　</a:t>
            </a:r>
            <a:r>
              <a:rPr lang="en-US" altLang="ja-JP" sz="2000" dirty="0"/>
              <a:t>464</a:t>
            </a:r>
            <a:r>
              <a:rPr lang="ja-JP" altLang="en-US" sz="2000" dirty="0"/>
              <a:t>単位</a:t>
            </a:r>
            <a:r>
              <a:rPr lang="en-US" altLang="ja-JP" sz="2000" dirty="0"/>
              <a:t>×4</a:t>
            </a:r>
            <a:r>
              <a:rPr lang="ja-JP" altLang="en-US" sz="2000" dirty="0" smtClean="0"/>
              <a:t>回＝</a:t>
            </a:r>
            <a:r>
              <a:rPr lang="en-US" altLang="ja-JP" sz="2000" dirty="0" smtClean="0"/>
              <a:t>1,856</a:t>
            </a:r>
            <a:r>
              <a:rPr lang="ja-JP" altLang="en-US" sz="2000" dirty="0" smtClean="0"/>
              <a:t>単位</a:t>
            </a:r>
            <a:endParaRPr lang="en-US" altLang="ja-JP" sz="2000" dirty="0" smtClean="0"/>
          </a:p>
          <a:p>
            <a:r>
              <a:rPr lang="ja-JP" altLang="en-US" sz="2000" dirty="0" smtClean="0"/>
              <a:t>サービスコード②</a:t>
            </a:r>
            <a:r>
              <a:rPr lang="en-US" altLang="ja-JP" sz="2000" dirty="0" smtClean="0"/>
              <a:t>116275</a:t>
            </a:r>
            <a:r>
              <a:rPr lang="ja-JP" altLang="en-US" sz="2000" dirty="0"/>
              <a:t>　</a:t>
            </a:r>
            <a:r>
              <a:rPr lang="ja-JP" altLang="en-US" sz="2000" dirty="0" smtClean="0"/>
              <a:t>訪問介護処遇</a:t>
            </a:r>
            <a:r>
              <a:rPr lang="ja-JP" altLang="en-US" sz="2000" dirty="0"/>
              <a:t>改善加算</a:t>
            </a:r>
            <a:r>
              <a:rPr lang="en-US" altLang="ja-JP" sz="2000" dirty="0" smtClean="0"/>
              <a:t>Ⅰ</a:t>
            </a:r>
            <a:r>
              <a:rPr lang="ja-JP" altLang="en-US" sz="2000" dirty="0"/>
              <a:t>　</a:t>
            </a:r>
            <a:r>
              <a:rPr lang="en-US" altLang="ja-JP" sz="2000" dirty="0" smtClean="0"/>
              <a:t>455</a:t>
            </a:r>
            <a:r>
              <a:rPr lang="ja-JP" altLang="en-US" sz="2000" dirty="0" smtClean="0"/>
              <a:t>単位</a:t>
            </a:r>
            <a:endParaRPr lang="en-US" altLang="ja-JP" sz="2000" dirty="0" smtClean="0"/>
          </a:p>
          <a:p>
            <a:r>
              <a:rPr lang="ja-JP" altLang="en-US" sz="2000" dirty="0" smtClean="0"/>
              <a:t>サービスコード①＋②の合計　</a:t>
            </a:r>
            <a:r>
              <a:rPr lang="en-US" altLang="ja-JP" sz="2000" dirty="0" smtClean="0"/>
              <a:t>2,311</a:t>
            </a:r>
            <a:r>
              <a:rPr lang="ja-JP" altLang="en-US" sz="2000" dirty="0" smtClean="0"/>
              <a:t>単位</a:t>
            </a:r>
            <a:endParaRPr lang="en-US" altLang="ja-JP" sz="2000" dirty="0" smtClean="0"/>
          </a:p>
          <a:p>
            <a:r>
              <a:rPr lang="ja-JP" altLang="en-US" sz="2000" dirty="0" smtClean="0"/>
              <a:t>介護報酬金額　</a:t>
            </a:r>
            <a:r>
              <a:rPr lang="en-US" altLang="ja-JP" sz="2000" dirty="0" smtClean="0"/>
              <a:t>2,311</a:t>
            </a:r>
            <a:r>
              <a:rPr lang="ja-JP" altLang="en-US" sz="2000" dirty="0" smtClean="0"/>
              <a:t>単位</a:t>
            </a:r>
            <a:r>
              <a:rPr lang="en-US" altLang="ja-JP" sz="2000" dirty="0" smtClean="0"/>
              <a:t>×11.4</a:t>
            </a:r>
            <a:r>
              <a:rPr lang="ja-JP" altLang="en-US" sz="2000" dirty="0" smtClean="0"/>
              <a:t>円＝</a:t>
            </a:r>
            <a:r>
              <a:rPr lang="en-US" altLang="ja-JP" sz="2000" dirty="0" smtClean="0"/>
              <a:t>26,345</a:t>
            </a:r>
            <a:r>
              <a:rPr lang="ja-JP" altLang="en-US" sz="2000" dirty="0" smtClean="0"/>
              <a:t>円（１円未満切り捨て）</a:t>
            </a:r>
            <a:endParaRPr lang="en-US" altLang="ja-JP" sz="2000" dirty="0" smtClean="0"/>
          </a:p>
          <a:p>
            <a:r>
              <a:rPr lang="ja-JP" altLang="en-US" sz="2000" b="1" dirty="0" smtClean="0"/>
              <a:t>支援金支給金額　</a:t>
            </a:r>
            <a:r>
              <a:rPr lang="en-US" altLang="ja-JP" sz="2000" b="1" dirty="0" smtClean="0"/>
              <a:t>26,345</a:t>
            </a:r>
            <a:r>
              <a:rPr lang="ja-JP" altLang="en-US" sz="2000" b="1" dirty="0" smtClean="0"/>
              <a:t>円</a:t>
            </a:r>
            <a:r>
              <a:rPr lang="en-US" altLang="ja-JP" sz="2000" b="1" dirty="0" smtClean="0"/>
              <a:t>×2.5</a:t>
            </a:r>
            <a:r>
              <a:rPr lang="ja-JP" altLang="en-US" sz="2000" b="1" dirty="0" smtClean="0"/>
              <a:t>％＝</a:t>
            </a:r>
            <a:r>
              <a:rPr lang="en-US" altLang="ja-JP" sz="2000" b="1" u="sng" dirty="0" smtClean="0"/>
              <a:t>658</a:t>
            </a:r>
            <a:r>
              <a:rPr lang="ja-JP" altLang="en-US" sz="2000" b="1" u="sng" dirty="0" smtClean="0"/>
              <a:t>円</a:t>
            </a:r>
            <a:r>
              <a:rPr lang="ja-JP" altLang="en-US" sz="2000" dirty="0" smtClean="0"/>
              <a:t>（１円未満切り捨て</a:t>
            </a:r>
            <a:r>
              <a:rPr lang="ja-JP" altLang="en-US" sz="2000" dirty="0"/>
              <a:t>）</a:t>
            </a:r>
            <a:endParaRPr lang="en-US" altLang="ja-JP" sz="2000" dirty="0"/>
          </a:p>
          <a:p>
            <a:endParaRPr lang="en-US" altLang="ja-JP" sz="2000" b="1" u="sng" dirty="0" smtClean="0"/>
          </a:p>
          <a:p>
            <a:endParaRPr lang="en-US" altLang="ja-JP" sz="2000" dirty="0" smtClean="0"/>
          </a:p>
          <a:p>
            <a:endParaRPr lang="en-US" altLang="ja-JP" sz="2000" dirty="0" smtClean="0"/>
          </a:p>
          <a:p>
            <a:pPr marL="0" indent="0">
              <a:buNone/>
            </a:pPr>
            <a:endParaRPr lang="en-US" altLang="ja-JP" sz="2000" dirty="0"/>
          </a:p>
          <a:p>
            <a:endParaRPr lang="en-US" altLang="ja-JP" sz="2000" dirty="0"/>
          </a:p>
          <a:p>
            <a:pPr marL="0" indent="0">
              <a:buNone/>
            </a:pPr>
            <a:endParaRPr lang="en-US" altLang="ja-JP" sz="2000" dirty="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11" name="スライド番号プレースホルダー 10"/>
          <p:cNvSpPr>
            <a:spLocks noGrp="1"/>
          </p:cNvSpPr>
          <p:nvPr>
            <p:ph type="sldNum" sz="quarter" idx="12"/>
          </p:nvPr>
        </p:nvSpPr>
        <p:spPr/>
        <p:txBody>
          <a:bodyPr/>
          <a:lstStyle/>
          <a:p>
            <a:fld id="{B588FD67-8F10-45F5-A264-8B2BB9EBE5CD}" type="slidenum">
              <a:rPr kumimoji="1" lang="ja-JP" altLang="en-US" smtClean="0"/>
              <a:t>5</a:t>
            </a:fld>
            <a:endParaRPr kumimoji="1" lang="ja-JP" altLang="en-US"/>
          </a:p>
        </p:txBody>
      </p:sp>
    </p:spTree>
    <p:extLst>
      <p:ext uri="{BB962C8B-B14F-4D97-AF65-F5344CB8AC3E}">
        <p14:creationId xmlns:p14="http://schemas.microsoft.com/office/powerpoint/2010/main" val="3531141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58406" y="714051"/>
            <a:ext cx="8911687" cy="650054"/>
          </a:xfrm>
        </p:spPr>
        <p:txBody>
          <a:bodyPr>
            <a:normAutofit/>
          </a:bodyPr>
          <a:lstStyle/>
          <a:p>
            <a:r>
              <a:rPr lang="ja-JP" altLang="en-US" sz="3200" b="1" dirty="0"/>
              <a:t>④</a:t>
            </a:r>
            <a:r>
              <a:rPr lang="ja-JP" altLang="en-US" sz="3200" b="1" dirty="0" smtClean="0"/>
              <a:t>支援金の給付金額</a:t>
            </a:r>
            <a:r>
              <a:rPr lang="ja-JP" altLang="en-US" sz="3200" b="1" dirty="0"/>
              <a:t>に</a:t>
            </a:r>
            <a:r>
              <a:rPr lang="ja-JP" altLang="en-US" sz="3200" b="1" dirty="0" smtClean="0"/>
              <a:t>ついて</a:t>
            </a:r>
            <a:endParaRPr kumimoji="1" lang="ja-JP" altLang="en-US" sz="3200" b="1" dirty="0"/>
          </a:p>
        </p:txBody>
      </p:sp>
      <p:sp>
        <p:nvSpPr>
          <p:cNvPr id="3" name="コンテンツ プレースホルダー 2"/>
          <p:cNvSpPr>
            <a:spLocks noGrp="1"/>
          </p:cNvSpPr>
          <p:nvPr>
            <p:ph sz="half" idx="1"/>
          </p:nvPr>
        </p:nvSpPr>
        <p:spPr>
          <a:xfrm>
            <a:off x="1858406" y="1388017"/>
            <a:ext cx="8191234" cy="1712570"/>
          </a:xfrm>
          <a:ln>
            <a:solidFill>
              <a:schemeClr val="accent1">
                <a:shade val="50000"/>
              </a:schemeClr>
            </a:solidFill>
          </a:ln>
        </p:spPr>
        <p:txBody>
          <a:bodyPr>
            <a:normAutofit/>
          </a:bodyPr>
          <a:lstStyle/>
          <a:p>
            <a:pPr marL="0" indent="0">
              <a:buNone/>
            </a:pPr>
            <a:r>
              <a:rPr lang="ja-JP" altLang="en-US" sz="2000" b="1" dirty="0" smtClean="0"/>
              <a:t>＜算出例②＞一部が対象外となるパターン</a:t>
            </a:r>
            <a:endParaRPr lang="en-US" altLang="ja-JP" sz="2000" dirty="0" smtClean="0"/>
          </a:p>
          <a:p>
            <a:r>
              <a:rPr lang="ja-JP" altLang="en-US" sz="2000" dirty="0" smtClean="0"/>
              <a:t>生活援助</a:t>
            </a:r>
            <a:r>
              <a:rPr lang="en-US" altLang="ja-JP" sz="2000" dirty="0" smtClean="0"/>
              <a:t>45</a:t>
            </a:r>
            <a:r>
              <a:rPr lang="ja-JP" altLang="en-US" sz="2000" dirty="0" smtClean="0"/>
              <a:t>分以上を</a:t>
            </a:r>
            <a:r>
              <a:rPr lang="ja-JP" altLang="en-US" sz="2000" dirty="0"/>
              <a:t>４回実施</a:t>
            </a:r>
            <a:endParaRPr lang="en-US" altLang="ja-JP" sz="2000" dirty="0"/>
          </a:p>
          <a:p>
            <a:r>
              <a:rPr lang="ja-JP" altLang="en-US" sz="2000" dirty="0"/>
              <a:t>特定事業所</a:t>
            </a:r>
            <a:r>
              <a:rPr lang="ja-JP" altLang="en-US" sz="2000" dirty="0" smtClean="0"/>
              <a:t>加算</a:t>
            </a:r>
            <a:r>
              <a:rPr lang="en-US" altLang="ja-JP" sz="2000" dirty="0" smtClean="0"/>
              <a:t>Ⅱ</a:t>
            </a:r>
            <a:r>
              <a:rPr lang="ja-JP" altLang="en-US" sz="2000" dirty="0" smtClean="0"/>
              <a:t>・</a:t>
            </a:r>
            <a:r>
              <a:rPr lang="ja-JP" altLang="en-US" sz="2000" dirty="0"/>
              <a:t>処遇改善加算</a:t>
            </a:r>
            <a:r>
              <a:rPr lang="en-US" altLang="ja-JP" sz="2000" dirty="0"/>
              <a:t>Ⅰ</a:t>
            </a:r>
            <a:r>
              <a:rPr lang="ja-JP" altLang="en-US" sz="2000" dirty="0"/>
              <a:t>を算定している</a:t>
            </a:r>
            <a:r>
              <a:rPr lang="ja-JP" altLang="en-US" sz="2000" dirty="0" smtClean="0"/>
              <a:t>事業所</a:t>
            </a:r>
            <a:endParaRPr lang="en-US" altLang="ja-JP" sz="2000" dirty="0" smtClean="0"/>
          </a:p>
          <a:p>
            <a:r>
              <a:rPr lang="ja-JP" altLang="en-US" sz="2000" dirty="0"/>
              <a:t>初回</a:t>
            </a:r>
            <a:r>
              <a:rPr lang="ja-JP" altLang="en-US" sz="2000" dirty="0" smtClean="0"/>
              <a:t>加算を算定している</a:t>
            </a:r>
            <a:endParaRPr lang="en-US" altLang="ja-JP" sz="2000" dirty="0" smtClean="0"/>
          </a:p>
          <a:p>
            <a:pPr marL="0" indent="0">
              <a:buNone/>
            </a:pPr>
            <a:endParaRPr lang="en-US" altLang="ja-JP" sz="2000" dirty="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5" name="コンテンツ プレースホルダー 2"/>
          <p:cNvSpPr>
            <a:spLocks noGrp="1"/>
          </p:cNvSpPr>
          <p:nvPr>
            <p:ph sz="half" idx="1"/>
          </p:nvPr>
        </p:nvSpPr>
        <p:spPr>
          <a:xfrm>
            <a:off x="1132649" y="4002373"/>
            <a:ext cx="10363200" cy="1274164"/>
          </a:xfrm>
        </p:spPr>
        <p:txBody>
          <a:bodyPr>
            <a:normAutofit/>
          </a:bodyPr>
          <a:lstStyle/>
          <a:p>
            <a:pPr marL="0" indent="0">
              <a:buNone/>
            </a:pPr>
            <a:endParaRPr lang="en-US" altLang="ja-JP" sz="2000" dirty="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8" name="コンテンツ プレースホルダー 2"/>
          <p:cNvSpPr>
            <a:spLocks noGrp="1"/>
          </p:cNvSpPr>
          <p:nvPr>
            <p:ph sz="half" idx="1"/>
          </p:nvPr>
        </p:nvSpPr>
        <p:spPr>
          <a:xfrm>
            <a:off x="1858406" y="3209899"/>
            <a:ext cx="8784610" cy="3115950"/>
          </a:xfrm>
          <a:ln>
            <a:solidFill>
              <a:schemeClr val="accent1">
                <a:shade val="50000"/>
              </a:schemeClr>
            </a:solidFill>
          </a:ln>
        </p:spPr>
        <p:txBody>
          <a:bodyPr>
            <a:normAutofit/>
          </a:bodyPr>
          <a:lstStyle/>
          <a:p>
            <a:pPr marL="0" indent="0">
              <a:buNone/>
            </a:pPr>
            <a:r>
              <a:rPr lang="ja-JP" altLang="en-US" sz="2000" b="1" dirty="0" smtClean="0"/>
              <a:t>＜支援金の計算</a:t>
            </a:r>
            <a:r>
              <a:rPr lang="ja-JP" altLang="en-US" sz="2000" b="1" dirty="0"/>
              <a:t>方法</a:t>
            </a:r>
            <a:r>
              <a:rPr lang="ja-JP" altLang="en-US" sz="2000" b="1" dirty="0" smtClean="0"/>
              <a:t>＞</a:t>
            </a:r>
            <a:r>
              <a:rPr lang="ja-JP" altLang="en-US" sz="2000" b="1" u="sng" dirty="0" smtClean="0"/>
              <a:t>初回加算のみ計算から除きます</a:t>
            </a:r>
            <a:endParaRPr lang="en-US" altLang="ja-JP" sz="2000" b="1" u="sng" dirty="0"/>
          </a:p>
          <a:p>
            <a:r>
              <a:rPr lang="ja-JP" altLang="en-US" sz="2000" dirty="0" smtClean="0"/>
              <a:t>サービスコード①</a:t>
            </a:r>
            <a:r>
              <a:rPr lang="en-US" altLang="ja-JP" sz="2000" dirty="0" smtClean="0"/>
              <a:t>118037</a:t>
            </a:r>
            <a:r>
              <a:rPr lang="ja-JP" altLang="en-US" sz="2000" dirty="0"/>
              <a:t>　</a:t>
            </a:r>
            <a:r>
              <a:rPr lang="ja-JP" altLang="en-US" sz="2000" dirty="0" smtClean="0"/>
              <a:t>生活</a:t>
            </a:r>
            <a:r>
              <a:rPr lang="en-US" altLang="ja-JP" sz="2000" dirty="0" smtClean="0"/>
              <a:t>3</a:t>
            </a:r>
            <a:r>
              <a:rPr lang="ja-JP" altLang="en-US" sz="2000" dirty="0" smtClean="0"/>
              <a:t>・</a:t>
            </a:r>
            <a:r>
              <a:rPr lang="en-US" altLang="ja-JP" sz="2000" dirty="0" smtClean="0"/>
              <a:t>Ⅱ</a:t>
            </a:r>
            <a:r>
              <a:rPr lang="ja-JP" altLang="en-US" sz="2000" dirty="0"/>
              <a:t>　</a:t>
            </a:r>
            <a:r>
              <a:rPr lang="en-US" altLang="ja-JP" sz="2000" dirty="0"/>
              <a:t>242</a:t>
            </a:r>
            <a:r>
              <a:rPr lang="ja-JP" altLang="en-US" sz="2000" dirty="0" smtClean="0"/>
              <a:t>単位</a:t>
            </a:r>
            <a:r>
              <a:rPr lang="en-US" altLang="ja-JP" sz="2000" dirty="0"/>
              <a:t>×4</a:t>
            </a:r>
            <a:r>
              <a:rPr lang="ja-JP" altLang="en-US" sz="2000" dirty="0" smtClean="0"/>
              <a:t>回＝</a:t>
            </a:r>
            <a:r>
              <a:rPr lang="en-US" altLang="ja-JP" sz="2000" dirty="0"/>
              <a:t>968</a:t>
            </a:r>
            <a:r>
              <a:rPr lang="ja-JP" altLang="en-US" sz="2000" dirty="0" smtClean="0"/>
              <a:t>単位</a:t>
            </a:r>
            <a:endParaRPr lang="en-US" altLang="ja-JP" sz="2000" dirty="0" smtClean="0"/>
          </a:p>
          <a:p>
            <a:r>
              <a:rPr lang="ja-JP" altLang="en-US" sz="2000" dirty="0" smtClean="0"/>
              <a:t>サービスコード②</a:t>
            </a:r>
            <a:r>
              <a:rPr lang="en-US" altLang="ja-JP" sz="2000" dirty="0" smtClean="0"/>
              <a:t>116275</a:t>
            </a:r>
            <a:r>
              <a:rPr lang="ja-JP" altLang="en-US" sz="2000" dirty="0"/>
              <a:t>　</a:t>
            </a:r>
            <a:r>
              <a:rPr lang="ja-JP" altLang="en-US" sz="2000" dirty="0" smtClean="0"/>
              <a:t>訪問介護処遇</a:t>
            </a:r>
            <a:r>
              <a:rPr lang="ja-JP" altLang="en-US" sz="2000" dirty="0"/>
              <a:t>改善加算</a:t>
            </a:r>
            <a:r>
              <a:rPr lang="en-US" altLang="ja-JP" sz="2000" dirty="0" smtClean="0"/>
              <a:t>Ⅰ</a:t>
            </a:r>
            <a:r>
              <a:rPr lang="ja-JP" altLang="en-US" sz="2000" dirty="0"/>
              <a:t>　</a:t>
            </a:r>
            <a:r>
              <a:rPr lang="en-US" altLang="ja-JP" sz="2000" dirty="0"/>
              <a:t>286</a:t>
            </a:r>
            <a:r>
              <a:rPr lang="ja-JP" altLang="en-US" sz="2000" dirty="0" smtClean="0"/>
              <a:t>単位</a:t>
            </a:r>
            <a:endParaRPr lang="en-US" altLang="ja-JP" sz="2000" dirty="0" smtClean="0"/>
          </a:p>
          <a:p>
            <a:r>
              <a:rPr lang="ja-JP" altLang="en-US" sz="2000" dirty="0" smtClean="0"/>
              <a:t>サービスコード③</a:t>
            </a:r>
            <a:r>
              <a:rPr lang="en-US" altLang="ja-JP" sz="2000" dirty="0" smtClean="0"/>
              <a:t>114001</a:t>
            </a:r>
            <a:r>
              <a:rPr lang="ja-JP" altLang="en-US" sz="2000" dirty="0" smtClean="0"/>
              <a:t>　初回加算　</a:t>
            </a:r>
            <a:r>
              <a:rPr lang="en-US" altLang="ja-JP" sz="2000" dirty="0" smtClean="0"/>
              <a:t>200</a:t>
            </a:r>
            <a:r>
              <a:rPr lang="ja-JP" altLang="en-US" sz="2000" dirty="0" smtClean="0"/>
              <a:t>単位</a:t>
            </a:r>
            <a:r>
              <a:rPr lang="en-US" altLang="ja-JP" sz="2000" dirty="0" smtClean="0"/>
              <a:t>	</a:t>
            </a:r>
          </a:p>
          <a:p>
            <a:r>
              <a:rPr lang="ja-JP" altLang="en-US" sz="2000" dirty="0" smtClean="0"/>
              <a:t>サービスコード①＋②の合計　</a:t>
            </a:r>
            <a:r>
              <a:rPr lang="en-US" altLang="ja-JP" sz="2000" dirty="0" smtClean="0"/>
              <a:t>1,254</a:t>
            </a:r>
            <a:r>
              <a:rPr lang="ja-JP" altLang="en-US" sz="2000" dirty="0" smtClean="0"/>
              <a:t>単位（初回加算以外の合計）</a:t>
            </a:r>
            <a:endParaRPr lang="en-US" altLang="ja-JP" sz="2000" dirty="0" smtClean="0"/>
          </a:p>
          <a:p>
            <a:r>
              <a:rPr lang="ja-JP" altLang="en-US" sz="2000" dirty="0" smtClean="0"/>
              <a:t>介護報酬金額　</a:t>
            </a:r>
            <a:r>
              <a:rPr lang="en-US" altLang="ja-JP" sz="2000" dirty="0"/>
              <a:t>1,254</a:t>
            </a:r>
            <a:r>
              <a:rPr lang="ja-JP" altLang="en-US" sz="2000" dirty="0" smtClean="0"/>
              <a:t>単位</a:t>
            </a:r>
            <a:r>
              <a:rPr lang="en-US" altLang="ja-JP" sz="2000" dirty="0" smtClean="0"/>
              <a:t>×11.4</a:t>
            </a:r>
            <a:r>
              <a:rPr lang="ja-JP" altLang="en-US" sz="2000" dirty="0" smtClean="0"/>
              <a:t>円＝</a:t>
            </a:r>
            <a:r>
              <a:rPr lang="en-US" altLang="ja-JP" sz="2000" dirty="0" smtClean="0"/>
              <a:t>14,295</a:t>
            </a:r>
            <a:r>
              <a:rPr lang="ja-JP" altLang="en-US" sz="2000" dirty="0" smtClean="0"/>
              <a:t>円（１円未満切り捨て）</a:t>
            </a:r>
            <a:endParaRPr lang="en-US" altLang="ja-JP" sz="2000" dirty="0" smtClean="0"/>
          </a:p>
          <a:p>
            <a:r>
              <a:rPr lang="ja-JP" altLang="en-US" sz="2000" b="1" dirty="0" smtClean="0"/>
              <a:t>支援金支給金額　</a:t>
            </a:r>
            <a:r>
              <a:rPr lang="en-US" altLang="ja-JP" sz="2000" b="1" dirty="0"/>
              <a:t>14,295</a:t>
            </a:r>
            <a:r>
              <a:rPr lang="ja-JP" altLang="en-US" sz="2000" b="1" dirty="0" smtClean="0"/>
              <a:t>円</a:t>
            </a:r>
            <a:r>
              <a:rPr lang="en-US" altLang="ja-JP" sz="2000" b="1" dirty="0" smtClean="0"/>
              <a:t>×2.5</a:t>
            </a:r>
            <a:r>
              <a:rPr lang="ja-JP" altLang="en-US" sz="2000" b="1" dirty="0" smtClean="0"/>
              <a:t>％＝</a:t>
            </a:r>
            <a:r>
              <a:rPr lang="en-US" altLang="ja-JP" sz="2000" b="1" u="sng" dirty="0" smtClean="0"/>
              <a:t>357</a:t>
            </a:r>
            <a:r>
              <a:rPr lang="ja-JP" altLang="en-US" sz="2000" b="1" u="sng" dirty="0" smtClean="0"/>
              <a:t>円</a:t>
            </a:r>
            <a:r>
              <a:rPr lang="ja-JP" altLang="en-US" sz="2000" dirty="0" smtClean="0"/>
              <a:t>（１円未満切り捨て）</a:t>
            </a:r>
            <a:endParaRPr lang="en-US" altLang="ja-JP" sz="2000" dirty="0"/>
          </a:p>
          <a:p>
            <a:endParaRPr lang="en-US" altLang="ja-JP" sz="2000" b="1" u="sng" dirty="0" smtClean="0"/>
          </a:p>
          <a:p>
            <a:endParaRPr lang="en-US" altLang="ja-JP" sz="2000" dirty="0" smtClean="0"/>
          </a:p>
          <a:p>
            <a:endParaRPr lang="en-US" altLang="ja-JP" sz="2000" dirty="0" smtClean="0"/>
          </a:p>
          <a:p>
            <a:pPr marL="0" indent="0">
              <a:buNone/>
            </a:pPr>
            <a:endParaRPr lang="en-US" altLang="ja-JP" sz="2000" dirty="0"/>
          </a:p>
          <a:p>
            <a:endParaRPr lang="en-US" altLang="ja-JP" sz="2000" dirty="0"/>
          </a:p>
          <a:p>
            <a:pPr marL="0" indent="0">
              <a:buNone/>
            </a:pPr>
            <a:endParaRPr lang="en-US" altLang="ja-JP" sz="2000" dirty="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13" name="スライド番号プレースホルダー 12"/>
          <p:cNvSpPr>
            <a:spLocks noGrp="1"/>
          </p:cNvSpPr>
          <p:nvPr>
            <p:ph type="sldNum" sz="quarter" idx="12"/>
          </p:nvPr>
        </p:nvSpPr>
        <p:spPr/>
        <p:txBody>
          <a:bodyPr/>
          <a:lstStyle/>
          <a:p>
            <a:fld id="{B588FD67-8F10-45F5-A264-8B2BB9EBE5CD}" type="slidenum">
              <a:rPr kumimoji="1" lang="ja-JP" altLang="en-US" smtClean="0"/>
              <a:t>6</a:t>
            </a:fld>
            <a:endParaRPr kumimoji="1" lang="ja-JP" altLang="en-US"/>
          </a:p>
        </p:txBody>
      </p:sp>
    </p:spTree>
    <p:extLst>
      <p:ext uri="{BB962C8B-B14F-4D97-AF65-F5344CB8AC3E}">
        <p14:creationId xmlns:p14="http://schemas.microsoft.com/office/powerpoint/2010/main" val="2441021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78102" y="714051"/>
            <a:ext cx="8911687" cy="650054"/>
          </a:xfrm>
        </p:spPr>
        <p:txBody>
          <a:bodyPr>
            <a:normAutofit/>
          </a:bodyPr>
          <a:lstStyle/>
          <a:p>
            <a:r>
              <a:rPr lang="ja-JP" altLang="en-US" sz="3200" b="1" dirty="0"/>
              <a:t>⑤</a:t>
            </a:r>
            <a:r>
              <a:rPr lang="ja-JP" altLang="en-US" sz="3200" b="1" dirty="0" smtClean="0"/>
              <a:t>支援金の給付金額</a:t>
            </a:r>
            <a:r>
              <a:rPr lang="ja-JP" altLang="en-US" sz="3200" b="1" dirty="0"/>
              <a:t>に</a:t>
            </a:r>
            <a:r>
              <a:rPr lang="ja-JP" altLang="en-US" sz="3200" b="1" dirty="0" smtClean="0"/>
              <a:t>ついて</a:t>
            </a:r>
            <a:endParaRPr kumimoji="1" lang="ja-JP" altLang="en-US" sz="3200" b="1" dirty="0"/>
          </a:p>
        </p:txBody>
      </p:sp>
      <p:sp>
        <p:nvSpPr>
          <p:cNvPr id="3" name="コンテンツ プレースホルダー 2"/>
          <p:cNvSpPr>
            <a:spLocks noGrp="1"/>
          </p:cNvSpPr>
          <p:nvPr>
            <p:ph sz="half" idx="1"/>
          </p:nvPr>
        </p:nvSpPr>
        <p:spPr>
          <a:xfrm>
            <a:off x="1858406" y="1364105"/>
            <a:ext cx="8191234" cy="1712570"/>
          </a:xfrm>
          <a:ln>
            <a:solidFill>
              <a:schemeClr val="accent1">
                <a:shade val="50000"/>
              </a:schemeClr>
            </a:solidFill>
          </a:ln>
        </p:spPr>
        <p:txBody>
          <a:bodyPr>
            <a:normAutofit/>
          </a:bodyPr>
          <a:lstStyle/>
          <a:p>
            <a:pPr marL="0" indent="0">
              <a:buNone/>
            </a:pPr>
            <a:r>
              <a:rPr lang="ja-JP" altLang="en-US" sz="2000" b="1" dirty="0" smtClean="0"/>
              <a:t>＜算出例③＞対象外となるパターン</a:t>
            </a:r>
            <a:endParaRPr lang="en-US" altLang="ja-JP" sz="2000" dirty="0" smtClean="0"/>
          </a:p>
          <a:p>
            <a:r>
              <a:rPr lang="ja-JP" altLang="en-US" sz="2000" dirty="0" smtClean="0"/>
              <a:t>生活援助</a:t>
            </a:r>
            <a:r>
              <a:rPr lang="en-US" altLang="ja-JP" sz="2000" dirty="0" smtClean="0"/>
              <a:t>20</a:t>
            </a:r>
            <a:r>
              <a:rPr lang="ja-JP" altLang="en-US" sz="2000" dirty="0" smtClean="0"/>
              <a:t>分以上</a:t>
            </a:r>
            <a:r>
              <a:rPr lang="en-US" altLang="ja-JP" sz="2000" dirty="0" smtClean="0"/>
              <a:t>45</a:t>
            </a:r>
            <a:r>
              <a:rPr lang="ja-JP" altLang="en-US" sz="2000" dirty="0" smtClean="0"/>
              <a:t>分未満を２回</a:t>
            </a:r>
            <a:r>
              <a:rPr lang="ja-JP" altLang="en-US" sz="2000" dirty="0"/>
              <a:t>実施</a:t>
            </a:r>
            <a:endParaRPr lang="en-US" altLang="ja-JP" sz="2000" dirty="0"/>
          </a:p>
          <a:p>
            <a:r>
              <a:rPr lang="ja-JP" altLang="en-US" sz="2000" dirty="0"/>
              <a:t>特定事業所</a:t>
            </a:r>
            <a:r>
              <a:rPr lang="ja-JP" altLang="en-US" sz="2000" dirty="0" smtClean="0"/>
              <a:t>加算</a:t>
            </a:r>
            <a:r>
              <a:rPr lang="en-US" altLang="ja-JP" sz="2000" dirty="0" smtClean="0"/>
              <a:t>Ⅱ</a:t>
            </a:r>
            <a:r>
              <a:rPr lang="ja-JP" altLang="en-US" sz="2000" dirty="0" smtClean="0"/>
              <a:t>・</a:t>
            </a:r>
            <a:r>
              <a:rPr lang="ja-JP" altLang="en-US" sz="2000" dirty="0"/>
              <a:t>処遇改善加算</a:t>
            </a:r>
            <a:r>
              <a:rPr lang="en-US" altLang="ja-JP" sz="2000" dirty="0"/>
              <a:t>Ⅰ</a:t>
            </a:r>
            <a:r>
              <a:rPr lang="ja-JP" altLang="en-US" sz="2000" dirty="0"/>
              <a:t>を算定している</a:t>
            </a:r>
            <a:r>
              <a:rPr lang="ja-JP" altLang="en-US" sz="2000" dirty="0" smtClean="0"/>
              <a:t>事業所</a:t>
            </a:r>
            <a:endParaRPr lang="en-US" altLang="ja-JP" sz="2000" dirty="0" smtClean="0"/>
          </a:p>
          <a:p>
            <a:r>
              <a:rPr lang="ja-JP" altLang="en-US" sz="2000" dirty="0" smtClean="0"/>
              <a:t>同一建物減算１（同一敷地内建物）を算定している</a:t>
            </a:r>
            <a:endParaRPr lang="en-US" altLang="ja-JP" sz="2000" dirty="0" smtClean="0"/>
          </a:p>
          <a:p>
            <a:pPr marL="0" indent="0">
              <a:buNone/>
            </a:pPr>
            <a:endParaRPr lang="en-US" altLang="ja-JP" sz="2000" dirty="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5" name="コンテンツ プレースホルダー 2"/>
          <p:cNvSpPr>
            <a:spLocks noGrp="1"/>
          </p:cNvSpPr>
          <p:nvPr>
            <p:ph sz="half" idx="1"/>
          </p:nvPr>
        </p:nvSpPr>
        <p:spPr>
          <a:xfrm>
            <a:off x="1132649" y="4002373"/>
            <a:ext cx="10363200" cy="1274164"/>
          </a:xfrm>
        </p:spPr>
        <p:txBody>
          <a:bodyPr>
            <a:normAutofit/>
          </a:bodyPr>
          <a:lstStyle/>
          <a:p>
            <a:pPr marL="0" indent="0">
              <a:buNone/>
            </a:pPr>
            <a:endParaRPr lang="en-US" altLang="ja-JP" sz="2000" dirty="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8" name="コンテンツ プレースホルダー 2"/>
          <p:cNvSpPr>
            <a:spLocks noGrp="1"/>
          </p:cNvSpPr>
          <p:nvPr>
            <p:ph sz="half" idx="1"/>
          </p:nvPr>
        </p:nvSpPr>
        <p:spPr>
          <a:xfrm>
            <a:off x="1858406" y="3284112"/>
            <a:ext cx="9099404" cy="2421229"/>
          </a:xfrm>
          <a:ln>
            <a:solidFill>
              <a:schemeClr val="accent1">
                <a:shade val="50000"/>
              </a:schemeClr>
            </a:solidFill>
          </a:ln>
        </p:spPr>
        <p:txBody>
          <a:bodyPr>
            <a:normAutofit/>
          </a:bodyPr>
          <a:lstStyle/>
          <a:p>
            <a:pPr marL="0" indent="0">
              <a:buNone/>
            </a:pPr>
            <a:r>
              <a:rPr lang="ja-JP" altLang="en-US" sz="2000" b="1" dirty="0" smtClean="0"/>
              <a:t>＜支援金の計算</a:t>
            </a:r>
            <a:r>
              <a:rPr lang="ja-JP" altLang="en-US" sz="2000" b="1" dirty="0"/>
              <a:t>方法</a:t>
            </a:r>
            <a:r>
              <a:rPr lang="ja-JP" altLang="en-US" sz="2000" b="1" dirty="0" smtClean="0"/>
              <a:t>＞</a:t>
            </a:r>
            <a:r>
              <a:rPr lang="ja-JP" altLang="en-US" sz="2000" b="1" u="sng" dirty="0" smtClean="0"/>
              <a:t>同一建物減算を算定している被保険者は対象外です</a:t>
            </a:r>
            <a:endParaRPr lang="en-US" altLang="ja-JP" sz="2000" dirty="0" smtClean="0"/>
          </a:p>
          <a:p>
            <a:r>
              <a:rPr lang="ja-JP" altLang="en-US" sz="2000" b="1" dirty="0" smtClean="0"/>
              <a:t>支援金支給金額　</a:t>
            </a:r>
            <a:r>
              <a:rPr lang="en-US" altLang="ja-JP" sz="2000" b="1" dirty="0" smtClean="0"/>
              <a:t>0</a:t>
            </a:r>
            <a:r>
              <a:rPr lang="ja-JP" altLang="en-US" sz="2000" b="1" dirty="0" smtClean="0"/>
              <a:t>円</a:t>
            </a:r>
            <a:endParaRPr lang="en-US" altLang="ja-JP" sz="2000" b="1" dirty="0" smtClean="0"/>
          </a:p>
          <a:p>
            <a:r>
              <a:rPr lang="ja-JP" altLang="en-US" sz="2000" dirty="0" smtClean="0"/>
              <a:t>サービスコード　</a:t>
            </a:r>
            <a:r>
              <a:rPr lang="en-US" altLang="ja-JP" sz="2000" dirty="0" smtClean="0"/>
              <a:t>114114</a:t>
            </a:r>
            <a:r>
              <a:rPr lang="ja-JP" altLang="en-US" sz="2000" dirty="0"/>
              <a:t>・</a:t>
            </a:r>
            <a:r>
              <a:rPr lang="en-US" altLang="ja-JP" sz="2000" dirty="0" smtClean="0"/>
              <a:t>114115</a:t>
            </a:r>
            <a:r>
              <a:rPr lang="ja-JP" altLang="en-US" sz="2000" dirty="0"/>
              <a:t>・</a:t>
            </a:r>
            <a:r>
              <a:rPr lang="en-US" altLang="ja-JP" sz="2000" dirty="0" smtClean="0"/>
              <a:t>114116</a:t>
            </a:r>
            <a:r>
              <a:rPr lang="ja-JP" altLang="en-US" sz="2000" dirty="0" smtClean="0"/>
              <a:t>を含む被保険者の分は、支援金の対象外となるため、支給金額はありません。</a:t>
            </a:r>
            <a:endParaRPr lang="en-US" altLang="ja-JP" sz="2000" dirty="0" smtClean="0"/>
          </a:p>
          <a:p>
            <a:r>
              <a:rPr lang="ja-JP" altLang="en-US" sz="2000" dirty="0"/>
              <a:t>他</a:t>
            </a:r>
            <a:r>
              <a:rPr lang="ja-JP" altLang="en-US" sz="2000" dirty="0" smtClean="0"/>
              <a:t>の被保険者で同一建物減算を算定していない場合は、同一建物減算を算定していない被保険者分のみ支援金の対象となります。</a:t>
            </a:r>
            <a:endParaRPr lang="en-US" altLang="ja-JP" sz="2000" dirty="0"/>
          </a:p>
          <a:p>
            <a:pPr marL="0" indent="0">
              <a:buNone/>
            </a:pPr>
            <a:endParaRPr lang="en-US" altLang="ja-JP" sz="2000" dirty="0"/>
          </a:p>
          <a:p>
            <a:endParaRPr lang="en-US" altLang="ja-JP" sz="2000" b="1" u="sng" dirty="0" smtClean="0"/>
          </a:p>
          <a:p>
            <a:endParaRPr lang="en-US" altLang="ja-JP" sz="2000" dirty="0" smtClean="0"/>
          </a:p>
          <a:p>
            <a:endParaRPr lang="en-US" altLang="ja-JP" sz="2000" dirty="0" smtClean="0"/>
          </a:p>
          <a:p>
            <a:pPr marL="0" indent="0">
              <a:buNone/>
            </a:pPr>
            <a:endParaRPr lang="en-US" altLang="ja-JP" sz="2000" dirty="0"/>
          </a:p>
          <a:p>
            <a:endParaRPr lang="en-US" altLang="ja-JP" sz="2000" dirty="0"/>
          </a:p>
          <a:p>
            <a:pPr marL="0" indent="0">
              <a:buNone/>
            </a:pPr>
            <a:endParaRPr lang="en-US" altLang="ja-JP" sz="2000" dirty="0"/>
          </a:p>
          <a:p>
            <a:endParaRPr kumimoji="1" lang="en-US" altLang="ja-JP" sz="2000" dirty="0" smtClean="0"/>
          </a:p>
          <a:p>
            <a:endParaRPr kumimoji="1" lang="en-US" altLang="ja-JP" sz="2000" dirty="0" smtClean="0"/>
          </a:p>
          <a:p>
            <a:endParaRPr kumimoji="1" lang="en-US" altLang="ja-JP" dirty="0" smtClean="0"/>
          </a:p>
          <a:p>
            <a:endParaRPr kumimoji="1" lang="en-US" altLang="ja-JP" dirty="0" smtClean="0"/>
          </a:p>
          <a:p>
            <a:endParaRPr kumimoji="1" lang="ja-JP" altLang="en-US" dirty="0"/>
          </a:p>
        </p:txBody>
      </p:sp>
      <p:sp>
        <p:nvSpPr>
          <p:cNvPr id="11" name="スライド番号プレースホルダー 10"/>
          <p:cNvSpPr>
            <a:spLocks noGrp="1"/>
          </p:cNvSpPr>
          <p:nvPr>
            <p:ph type="sldNum" sz="quarter" idx="12"/>
          </p:nvPr>
        </p:nvSpPr>
        <p:spPr/>
        <p:txBody>
          <a:bodyPr/>
          <a:lstStyle/>
          <a:p>
            <a:fld id="{B588FD67-8F10-45F5-A264-8B2BB9EBE5CD}" type="slidenum">
              <a:rPr kumimoji="1" lang="ja-JP" altLang="en-US" smtClean="0"/>
              <a:t>7</a:t>
            </a:fld>
            <a:endParaRPr kumimoji="1" lang="ja-JP" altLang="en-US"/>
          </a:p>
        </p:txBody>
      </p:sp>
    </p:spTree>
    <p:extLst>
      <p:ext uri="{BB962C8B-B14F-4D97-AF65-F5344CB8AC3E}">
        <p14:creationId xmlns:p14="http://schemas.microsoft.com/office/powerpoint/2010/main" val="2642757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513A6-21C8-8B4F-9706-D42137BFBFBC}"/>
              </a:ext>
            </a:extLst>
          </p:cNvPr>
          <p:cNvSpPr>
            <a:spLocks noGrp="1"/>
          </p:cNvSpPr>
          <p:nvPr>
            <p:ph type="title"/>
          </p:nvPr>
        </p:nvSpPr>
        <p:spPr>
          <a:xfrm>
            <a:off x="1667726" y="724408"/>
            <a:ext cx="8770571" cy="638914"/>
          </a:xfrm>
        </p:spPr>
        <p:txBody>
          <a:bodyPr>
            <a:normAutofit fontScale="90000"/>
          </a:bodyPr>
          <a:lstStyle/>
          <a:p>
            <a:r>
              <a:rPr lang="ja-JP" altLang="en-US" b="1" dirty="0"/>
              <a:t>⑤</a:t>
            </a:r>
            <a:r>
              <a:rPr lang="ja-JP" altLang="en-US" b="1" dirty="0" smtClean="0"/>
              <a:t>支援</a:t>
            </a:r>
            <a:r>
              <a:rPr lang="ja-JP" altLang="en-US" b="1" dirty="0"/>
              <a:t>金の</a:t>
            </a:r>
            <a:r>
              <a:rPr lang="ja-JP" altLang="en-US" b="1" dirty="0" smtClean="0"/>
              <a:t>給付の流れについて</a:t>
            </a:r>
            <a:endParaRPr kumimoji="1" lang="ja-JP" altLang="en-US" dirty="0"/>
          </a:p>
        </p:txBody>
      </p:sp>
      <p:sp>
        <p:nvSpPr>
          <p:cNvPr id="38" name="角丸四角形 37"/>
          <p:cNvSpPr/>
          <p:nvPr/>
        </p:nvSpPr>
        <p:spPr>
          <a:xfrm>
            <a:off x="5592144" y="1359480"/>
            <a:ext cx="1339688" cy="1144637"/>
          </a:xfrm>
          <a:prstGeom prst="roundRect">
            <a:avLst/>
          </a:prstGeom>
          <a:solidFill>
            <a:srgbClr val="0066FF"/>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solidFill>
                  <a:schemeClr val="bg1"/>
                </a:solidFill>
              </a:rPr>
              <a:t>利用者</a:t>
            </a:r>
            <a:endParaRPr kumimoji="1" lang="ja-JP" altLang="en-US" dirty="0">
              <a:solidFill>
                <a:schemeClr val="bg1"/>
              </a:solidFill>
            </a:endParaRPr>
          </a:p>
        </p:txBody>
      </p:sp>
      <p:sp>
        <p:nvSpPr>
          <p:cNvPr id="39" name="角丸四角形 38"/>
          <p:cNvSpPr/>
          <p:nvPr/>
        </p:nvSpPr>
        <p:spPr>
          <a:xfrm>
            <a:off x="8385397" y="3195323"/>
            <a:ext cx="2452492" cy="1258780"/>
          </a:xfrm>
          <a:prstGeom prst="roundRect">
            <a:avLst/>
          </a:prstGeom>
          <a:solidFill>
            <a:srgbClr val="FF9999"/>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chemeClr val="tx1"/>
                </a:solidFill>
              </a:rPr>
              <a:t>訪問介護サービス</a:t>
            </a:r>
            <a:endParaRPr kumimoji="1" lang="en-US" altLang="ja-JP" dirty="0" smtClean="0">
              <a:solidFill>
                <a:schemeClr val="tx1"/>
              </a:solidFill>
            </a:endParaRPr>
          </a:p>
          <a:p>
            <a:pPr algn="ctr"/>
            <a:r>
              <a:rPr kumimoji="1" lang="ja-JP" altLang="en-US" dirty="0" smtClean="0">
                <a:solidFill>
                  <a:schemeClr val="tx1"/>
                </a:solidFill>
              </a:rPr>
              <a:t>事業所（者）</a:t>
            </a:r>
            <a:endParaRPr kumimoji="1" lang="ja-JP" altLang="en-US" dirty="0">
              <a:solidFill>
                <a:schemeClr val="tx1"/>
              </a:solidFill>
            </a:endParaRPr>
          </a:p>
        </p:txBody>
      </p:sp>
      <p:sp>
        <p:nvSpPr>
          <p:cNvPr id="40" name="角丸四角形 39"/>
          <p:cNvSpPr/>
          <p:nvPr/>
        </p:nvSpPr>
        <p:spPr>
          <a:xfrm>
            <a:off x="5576396" y="5089253"/>
            <a:ext cx="1404000" cy="1144637"/>
          </a:xfrm>
          <a:prstGeom prst="roundRect">
            <a:avLst/>
          </a:prstGeom>
          <a:solidFill>
            <a:srgbClr val="FFFF99"/>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国保連</a:t>
            </a:r>
            <a:endParaRPr kumimoji="1" lang="ja-JP" altLang="en-US" dirty="0"/>
          </a:p>
        </p:txBody>
      </p:sp>
      <p:sp>
        <p:nvSpPr>
          <p:cNvPr id="45" name="角丸四角形 44"/>
          <p:cNvSpPr/>
          <p:nvPr/>
        </p:nvSpPr>
        <p:spPr>
          <a:xfrm>
            <a:off x="2278312" y="3106351"/>
            <a:ext cx="1489587" cy="1336158"/>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solidFill>
                  <a:schemeClr val="tx1"/>
                </a:solidFill>
              </a:rPr>
              <a:t>品川区</a:t>
            </a:r>
            <a:endParaRPr kumimoji="1" lang="ja-JP" altLang="en-US" dirty="0">
              <a:solidFill>
                <a:schemeClr val="tx1"/>
              </a:solidFill>
            </a:endParaRPr>
          </a:p>
        </p:txBody>
      </p:sp>
      <p:sp>
        <p:nvSpPr>
          <p:cNvPr id="46" name="曲折矢印 45"/>
          <p:cNvSpPr/>
          <p:nvPr/>
        </p:nvSpPr>
        <p:spPr>
          <a:xfrm flipH="1">
            <a:off x="6980395" y="1517206"/>
            <a:ext cx="2984201" cy="1577409"/>
          </a:xfrm>
          <a:prstGeom prst="bentArrow">
            <a:avLst>
              <a:gd name="adj1" fmla="val 11977"/>
              <a:gd name="adj2" fmla="val 13635"/>
              <a:gd name="adj3" fmla="val 19086"/>
              <a:gd name="adj4" fmla="val 44245"/>
            </a:avLst>
          </a:prstGeom>
          <a:solidFill>
            <a:srgbClr val="FF9999"/>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テキスト ボックス 49"/>
          <p:cNvSpPr txBox="1"/>
          <p:nvPr/>
        </p:nvSpPr>
        <p:spPr>
          <a:xfrm>
            <a:off x="6993978" y="6203445"/>
            <a:ext cx="2653258" cy="347941"/>
          </a:xfrm>
          <a:prstGeom prst="rect">
            <a:avLst/>
          </a:prstGeom>
          <a:noFill/>
        </p:spPr>
        <p:txBody>
          <a:bodyPr wrap="square" rtlCol="0">
            <a:spAutoFit/>
          </a:bodyPr>
          <a:lstStyle/>
          <a:p>
            <a:pPr algn="r"/>
            <a:r>
              <a:rPr kumimoji="1" lang="ja-JP" altLang="en-US" sz="1600" b="1" dirty="0"/>
              <a:t>③</a:t>
            </a:r>
            <a:r>
              <a:rPr kumimoji="1" lang="ja-JP" altLang="en-US" sz="1600" b="1" dirty="0" smtClean="0"/>
              <a:t>国保連へ介護給付費請求</a:t>
            </a:r>
            <a:endParaRPr kumimoji="1" lang="ja-JP" altLang="en-US" sz="1600" b="1" dirty="0"/>
          </a:p>
        </p:txBody>
      </p:sp>
      <p:sp>
        <p:nvSpPr>
          <p:cNvPr id="52" name="角丸四角形吹き出し 51"/>
          <p:cNvSpPr/>
          <p:nvPr/>
        </p:nvSpPr>
        <p:spPr>
          <a:xfrm>
            <a:off x="1668401" y="1738786"/>
            <a:ext cx="3128172" cy="975266"/>
          </a:xfrm>
          <a:prstGeom prst="wedgeRoundRectCallout">
            <a:avLst>
              <a:gd name="adj1" fmla="val 41866"/>
              <a:gd name="adj2" fmla="val 96410"/>
              <a:gd name="adj3" fmla="val 16667"/>
            </a:avLst>
          </a:prstGeom>
          <a:solidFill>
            <a:srgbClr val="FFFF00"/>
          </a:solidFill>
          <a:ln w="412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algn="ctr"/>
            <a:r>
              <a:rPr kumimoji="1" lang="ja-JP" altLang="en-US" sz="1400" dirty="0" smtClean="0">
                <a:solidFill>
                  <a:srgbClr val="FF0000"/>
                </a:solidFill>
              </a:rPr>
              <a:t>国保連の審査決定の情報を基に</a:t>
            </a:r>
            <a:endParaRPr kumimoji="1" lang="en-US" altLang="ja-JP" sz="1400" dirty="0" smtClean="0">
              <a:solidFill>
                <a:srgbClr val="FF0000"/>
              </a:solidFill>
            </a:endParaRPr>
          </a:p>
          <a:p>
            <a:pPr algn="ctr"/>
            <a:r>
              <a:rPr kumimoji="1" lang="ja-JP" altLang="en-US" sz="1400" dirty="0" smtClean="0">
                <a:solidFill>
                  <a:srgbClr val="FF0000"/>
                </a:solidFill>
              </a:rPr>
              <a:t>区が支援金を計算し、各事業所に</a:t>
            </a:r>
            <a:endParaRPr kumimoji="1" lang="en-US" altLang="ja-JP" sz="1400" dirty="0" smtClean="0">
              <a:solidFill>
                <a:srgbClr val="FF0000"/>
              </a:solidFill>
            </a:endParaRPr>
          </a:p>
          <a:p>
            <a:pPr algn="ctr"/>
            <a:r>
              <a:rPr kumimoji="1" lang="ja-JP" altLang="en-US" sz="1400" dirty="0" smtClean="0">
                <a:solidFill>
                  <a:srgbClr val="FF0000"/>
                </a:solidFill>
              </a:rPr>
              <a:t>申請金額をお知らせします。</a:t>
            </a:r>
            <a:endParaRPr kumimoji="1" lang="ja-JP" altLang="en-US" sz="1400" dirty="0">
              <a:solidFill>
                <a:srgbClr val="FF0000"/>
              </a:solidFill>
            </a:endParaRPr>
          </a:p>
        </p:txBody>
      </p:sp>
      <p:sp>
        <p:nvSpPr>
          <p:cNvPr id="28" name="テキスト ボックス 27"/>
          <p:cNvSpPr txBox="1"/>
          <p:nvPr/>
        </p:nvSpPr>
        <p:spPr>
          <a:xfrm>
            <a:off x="6781932" y="1187250"/>
            <a:ext cx="2623474" cy="338554"/>
          </a:xfrm>
          <a:prstGeom prst="rect">
            <a:avLst/>
          </a:prstGeom>
          <a:noFill/>
        </p:spPr>
        <p:txBody>
          <a:bodyPr wrap="square" rtlCol="0">
            <a:spAutoFit/>
          </a:bodyPr>
          <a:lstStyle/>
          <a:p>
            <a:pPr algn="r"/>
            <a:r>
              <a:rPr kumimoji="1" lang="ja-JP" altLang="en-US" sz="1600" b="1" dirty="0" smtClean="0"/>
              <a:t>①訪問介護サービス提供</a:t>
            </a:r>
            <a:endParaRPr kumimoji="1" lang="ja-JP" altLang="en-US" sz="1600" b="1" dirty="0"/>
          </a:p>
        </p:txBody>
      </p:sp>
      <p:sp>
        <p:nvSpPr>
          <p:cNvPr id="29" name="曲折矢印 28"/>
          <p:cNvSpPr/>
          <p:nvPr/>
        </p:nvSpPr>
        <p:spPr>
          <a:xfrm rot="10800000">
            <a:off x="7153317" y="4538250"/>
            <a:ext cx="2825621" cy="1665195"/>
          </a:xfrm>
          <a:prstGeom prst="bentArrow">
            <a:avLst>
              <a:gd name="adj1" fmla="val 12180"/>
              <a:gd name="adj2" fmla="val 14839"/>
              <a:gd name="adj3" fmla="val 20660"/>
              <a:gd name="adj4" fmla="val 43750"/>
            </a:avLst>
          </a:prstGeom>
          <a:solidFill>
            <a:srgbClr val="FF99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曲折矢印 29"/>
          <p:cNvSpPr/>
          <p:nvPr/>
        </p:nvSpPr>
        <p:spPr>
          <a:xfrm rot="16200000">
            <a:off x="3169083" y="3855262"/>
            <a:ext cx="1558093" cy="2949506"/>
          </a:xfrm>
          <a:prstGeom prst="bentArrow">
            <a:avLst>
              <a:gd name="adj1" fmla="val 13802"/>
              <a:gd name="adj2" fmla="val 16637"/>
              <a:gd name="adj3" fmla="val 20483"/>
              <a:gd name="adj4" fmla="val 43750"/>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 name="右矢印 5"/>
          <p:cNvSpPr/>
          <p:nvPr/>
        </p:nvSpPr>
        <p:spPr>
          <a:xfrm>
            <a:off x="3912039" y="3189510"/>
            <a:ext cx="4365864" cy="39630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左矢印 8"/>
          <p:cNvSpPr/>
          <p:nvPr/>
        </p:nvSpPr>
        <p:spPr>
          <a:xfrm>
            <a:off x="3896597" y="3569519"/>
            <a:ext cx="4365864" cy="340657"/>
          </a:xfrm>
          <a:prstGeom prst="leftArrow">
            <a:avLst/>
          </a:prstGeom>
          <a:solidFill>
            <a:srgbClr val="FF99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曲折矢印 33"/>
          <p:cNvSpPr/>
          <p:nvPr/>
        </p:nvSpPr>
        <p:spPr>
          <a:xfrm rot="5400000">
            <a:off x="7833024" y="1226619"/>
            <a:ext cx="1104745" cy="2631247"/>
          </a:xfrm>
          <a:prstGeom prst="bentArrow">
            <a:avLst>
              <a:gd name="adj1" fmla="val 19554"/>
              <a:gd name="adj2" fmla="val 22890"/>
              <a:gd name="adj3" fmla="val 28180"/>
              <a:gd name="adj4" fmla="val 43750"/>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6" name="テキスト ボックス 35"/>
          <p:cNvSpPr txBox="1"/>
          <p:nvPr/>
        </p:nvSpPr>
        <p:spPr>
          <a:xfrm>
            <a:off x="6497511" y="2300599"/>
            <a:ext cx="2653258" cy="347941"/>
          </a:xfrm>
          <a:prstGeom prst="rect">
            <a:avLst/>
          </a:prstGeom>
          <a:noFill/>
        </p:spPr>
        <p:txBody>
          <a:bodyPr wrap="square" rtlCol="0">
            <a:spAutoFit/>
          </a:bodyPr>
          <a:lstStyle/>
          <a:p>
            <a:pPr algn="r"/>
            <a:r>
              <a:rPr kumimoji="1" lang="ja-JP" altLang="en-US" sz="1600" b="1" dirty="0"/>
              <a:t>②</a:t>
            </a:r>
            <a:r>
              <a:rPr kumimoji="1" lang="ja-JP" altLang="en-US" sz="1600" b="1" dirty="0" smtClean="0"/>
              <a:t>自己負担分の支払い</a:t>
            </a:r>
            <a:endParaRPr kumimoji="1" lang="ja-JP" altLang="en-US" sz="1600" b="1" dirty="0"/>
          </a:p>
        </p:txBody>
      </p:sp>
      <p:sp>
        <p:nvSpPr>
          <p:cNvPr id="37" name="曲折矢印 36"/>
          <p:cNvSpPr/>
          <p:nvPr/>
        </p:nvSpPr>
        <p:spPr>
          <a:xfrm rot="5400000" flipH="1">
            <a:off x="7874777" y="3847234"/>
            <a:ext cx="1111881" cy="2554802"/>
          </a:xfrm>
          <a:prstGeom prst="bentArrow">
            <a:avLst>
              <a:gd name="adj1" fmla="val 19430"/>
              <a:gd name="adj2" fmla="val 23358"/>
              <a:gd name="adj3" fmla="val 28180"/>
              <a:gd name="adj4" fmla="val 43750"/>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4" name="テキスト ボックス 53"/>
          <p:cNvSpPr txBox="1"/>
          <p:nvPr/>
        </p:nvSpPr>
        <p:spPr>
          <a:xfrm>
            <a:off x="6613544" y="5152414"/>
            <a:ext cx="2653258" cy="338554"/>
          </a:xfrm>
          <a:prstGeom prst="rect">
            <a:avLst/>
          </a:prstGeom>
          <a:noFill/>
        </p:spPr>
        <p:txBody>
          <a:bodyPr wrap="square" rtlCol="0">
            <a:spAutoFit/>
          </a:bodyPr>
          <a:lstStyle/>
          <a:p>
            <a:pPr algn="r"/>
            <a:r>
              <a:rPr kumimoji="1" lang="ja-JP" altLang="en-US" sz="1600" b="1" dirty="0"/>
              <a:t>⑤</a:t>
            </a:r>
            <a:r>
              <a:rPr kumimoji="1" lang="ja-JP" altLang="en-US" sz="1600" b="1" dirty="0" smtClean="0"/>
              <a:t>介護給付費の支払い</a:t>
            </a:r>
            <a:endParaRPr kumimoji="1" lang="ja-JP" altLang="en-US" sz="1600" b="1" dirty="0"/>
          </a:p>
        </p:txBody>
      </p:sp>
      <p:sp>
        <p:nvSpPr>
          <p:cNvPr id="55" name="テキスト ボックス 54"/>
          <p:cNvSpPr txBox="1"/>
          <p:nvPr/>
        </p:nvSpPr>
        <p:spPr>
          <a:xfrm>
            <a:off x="2569968" y="6157758"/>
            <a:ext cx="2653258" cy="338554"/>
          </a:xfrm>
          <a:prstGeom prst="rect">
            <a:avLst/>
          </a:prstGeom>
          <a:noFill/>
        </p:spPr>
        <p:txBody>
          <a:bodyPr wrap="square" rtlCol="0">
            <a:spAutoFit/>
          </a:bodyPr>
          <a:lstStyle/>
          <a:p>
            <a:pPr algn="r"/>
            <a:r>
              <a:rPr kumimoji="1" lang="ja-JP" altLang="en-US" sz="1600" b="1" dirty="0" smtClean="0"/>
              <a:t>④審査決定の情報</a:t>
            </a:r>
            <a:endParaRPr kumimoji="1" lang="ja-JP" altLang="en-US" sz="1600" b="1" dirty="0"/>
          </a:p>
        </p:txBody>
      </p:sp>
      <p:sp>
        <p:nvSpPr>
          <p:cNvPr id="56" name="テキスト ボックス 55"/>
          <p:cNvSpPr txBox="1"/>
          <p:nvPr/>
        </p:nvSpPr>
        <p:spPr>
          <a:xfrm>
            <a:off x="2931123" y="5137949"/>
            <a:ext cx="2653258" cy="338554"/>
          </a:xfrm>
          <a:prstGeom prst="rect">
            <a:avLst/>
          </a:prstGeom>
          <a:noFill/>
        </p:spPr>
        <p:txBody>
          <a:bodyPr wrap="square" rtlCol="0">
            <a:spAutoFit/>
          </a:bodyPr>
          <a:lstStyle/>
          <a:p>
            <a:pPr algn="r"/>
            <a:r>
              <a:rPr kumimoji="1" lang="ja-JP" altLang="en-US" sz="1600" b="1" dirty="0"/>
              <a:t>⑤</a:t>
            </a:r>
            <a:r>
              <a:rPr kumimoji="1" lang="ja-JP" altLang="en-US" sz="1600" b="1" dirty="0" smtClean="0"/>
              <a:t>介護給付費の支払い</a:t>
            </a:r>
            <a:endParaRPr kumimoji="1" lang="ja-JP" altLang="en-US" sz="1600" b="1" dirty="0"/>
          </a:p>
        </p:txBody>
      </p:sp>
      <p:sp>
        <p:nvSpPr>
          <p:cNvPr id="57" name="テキスト ボックス 56"/>
          <p:cNvSpPr txBox="1"/>
          <p:nvPr/>
        </p:nvSpPr>
        <p:spPr>
          <a:xfrm>
            <a:off x="4968108" y="2962489"/>
            <a:ext cx="2653258" cy="338554"/>
          </a:xfrm>
          <a:prstGeom prst="rect">
            <a:avLst/>
          </a:prstGeom>
          <a:noFill/>
        </p:spPr>
        <p:txBody>
          <a:bodyPr wrap="square" rtlCol="0">
            <a:spAutoFit/>
          </a:bodyPr>
          <a:lstStyle/>
          <a:p>
            <a:pPr algn="r"/>
            <a:r>
              <a:rPr kumimoji="1" lang="ja-JP" altLang="en-US" sz="1600" b="1" dirty="0" smtClean="0"/>
              <a:t>⑥支援金の金額のお知らせ</a:t>
            </a:r>
            <a:endParaRPr kumimoji="1" lang="ja-JP" altLang="en-US" sz="1600" b="1" dirty="0"/>
          </a:p>
        </p:txBody>
      </p:sp>
      <p:sp>
        <p:nvSpPr>
          <p:cNvPr id="58" name="テキスト ボックス 57"/>
          <p:cNvSpPr txBox="1"/>
          <p:nvPr/>
        </p:nvSpPr>
        <p:spPr>
          <a:xfrm>
            <a:off x="4796573" y="3866451"/>
            <a:ext cx="2653258" cy="338554"/>
          </a:xfrm>
          <a:prstGeom prst="rect">
            <a:avLst/>
          </a:prstGeom>
          <a:noFill/>
        </p:spPr>
        <p:txBody>
          <a:bodyPr wrap="square" rtlCol="0">
            <a:spAutoFit/>
          </a:bodyPr>
          <a:lstStyle/>
          <a:p>
            <a:pPr algn="ctr"/>
            <a:r>
              <a:rPr kumimoji="1" lang="ja-JP" altLang="en-US" sz="1600" b="1" dirty="0"/>
              <a:t>⑦</a:t>
            </a:r>
            <a:r>
              <a:rPr kumimoji="1" lang="ja-JP" altLang="en-US" sz="1600" b="1" dirty="0" smtClean="0"/>
              <a:t>支援金の</a:t>
            </a:r>
            <a:r>
              <a:rPr kumimoji="1" lang="ja-JP" altLang="en-US" sz="1600" b="1" dirty="0"/>
              <a:t>申請</a:t>
            </a:r>
          </a:p>
        </p:txBody>
      </p:sp>
      <p:sp>
        <p:nvSpPr>
          <p:cNvPr id="59" name="テキスト ボックス 58"/>
          <p:cNvSpPr txBox="1"/>
          <p:nvPr/>
        </p:nvSpPr>
        <p:spPr>
          <a:xfrm>
            <a:off x="4889824" y="4442509"/>
            <a:ext cx="2653258" cy="338554"/>
          </a:xfrm>
          <a:prstGeom prst="rect">
            <a:avLst/>
          </a:prstGeom>
          <a:noFill/>
        </p:spPr>
        <p:txBody>
          <a:bodyPr wrap="square" rtlCol="0">
            <a:spAutoFit/>
          </a:bodyPr>
          <a:lstStyle/>
          <a:p>
            <a:pPr algn="ctr"/>
            <a:r>
              <a:rPr kumimoji="1" lang="ja-JP" altLang="en-US" sz="1600" b="1" dirty="0" smtClean="0"/>
              <a:t>⑧支援金の決定・支給</a:t>
            </a:r>
            <a:endParaRPr kumimoji="1" lang="ja-JP" altLang="en-US" sz="1600" b="1" dirty="0"/>
          </a:p>
        </p:txBody>
      </p:sp>
      <p:sp>
        <p:nvSpPr>
          <p:cNvPr id="60" name="曲折矢印 59"/>
          <p:cNvSpPr/>
          <p:nvPr/>
        </p:nvSpPr>
        <p:spPr>
          <a:xfrm flipV="1">
            <a:off x="3026585" y="4568695"/>
            <a:ext cx="2409880" cy="1299756"/>
          </a:xfrm>
          <a:prstGeom prst="bentArrow">
            <a:avLst>
              <a:gd name="adj1" fmla="val 17453"/>
              <a:gd name="adj2" fmla="val 17700"/>
              <a:gd name="adj3" fmla="val 21260"/>
              <a:gd name="adj4" fmla="val 4375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1" name="円弧 60"/>
          <p:cNvSpPr/>
          <p:nvPr/>
        </p:nvSpPr>
        <p:spPr>
          <a:xfrm flipH="1" flipV="1">
            <a:off x="3767899" y="3962203"/>
            <a:ext cx="4570226" cy="428279"/>
          </a:xfrm>
          <a:prstGeom prst="arc">
            <a:avLst>
              <a:gd name="adj1" fmla="val 10779291"/>
              <a:gd name="adj2" fmla="val 21473637"/>
            </a:avLst>
          </a:prstGeom>
          <a:ln w="127000">
            <a:solidFill>
              <a:schemeClr val="tx1"/>
            </a:solidFill>
            <a:headEnd type="triangle" w="med" len="med"/>
            <a:tailEnd type="none" w="lg"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13" name="スライド番号プレースホルダー 12"/>
          <p:cNvSpPr>
            <a:spLocks noGrp="1"/>
          </p:cNvSpPr>
          <p:nvPr>
            <p:ph type="sldNum" sz="quarter" idx="12"/>
          </p:nvPr>
        </p:nvSpPr>
        <p:spPr/>
        <p:txBody>
          <a:bodyPr/>
          <a:lstStyle/>
          <a:p>
            <a:fld id="{B588FD67-8F10-45F5-A264-8B2BB9EBE5CD}" type="slidenum">
              <a:rPr kumimoji="1" lang="ja-JP" altLang="en-US" smtClean="0"/>
              <a:t>8</a:t>
            </a:fld>
            <a:endParaRPr kumimoji="1" lang="ja-JP" altLang="en-US"/>
          </a:p>
        </p:txBody>
      </p:sp>
    </p:spTree>
    <p:extLst>
      <p:ext uri="{BB962C8B-B14F-4D97-AF65-F5344CB8AC3E}">
        <p14:creationId xmlns:p14="http://schemas.microsoft.com/office/powerpoint/2010/main" val="3072167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1256</TotalTime>
  <Words>1762</Words>
  <Application>Microsoft Office PowerPoint</Application>
  <PresentationFormat>ワイド画面</PresentationFormat>
  <Paragraphs>234</Paragraphs>
  <Slides>12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HGS創英角ｺﾞｼｯｸUB</vt:lpstr>
      <vt:lpstr>メイリオ</vt:lpstr>
      <vt:lpstr>游ゴシック</vt:lpstr>
      <vt:lpstr>Arial</vt:lpstr>
      <vt:lpstr>Century Gothic</vt:lpstr>
      <vt:lpstr>Wingdings 3</vt:lpstr>
      <vt:lpstr>ウィスプ</vt:lpstr>
      <vt:lpstr>品川区訪問介護サービス事業所 安定運営支援金事業　</vt:lpstr>
      <vt:lpstr>①支援金事業の実施概要について</vt:lpstr>
      <vt:lpstr>②支援金の給付対象事業所について</vt:lpstr>
      <vt:lpstr>　③支援金の給付対象範囲となる介護報酬について</vt:lpstr>
      <vt:lpstr>③支援金の給付対象範囲となる介護報酬について</vt:lpstr>
      <vt:lpstr>④支援金の給付金額について</vt:lpstr>
      <vt:lpstr>④支援金の給付金額について</vt:lpstr>
      <vt:lpstr>⑤支援金の給付金額について</vt:lpstr>
      <vt:lpstr>⑤支援金の給付の流れについて</vt:lpstr>
      <vt:lpstr>⑥支援金の申請方法について</vt:lpstr>
      <vt:lpstr>⑦支援金にかかるQ＆A</vt:lpstr>
      <vt:lpstr>⑦支援金にかかるQ＆A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訪問介護サービス事業所安定運営支援金事業</dc:title>
  <dc:creator>介護給付係</dc:creator>
  <cp:lastModifiedBy>佐藤　正樹</cp:lastModifiedBy>
  <cp:revision>99</cp:revision>
  <cp:lastPrinted>2025-09-26T00:37:43Z</cp:lastPrinted>
  <dcterms:created xsi:type="dcterms:W3CDTF">2025-08-05T08:56:19Z</dcterms:created>
  <dcterms:modified xsi:type="dcterms:W3CDTF">2025-10-07T01:48:56Z</dcterms:modified>
</cp:coreProperties>
</file>