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9601200" cy="12801600" type="A3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75" d="100"/>
          <a:sy n="75" d="100"/>
        </p:scale>
        <p:origin x="1152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0090" y="2095078"/>
            <a:ext cx="8161020" cy="4456853"/>
          </a:xfrm>
        </p:spPr>
        <p:txBody>
          <a:bodyPr anchor="b"/>
          <a:lstStyle>
            <a:lvl1pPr algn="ctr">
              <a:defRPr sz="63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00150" y="6723804"/>
            <a:ext cx="7200900" cy="3090756"/>
          </a:xfrm>
        </p:spPr>
        <p:txBody>
          <a:bodyPr/>
          <a:lstStyle>
            <a:lvl1pPr marL="0" indent="0" algn="ctr">
              <a:buNone/>
              <a:defRPr sz="2520"/>
            </a:lvl1pPr>
            <a:lvl2pPr marL="480060" indent="0" algn="ctr">
              <a:buNone/>
              <a:defRPr sz="2100"/>
            </a:lvl2pPr>
            <a:lvl3pPr marL="960120" indent="0" algn="ctr">
              <a:buNone/>
              <a:defRPr sz="1890"/>
            </a:lvl3pPr>
            <a:lvl4pPr marL="1440180" indent="0" algn="ctr">
              <a:buNone/>
              <a:defRPr sz="1680"/>
            </a:lvl4pPr>
            <a:lvl5pPr marL="1920240" indent="0" algn="ctr">
              <a:buNone/>
              <a:defRPr sz="1680"/>
            </a:lvl5pPr>
            <a:lvl6pPr marL="2400300" indent="0" algn="ctr">
              <a:buNone/>
              <a:defRPr sz="1680"/>
            </a:lvl6pPr>
            <a:lvl7pPr marL="2880360" indent="0" algn="ctr">
              <a:buNone/>
              <a:defRPr sz="1680"/>
            </a:lvl7pPr>
            <a:lvl8pPr marL="3360420" indent="0" algn="ctr">
              <a:buNone/>
              <a:defRPr sz="1680"/>
            </a:lvl8pPr>
            <a:lvl9pPr marL="3840480" indent="0" algn="ctr">
              <a:buNone/>
              <a:defRPr sz="168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AA9FA7-AA81-4F66-8364-12E62F83A491}" type="datetimeFigureOut">
              <a:rPr kumimoji="1" lang="ja-JP" altLang="en-US" smtClean="0"/>
              <a:t>2024/6/10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403B78-0BEA-4F63-9C72-59D30D5E0C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52546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AA9FA7-AA81-4F66-8364-12E62F83A491}" type="datetimeFigureOut">
              <a:rPr kumimoji="1" lang="ja-JP" altLang="en-US" smtClean="0"/>
              <a:t>2024/6/10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403B78-0BEA-4F63-9C72-59D30D5E0C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791037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0859" y="681567"/>
            <a:ext cx="2070259" cy="10848764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60083" y="681567"/>
            <a:ext cx="6090761" cy="10848764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AA9FA7-AA81-4F66-8364-12E62F83A491}" type="datetimeFigureOut">
              <a:rPr kumimoji="1" lang="ja-JP" altLang="en-US" smtClean="0"/>
              <a:t>2024/6/10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403B78-0BEA-4F63-9C72-59D30D5E0C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496450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AA9FA7-AA81-4F66-8364-12E62F83A491}" type="datetimeFigureOut">
              <a:rPr kumimoji="1" lang="ja-JP" altLang="en-US" smtClean="0"/>
              <a:t>2024/6/10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403B78-0BEA-4F63-9C72-59D30D5E0C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299224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5082" y="3191514"/>
            <a:ext cx="8281035" cy="5325109"/>
          </a:xfrm>
        </p:spPr>
        <p:txBody>
          <a:bodyPr anchor="b"/>
          <a:lstStyle>
            <a:lvl1pPr>
              <a:defRPr sz="63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5082" y="8567000"/>
            <a:ext cx="8281035" cy="2800349"/>
          </a:xfrm>
        </p:spPr>
        <p:txBody>
          <a:bodyPr/>
          <a:lstStyle>
            <a:lvl1pPr marL="0" indent="0">
              <a:buNone/>
              <a:defRPr sz="2520">
                <a:solidFill>
                  <a:schemeClr val="tx1"/>
                </a:solidFill>
              </a:defRPr>
            </a:lvl1pPr>
            <a:lvl2pPr marL="48006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960120" indent="0">
              <a:buNone/>
              <a:defRPr sz="1890">
                <a:solidFill>
                  <a:schemeClr val="tx1">
                    <a:tint val="75000"/>
                  </a:schemeClr>
                </a:solidFill>
              </a:defRPr>
            </a:lvl3pPr>
            <a:lvl4pPr marL="144018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4pPr>
            <a:lvl5pPr marL="192024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5pPr>
            <a:lvl6pPr marL="240030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6pPr>
            <a:lvl7pPr marL="288036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7pPr>
            <a:lvl8pPr marL="336042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8pPr>
            <a:lvl9pPr marL="384048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AA9FA7-AA81-4F66-8364-12E62F83A491}" type="datetimeFigureOut">
              <a:rPr kumimoji="1" lang="ja-JP" altLang="en-US" smtClean="0"/>
              <a:t>2024/6/10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403B78-0BEA-4F63-9C72-59D30D5E0C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88309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60083" y="3407833"/>
            <a:ext cx="4080510" cy="812249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60608" y="3407833"/>
            <a:ext cx="4080510" cy="812249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AA9FA7-AA81-4F66-8364-12E62F83A491}" type="datetimeFigureOut">
              <a:rPr kumimoji="1" lang="ja-JP" altLang="en-US" smtClean="0"/>
              <a:t>2024/6/10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403B78-0BEA-4F63-9C72-59D30D5E0C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445082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681570"/>
            <a:ext cx="8281035" cy="2474384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1334" y="3138171"/>
            <a:ext cx="4061757" cy="1537969"/>
          </a:xfrm>
        </p:spPr>
        <p:txBody>
          <a:bodyPr anchor="b"/>
          <a:lstStyle>
            <a:lvl1pPr marL="0" indent="0">
              <a:buNone/>
              <a:defRPr sz="2520" b="1"/>
            </a:lvl1pPr>
            <a:lvl2pPr marL="480060" indent="0">
              <a:buNone/>
              <a:defRPr sz="2100" b="1"/>
            </a:lvl2pPr>
            <a:lvl3pPr marL="960120" indent="0">
              <a:buNone/>
              <a:defRPr sz="1890" b="1"/>
            </a:lvl3pPr>
            <a:lvl4pPr marL="1440180" indent="0">
              <a:buNone/>
              <a:defRPr sz="1680" b="1"/>
            </a:lvl4pPr>
            <a:lvl5pPr marL="1920240" indent="0">
              <a:buNone/>
              <a:defRPr sz="1680" b="1"/>
            </a:lvl5pPr>
            <a:lvl6pPr marL="2400300" indent="0">
              <a:buNone/>
              <a:defRPr sz="1680" b="1"/>
            </a:lvl6pPr>
            <a:lvl7pPr marL="2880360" indent="0">
              <a:buNone/>
              <a:defRPr sz="1680" b="1"/>
            </a:lvl7pPr>
            <a:lvl8pPr marL="3360420" indent="0">
              <a:buNone/>
              <a:defRPr sz="1680" b="1"/>
            </a:lvl8pPr>
            <a:lvl9pPr marL="3840480" indent="0">
              <a:buNone/>
              <a:defRPr sz="168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1334" y="4676140"/>
            <a:ext cx="4061757" cy="687789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60608" y="3138171"/>
            <a:ext cx="4081761" cy="1537969"/>
          </a:xfrm>
        </p:spPr>
        <p:txBody>
          <a:bodyPr anchor="b"/>
          <a:lstStyle>
            <a:lvl1pPr marL="0" indent="0">
              <a:buNone/>
              <a:defRPr sz="2520" b="1"/>
            </a:lvl1pPr>
            <a:lvl2pPr marL="480060" indent="0">
              <a:buNone/>
              <a:defRPr sz="2100" b="1"/>
            </a:lvl2pPr>
            <a:lvl3pPr marL="960120" indent="0">
              <a:buNone/>
              <a:defRPr sz="1890" b="1"/>
            </a:lvl3pPr>
            <a:lvl4pPr marL="1440180" indent="0">
              <a:buNone/>
              <a:defRPr sz="1680" b="1"/>
            </a:lvl4pPr>
            <a:lvl5pPr marL="1920240" indent="0">
              <a:buNone/>
              <a:defRPr sz="1680" b="1"/>
            </a:lvl5pPr>
            <a:lvl6pPr marL="2400300" indent="0">
              <a:buNone/>
              <a:defRPr sz="1680" b="1"/>
            </a:lvl6pPr>
            <a:lvl7pPr marL="2880360" indent="0">
              <a:buNone/>
              <a:defRPr sz="1680" b="1"/>
            </a:lvl7pPr>
            <a:lvl8pPr marL="3360420" indent="0">
              <a:buNone/>
              <a:defRPr sz="1680" b="1"/>
            </a:lvl8pPr>
            <a:lvl9pPr marL="3840480" indent="0">
              <a:buNone/>
              <a:defRPr sz="168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60608" y="4676140"/>
            <a:ext cx="4081761" cy="687789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AA9FA7-AA81-4F66-8364-12E62F83A491}" type="datetimeFigureOut">
              <a:rPr kumimoji="1" lang="ja-JP" altLang="en-US" smtClean="0"/>
              <a:t>2024/6/10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403B78-0BEA-4F63-9C72-59D30D5E0C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28855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AA9FA7-AA81-4F66-8364-12E62F83A491}" type="datetimeFigureOut">
              <a:rPr kumimoji="1" lang="ja-JP" altLang="en-US" smtClean="0"/>
              <a:t>2024/6/10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403B78-0BEA-4F63-9C72-59D30D5E0C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079217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AA9FA7-AA81-4F66-8364-12E62F83A491}" type="datetimeFigureOut">
              <a:rPr kumimoji="1" lang="ja-JP" altLang="en-US" smtClean="0"/>
              <a:t>2024/6/10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403B78-0BEA-4F63-9C72-59D30D5E0C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542266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853440"/>
            <a:ext cx="3096637" cy="2987040"/>
          </a:xfrm>
        </p:spPr>
        <p:txBody>
          <a:bodyPr anchor="b"/>
          <a:lstStyle>
            <a:lvl1pPr>
              <a:defRPr sz="336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81760" y="1843196"/>
            <a:ext cx="4860608" cy="9097433"/>
          </a:xfrm>
        </p:spPr>
        <p:txBody>
          <a:bodyPr/>
          <a:lstStyle>
            <a:lvl1pPr>
              <a:defRPr sz="3360"/>
            </a:lvl1pPr>
            <a:lvl2pPr>
              <a:defRPr sz="2940"/>
            </a:lvl2pPr>
            <a:lvl3pPr>
              <a:defRPr sz="252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1333" y="3840480"/>
            <a:ext cx="3096637" cy="7114964"/>
          </a:xfrm>
        </p:spPr>
        <p:txBody>
          <a:bodyPr/>
          <a:lstStyle>
            <a:lvl1pPr marL="0" indent="0">
              <a:buNone/>
              <a:defRPr sz="1680"/>
            </a:lvl1pPr>
            <a:lvl2pPr marL="480060" indent="0">
              <a:buNone/>
              <a:defRPr sz="1470"/>
            </a:lvl2pPr>
            <a:lvl3pPr marL="960120" indent="0">
              <a:buNone/>
              <a:defRPr sz="1260"/>
            </a:lvl3pPr>
            <a:lvl4pPr marL="1440180" indent="0">
              <a:buNone/>
              <a:defRPr sz="1050"/>
            </a:lvl4pPr>
            <a:lvl5pPr marL="1920240" indent="0">
              <a:buNone/>
              <a:defRPr sz="1050"/>
            </a:lvl5pPr>
            <a:lvl6pPr marL="2400300" indent="0">
              <a:buNone/>
              <a:defRPr sz="1050"/>
            </a:lvl6pPr>
            <a:lvl7pPr marL="2880360" indent="0">
              <a:buNone/>
              <a:defRPr sz="1050"/>
            </a:lvl7pPr>
            <a:lvl8pPr marL="3360420" indent="0">
              <a:buNone/>
              <a:defRPr sz="1050"/>
            </a:lvl8pPr>
            <a:lvl9pPr marL="3840480" indent="0">
              <a:buNone/>
              <a:defRPr sz="10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AA9FA7-AA81-4F66-8364-12E62F83A491}" type="datetimeFigureOut">
              <a:rPr kumimoji="1" lang="ja-JP" altLang="en-US" smtClean="0"/>
              <a:t>2024/6/10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403B78-0BEA-4F63-9C72-59D30D5E0C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019637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853440"/>
            <a:ext cx="3096637" cy="2987040"/>
          </a:xfrm>
        </p:spPr>
        <p:txBody>
          <a:bodyPr anchor="b"/>
          <a:lstStyle>
            <a:lvl1pPr>
              <a:defRPr sz="336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081760" y="1843196"/>
            <a:ext cx="4860608" cy="9097433"/>
          </a:xfrm>
        </p:spPr>
        <p:txBody>
          <a:bodyPr anchor="t"/>
          <a:lstStyle>
            <a:lvl1pPr marL="0" indent="0">
              <a:buNone/>
              <a:defRPr sz="3360"/>
            </a:lvl1pPr>
            <a:lvl2pPr marL="480060" indent="0">
              <a:buNone/>
              <a:defRPr sz="2940"/>
            </a:lvl2pPr>
            <a:lvl3pPr marL="960120" indent="0">
              <a:buNone/>
              <a:defRPr sz="2520"/>
            </a:lvl3pPr>
            <a:lvl4pPr marL="1440180" indent="0">
              <a:buNone/>
              <a:defRPr sz="2100"/>
            </a:lvl4pPr>
            <a:lvl5pPr marL="1920240" indent="0">
              <a:buNone/>
              <a:defRPr sz="2100"/>
            </a:lvl5pPr>
            <a:lvl6pPr marL="2400300" indent="0">
              <a:buNone/>
              <a:defRPr sz="2100"/>
            </a:lvl6pPr>
            <a:lvl7pPr marL="2880360" indent="0">
              <a:buNone/>
              <a:defRPr sz="2100"/>
            </a:lvl7pPr>
            <a:lvl8pPr marL="3360420" indent="0">
              <a:buNone/>
              <a:defRPr sz="2100"/>
            </a:lvl8pPr>
            <a:lvl9pPr marL="3840480" indent="0">
              <a:buNone/>
              <a:defRPr sz="21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1333" y="3840480"/>
            <a:ext cx="3096637" cy="7114964"/>
          </a:xfrm>
        </p:spPr>
        <p:txBody>
          <a:bodyPr/>
          <a:lstStyle>
            <a:lvl1pPr marL="0" indent="0">
              <a:buNone/>
              <a:defRPr sz="1680"/>
            </a:lvl1pPr>
            <a:lvl2pPr marL="480060" indent="0">
              <a:buNone/>
              <a:defRPr sz="1470"/>
            </a:lvl2pPr>
            <a:lvl3pPr marL="960120" indent="0">
              <a:buNone/>
              <a:defRPr sz="1260"/>
            </a:lvl3pPr>
            <a:lvl4pPr marL="1440180" indent="0">
              <a:buNone/>
              <a:defRPr sz="1050"/>
            </a:lvl4pPr>
            <a:lvl5pPr marL="1920240" indent="0">
              <a:buNone/>
              <a:defRPr sz="1050"/>
            </a:lvl5pPr>
            <a:lvl6pPr marL="2400300" indent="0">
              <a:buNone/>
              <a:defRPr sz="1050"/>
            </a:lvl6pPr>
            <a:lvl7pPr marL="2880360" indent="0">
              <a:buNone/>
              <a:defRPr sz="1050"/>
            </a:lvl7pPr>
            <a:lvl8pPr marL="3360420" indent="0">
              <a:buNone/>
              <a:defRPr sz="1050"/>
            </a:lvl8pPr>
            <a:lvl9pPr marL="3840480" indent="0">
              <a:buNone/>
              <a:defRPr sz="10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AA9FA7-AA81-4F66-8364-12E62F83A491}" type="datetimeFigureOut">
              <a:rPr kumimoji="1" lang="ja-JP" altLang="en-US" smtClean="0"/>
              <a:t>2024/6/10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403B78-0BEA-4F63-9C72-59D30D5E0C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753826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60083" y="681570"/>
            <a:ext cx="8281035" cy="247438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0083" y="3407833"/>
            <a:ext cx="8281035" cy="81224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60083" y="11865189"/>
            <a:ext cx="2160270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AA9FA7-AA81-4F66-8364-12E62F83A491}" type="datetimeFigureOut">
              <a:rPr kumimoji="1" lang="ja-JP" altLang="en-US" smtClean="0"/>
              <a:t>2024/6/10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80398" y="11865189"/>
            <a:ext cx="3240405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80848" y="11865189"/>
            <a:ext cx="2160270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403B78-0BEA-4F63-9C72-59D30D5E0C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84802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60120" rtl="0" eaLnBrk="1" latinLnBrk="0" hangingPunct="1">
        <a:lnSpc>
          <a:spcPct val="90000"/>
        </a:lnSpc>
        <a:spcBef>
          <a:spcPct val="0"/>
        </a:spcBef>
        <a:buNone/>
        <a:defRPr kumimoji="1" sz="462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40030" indent="-240030" algn="l" defTabSz="960120" rtl="0" eaLnBrk="1" latinLnBrk="0" hangingPunct="1">
        <a:lnSpc>
          <a:spcPct val="90000"/>
        </a:lnSpc>
        <a:spcBef>
          <a:spcPts val="1050"/>
        </a:spcBef>
        <a:buFont typeface="Arial" panose="020B0604020202020204" pitchFamily="34" charset="0"/>
        <a:buChar char="•"/>
        <a:defRPr kumimoji="1" sz="2940" kern="1200">
          <a:solidFill>
            <a:schemeClr val="tx1"/>
          </a:solidFill>
          <a:latin typeface="+mn-lt"/>
          <a:ea typeface="+mn-ea"/>
          <a:cs typeface="+mn-cs"/>
        </a:defRPr>
      </a:lvl1pPr>
      <a:lvl2pPr marL="72009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0015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68021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4pPr>
      <a:lvl5pPr marL="216027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5pPr>
      <a:lvl6pPr marL="264033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6pPr>
      <a:lvl7pPr marL="312039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7pPr>
      <a:lvl8pPr marL="360045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8pPr>
      <a:lvl9pPr marL="408051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60120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1pPr>
      <a:lvl2pPr marL="480060" algn="l" defTabSz="960120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2pPr>
      <a:lvl3pPr marL="960120" algn="l" defTabSz="960120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3pPr>
      <a:lvl4pPr marL="1440180" algn="l" defTabSz="960120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4pPr>
      <a:lvl5pPr marL="1920240" algn="l" defTabSz="960120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5pPr>
      <a:lvl6pPr marL="2400300" algn="l" defTabSz="960120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6pPr>
      <a:lvl7pPr marL="2880360" algn="l" defTabSz="960120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7pPr>
      <a:lvl8pPr marL="3360420" algn="l" defTabSz="960120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8pPr>
      <a:lvl9pPr marL="3840480" algn="l" defTabSz="960120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jpg"/><Relationship Id="rId7" Type="http://schemas.openxmlformats.org/officeDocument/2006/relationships/image" Target="../media/image6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5.jpg"/><Relationship Id="rId5" Type="http://schemas.openxmlformats.org/officeDocument/2006/relationships/image" Target="../media/image4.jpeg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正方形/長方形 16"/>
          <p:cNvSpPr/>
          <p:nvPr/>
        </p:nvSpPr>
        <p:spPr>
          <a:xfrm>
            <a:off x="323849" y="2521637"/>
            <a:ext cx="8890679" cy="46563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2400"/>
          </a:p>
        </p:txBody>
      </p:sp>
      <p:sp>
        <p:nvSpPr>
          <p:cNvPr id="4" name="タイトル 3"/>
          <p:cNvSpPr>
            <a:spLocks noGrp="1"/>
          </p:cNvSpPr>
          <p:nvPr>
            <p:ph type="title"/>
          </p:nvPr>
        </p:nvSpPr>
        <p:spPr>
          <a:xfrm>
            <a:off x="279548" y="372464"/>
            <a:ext cx="9026529" cy="410882"/>
          </a:xfrm>
          <a:solidFill>
            <a:schemeClr val="accent1">
              <a:lumMod val="75000"/>
            </a:schemeClr>
          </a:solidFill>
        </p:spPr>
        <p:txBody>
          <a:bodyPr>
            <a:noAutofit/>
          </a:bodyPr>
          <a:lstStyle/>
          <a:p>
            <a:r>
              <a:rPr lang="ja-JP" altLang="en-US" sz="2000" b="1" dirty="0">
                <a:solidFill>
                  <a:schemeClr val="bg1"/>
                </a:solidFill>
                <a:latin typeface="MS UI Gothic" panose="020B0600070205080204" pitchFamily="50" charset="-128"/>
                <a:ea typeface="MS UI Gothic" panose="020B0600070205080204" pitchFamily="50" charset="-128"/>
              </a:rPr>
              <a:t>協議会</a:t>
            </a:r>
            <a:r>
              <a:rPr lang="ja-JP" altLang="en-US" sz="2000" b="1" dirty="0" smtClean="0">
                <a:solidFill>
                  <a:schemeClr val="bg1"/>
                </a:solidFill>
                <a:latin typeface="MS UI Gothic" panose="020B0600070205080204" pitchFamily="50" charset="-128"/>
                <a:ea typeface="MS UI Gothic" panose="020B0600070205080204" pitchFamily="50" charset="-128"/>
              </a:rPr>
              <a:t>の位置付けについて</a:t>
            </a:r>
            <a:endParaRPr lang="ja-JP" altLang="en-US" sz="2000" b="1" dirty="0">
              <a:solidFill>
                <a:schemeClr val="bg1"/>
              </a:solidFill>
              <a:latin typeface="MS UI Gothic" panose="020B0600070205080204" pitchFamily="50" charset="-128"/>
              <a:ea typeface="MS UI Gothic" panose="020B0600070205080204" pitchFamily="50" charset="-128"/>
            </a:endParaRPr>
          </a:p>
        </p:txBody>
      </p:sp>
      <p:sp>
        <p:nvSpPr>
          <p:cNvPr id="6" name="角丸四角形 5"/>
          <p:cNvSpPr/>
          <p:nvPr/>
        </p:nvSpPr>
        <p:spPr>
          <a:xfrm>
            <a:off x="7509618" y="3368779"/>
            <a:ext cx="1561546" cy="1518192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altLang="ja-JP" sz="1600" dirty="0" smtClean="0">
              <a:latin typeface="+mn-ea"/>
            </a:endParaRPr>
          </a:p>
          <a:p>
            <a:endParaRPr lang="en-US" altLang="ja-JP" sz="1600" dirty="0">
              <a:latin typeface="+mn-ea"/>
            </a:endParaRPr>
          </a:p>
          <a:p>
            <a:r>
              <a:rPr lang="ja-JP" altLang="en-US" sz="1200" dirty="0" smtClean="0">
                <a:latin typeface="+mn-ea"/>
              </a:rPr>
              <a:t>（</a:t>
            </a:r>
            <a:r>
              <a:rPr lang="ja-JP" altLang="en-US" sz="1200" dirty="0">
                <a:latin typeface="+mn-ea"/>
              </a:rPr>
              <a:t>後見</a:t>
            </a:r>
            <a:r>
              <a:rPr lang="ja-JP" altLang="en-US" sz="1200" dirty="0" smtClean="0">
                <a:latin typeface="+mn-ea"/>
              </a:rPr>
              <a:t>活動団体からの課題</a:t>
            </a:r>
            <a:r>
              <a:rPr lang="ja-JP" altLang="en-US" sz="1200" dirty="0">
                <a:latin typeface="+mn-ea"/>
              </a:rPr>
              <a:t>の提示・</a:t>
            </a:r>
            <a:r>
              <a:rPr lang="ja-JP" altLang="ja-JP" sz="1200" dirty="0">
                <a:latin typeface="+mn-ea"/>
              </a:rPr>
              <a:t>推進策の</a:t>
            </a:r>
            <a:r>
              <a:rPr lang="ja-JP" altLang="en-US" sz="1200" dirty="0">
                <a:latin typeface="+mn-ea"/>
              </a:rPr>
              <a:t>提案）</a:t>
            </a:r>
            <a:endParaRPr lang="ja-JP" altLang="ja-JP" sz="1200" dirty="0">
              <a:latin typeface="+mn-ea"/>
            </a:endParaRPr>
          </a:p>
        </p:txBody>
      </p:sp>
      <p:sp>
        <p:nvSpPr>
          <p:cNvPr id="7" name="角丸四角形 6"/>
          <p:cNvSpPr/>
          <p:nvPr/>
        </p:nvSpPr>
        <p:spPr>
          <a:xfrm>
            <a:off x="4488896" y="3374412"/>
            <a:ext cx="1528140" cy="1512559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ja-JP" altLang="en-US" sz="2667" b="1" dirty="0"/>
          </a:p>
          <a:p>
            <a:r>
              <a:rPr lang="ja-JP" altLang="en-US" sz="1200" dirty="0"/>
              <a:t>（区全体の制度利用、推進策の検討・検証）</a:t>
            </a:r>
            <a:endParaRPr lang="en-US" altLang="ja-JP" sz="1200" dirty="0"/>
          </a:p>
        </p:txBody>
      </p:sp>
      <p:sp>
        <p:nvSpPr>
          <p:cNvPr id="10" name="右矢印 9"/>
          <p:cNvSpPr/>
          <p:nvPr/>
        </p:nvSpPr>
        <p:spPr>
          <a:xfrm rot="10800000">
            <a:off x="6218525" y="3423253"/>
            <a:ext cx="1094020" cy="21926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2400"/>
          </a:p>
        </p:txBody>
      </p:sp>
      <p:sp>
        <p:nvSpPr>
          <p:cNvPr id="13" name="正方形/長方形 12"/>
          <p:cNvSpPr/>
          <p:nvPr/>
        </p:nvSpPr>
        <p:spPr>
          <a:xfrm>
            <a:off x="427764" y="3416811"/>
            <a:ext cx="2800895" cy="147016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2400"/>
          </a:p>
        </p:txBody>
      </p:sp>
      <p:sp>
        <p:nvSpPr>
          <p:cNvPr id="14" name="正方形/長方形 13"/>
          <p:cNvSpPr/>
          <p:nvPr/>
        </p:nvSpPr>
        <p:spPr>
          <a:xfrm>
            <a:off x="1882913" y="3544945"/>
            <a:ext cx="1224597" cy="122064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2400" dirty="0"/>
          </a:p>
        </p:txBody>
      </p:sp>
      <p:sp>
        <p:nvSpPr>
          <p:cNvPr id="16" name="正方形/長方形 15"/>
          <p:cNvSpPr/>
          <p:nvPr/>
        </p:nvSpPr>
        <p:spPr>
          <a:xfrm>
            <a:off x="308372" y="1119654"/>
            <a:ext cx="8906156" cy="122336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2400" dirty="0"/>
          </a:p>
        </p:txBody>
      </p:sp>
      <p:sp>
        <p:nvSpPr>
          <p:cNvPr id="18" name="正方形/長方形 17"/>
          <p:cNvSpPr/>
          <p:nvPr/>
        </p:nvSpPr>
        <p:spPr>
          <a:xfrm>
            <a:off x="279548" y="7527312"/>
            <a:ext cx="4387500" cy="501345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2400" dirty="0"/>
          </a:p>
        </p:txBody>
      </p:sp>
      <p:sp>
        <p:nvSpPr>
          <p:cNvPr id="20" name="正方形/長方形 19"/>
          <p:cNvSpPr/>
          <p:nvPr/>
        </p:nvSpPr>
        <p:spPr>
          <a:xfrm>
            <a:off x="1905688" y="3602028"/>
            <a:ext cx="1253303" cy="11541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600" b="1" dirty="0"/>
              <a:t>品川区</a:t>
            </a:r>
            <a:endParaRPr lang="en-US" altLang="ja-JP" sz="1600" b="1" dirty="0"/>
          </a:p>
          <a:p>
            <a:r>
              <a:rPr lang="ja-JP" altLang="en-US" sz="1600" b="1" dirty="0"/>
              <a:t>社会福祉協議会</a:t>
            </a:r>
            <a:endParaRPr lang="en-US" altLang="ja-JP" sz="1600" b="1" dirty="0"/>
          </a:p>
          <a:p>
            <a:r>
              <a:rPr lang="ja-JP" altLang="en-US" sz="1050" dirty="0" smtClean="0"/>
              <a:t>（</a:t>
            </a:r>
            <a:r>
              <a:rPr lang="ja-JP" altLang="en-US" sz="1050" dirty="0"/>
              <a:t>品川成年後見センター）</a:t>
            </a:r>
          </a:p>
        </p:txBody>
      </p:sp>
      <p:sp>
        <p:nvSpPr>
          <p:cNvPr id="22" name="正方形/長方形 21"/>
          <p:cNvSpPr/>
          <p:nvPr/>
        </p:nvSpPr>
        <p:spPr>
          <a:xfrm>
            <a:off x="348596" y="2529589"/>
            <a:ext cx="2749471" cy="40011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none">
            <a:spAutoFit/>
          </a:bodyPr>
          <a:lstStyle/>
          <a:p>
            <a:r>
              <a:rPr lang="ja-JP" altLang="en-US" sz="2000" b="1" dirty="0"/>
              <a:t>地域連携ネットワーク</a:t>
            </a:r>
          </a:p>
        </p:txBody>
      </p:sp>
      <p:sp>
        <p:nvSpPr>
          <p:cNvPr id="24" name="正方形/長方形 23"/>
          <p:cNvSpPr/>
          <p:nvPr/>
        </p:nvSpPr>
        <p:spPr>
          <a:xfrm>
            <a:off x="279548" y="8270170"/>
            <a:ext cx="4523062" cy="40010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500" b="1" dirty="0" smtClean="0">
                <a:latin typeface="+mn-ea"/>
              </a:rPr>
              <a:t>１．目的</a:t>
            </a:r>
            <a:r>
              <a:rPr lang="ja-JP" altLang="en-US" sz="1500" b="1" dirty="0">
                <a:latin typeface="+mn-ea"/>
              </a:rPr>
              <a:t>（要綱</a:t>
            </a:r>
            <a:r>
              <a:rPr lang="ja-JP" altLang="en-US" sz="1500" b="1" dirty="0" smtClean="0">
                <a:latin typeface="+mn-ea"/>
              </a:rPr>
              <a:t>第１条）</a:t>
            </a:r>
            <a:endParaRPr lang="en-US" altLang="ja-JP" sz="1500" b="1" dirty="0">
              <a:latin typeface="+mn-ea"/>
            </a:endParaRPr>
          </a:p>
          <a:p>
            <a:r>
              <a:rPr lang="ja-JP" altLang="en-US" sz="1500" dirty="0" smtClean="0">
                <a:latin typeface="+mn-ea"/>
              </a:rPr>
              <a:t>　品川区における成年後見制度に関する施策の推　</a:t>
            </a:r>
            <a:endParaRPr lang="en-US" altLang="ja-JP" sz="1500" dirty="0" smtClean="0">
              <a:latin typeface="+mn-ea"/>
            </a:endParaRPr>
          </a:p>
          <a:p>
            <a:r>
              <a:rPr lang="ja-JP" altLang="en-US" sz="1500" dirty="0">
                <a:latin typeface="+mn-ea"/>
              </a:rPr>
              <a:t>　</a:t>
            </a:r>
            <a:r>
              <a:rPr lang="ja-JP" altLang="en-US" sz="1500" dirty="0" smtClean="0">
                <a:latin typeface="+mn-ea"/>
              </a:rPr>
              <a:t>進および関係機関の連携を図る。</a:t>
            </a:r>
            <a:endParaRPr lang="en-US" altLang="ja-JP" sz="1500" dirty="0" smtClean="0">
              <a:latin typeface="+mn-ea"/>
            </a:endParaRPr>
          </a:p>
          <a:p>
            <a:endParaRPr lang="ja-JP" altLang="en-US" sz="1500" dirty="0">
              <a:latin typeface="+mn-ea"/>
            </a:endParaRPr>
          </a:p>
          <a:p>
            <a:r>
              <a:rPr lang="ja-JP" altLang="en-US" sz="1500" b="1" dirty="0" smtClean="0">
                <a:latin typeface="+mn-ea"/>
              </a:rPr>
              <a:t>２．内容（</a:t>
            </a:r>
            <a:r>
              <a:rPr lang="ja-JP" altLang="en-US" sz="1500" b="1" dirty="0">
                <a:latin typeface="+mn-ea"/>
              </a:rPr>
              <a:t>要綱第２条）</a:t>
            </a:r>
            <a:endParaRPr lang="en-US" altLang="ja-JP" sz="1500" b="1" dirty="0">
              <a:latin typeface="+mn-ea"/>
            </a:endParaRPr>
          </a:p>
          <a:p>
            <a:r>
              <a:rPr lang="ja-JP" altLang="en-US" sz="1500" dirty="0" smtClean="0">
                <a:latin typeface="+mn-ea"/>
              </a:rPr>
              <a:t>　・成年後見制度に関する施策の進捗状況に関</a:t>
            </a:r>
            <a:endParaRPr lang="en-US" altLang="ja-JP" sz="1500" dirty="0" smtClean="0">
              <a:latin typeface="+mn-ea"/>
            </a:endParaRPr>
          </a:p>
          <a:p>
            <a:r>
              <a:rPr lang="ja-JP" altLang="en-US" sz="1500" dirty="0">
                <a:latin typeface="+mn-ea"/>
              </a:rPr>
              <a:t>　</a:t>
            </a:r>
            <a:r>
              <a:rPr lang="ja-JP" altLang="en-US" sz="1500" dirty="0" smtClean="0">
                <a:latin typeface="+mn-ea"/>
              </a:rPr>
              <a:t>　すること</a:t>
            </a:r>
            <a:endParaRPr lang="ja-JP" altLang="en-US" sz="1500" dirty="0">
              <a:latin typeface="+mn-ea"/>
            </a:endParaRPr>
          </a:p>
          <a:p>
            <a:r>
              <a:rPr lang="ja-JP" altLang="en-US" sz="1500" dirty="0" smtClean="0">
                <a:latin typeface="+mn-ea"/>
              </a:rPr>
              <a:t>　・成年後見制度の推進に関すること</a:t>
            </a:r>
            <a:endParaRPr lang="en-US" altLang="ja-JP" sz="1500" dirty="0" smtClean="0">
              <a:latin typeface="+mn-ea"/>
            </a:endParaRPr>
          </a:p>
          <a:p>
            <a:endParaRPr lang="en-US" altLang="ja-JP" sz="1500" dirty="0">
              <a:latin typeface="+mn-ea"/>
            </a:endParaRPr>
          </a:p>
          <a:p>
            <a:r>
              <a:rPr lang="ja-JP" altLang="en-US" sz="1500" b="1" dirty="0" smtClean="0">
                <a:latin typeface="+mn-ea"/>
              </a:rPr>
              <a:t>３．委員（要綱第３条）</a:t>
            </a:r>
            <a:endParaRPr lang="ja-JP" altLang="en-US" sz="1500" b="1" dirty="0">
              <a:latin typeface="+mn-ea"/>
            </a:endParaRPr>
          </a:p>
          <a:p>
            <a:r>
              <a:rPr lang="ja-JP" altLang="en-US" sz="1500" dirty="0" smtClean="0">
                <a:latin typeface="+mn-ea"/>
              </a:rPr>
              <a:t>　学識</a:t>
            </a:r>
            <a:r>
              <a:rPr lang="ja-JP" altLang="en-US" sz="1500" dirty="0">
                <a:latin typeface="+mn-ea"/>
              </a:rPr>
              <a:t>経験者、弁護士、司法書士、社会福祉士</a:t>
            </a:r>
            <a:r>
              <a:rPr lang="ja-JP" altLang="en-US" sz="1500" dirty="0" smtClean="0">
                <a:latin typeface="+mn-ea"/>
              </a:rPr>
              <a:t>、</a:t>
            </a:r>
            <a:endParaRPr lang="en-US" altLang="ja-JP" sz="1500" dirty="0" smtClean="0">
              <a:latin typeface="+mn-ea"/>
            </a:endParaRPr>
          </a:p>
          <a:p>
            <a:r>
              <a:rPr lang="ja-JP" altLang="en-US" sz="1500" dirty="0">
                <a:latin typeface="+mn-ea"/>
              </a:rPr>
              <a:t>　</a:t>
            </a:r>
            <a:r>
              <a:rPr lang="ja-JP" altLang="en-US" sz="1500" dirty="0" smtClean="0">
                <a:latin typeface="+mn-ea"/>
              </a:rPr>
              <a:t>福祉・</a:t>
            </a:r>
            <a:r>
              <a:rPr lang="ja-JP" altLang="en-US" sz="1500" dirty="0">
                <a:latin typeface="+mn-ea"/>
              </a:rPr>
              <a:t>医療</a:t>
            </a:r>
            <a:r>
              <a:rPr lang="ja-JP" altLang="en-US" sz="1500" dirty="0" smtClean="0">
                <a:latin typeface="+mn-ea"/>
              </a:rPr>
              <a:t>関係者、</a:t>
            </a:r>
            <a:r>
              <a:rPr lang="ja-JP" altLang="en-US" sz="1500" dirty="0">
                <a:latin typeface="+mn-ea"/>
              </a:rPr>
              <a:t>地域関係</a:t>
            </a:r>
            <a:r>
              <a:rPr lang="ja-JP" altLang="en-US" sz="1500" dirty="0" smtClean="0">
                <a:latin typeface="+mn-ea"/>
              </a:rPr>
              <a:t>団体の代表者等</a:t>
            </a:r>
            <a:endParaRPr lang="en-US" altLang="ja-JP" sz="1500" dirty="0" smtClean="0">
              <a:latin typeface="+mn-ea"/>
            </a:endParaRPr>
          </a:p>
          <a:p>
            <a:r>
              <a:rPr lang="ja-JP" altLang="en-US" sz="1500" dirty="0">
                <a:latin typeface="+mn-ea"/>
              </a:rPr>
              <a:t>　</a:t>
            </a:r>
            <a:r>
              <a:rPr lang="ja-JP" altLang="en-US" sz="1500" dirty="0" smtClean="0">
                <a:latin typeface="+mn-ea"/>
              </a:rPr>
              <a:t>で</a:t>
            </a:r>
            <a:r>
              <a:rPr lang="ja-JP" altLang="en-US" sz="1500" dirty="0">
                <a:latin typeface="+mn-ea"/>
              </a:rPr>
              <a:t>構成</a:t>
            </a:r>
            <a:endParaRPr lang="en-US" altLang="ja-JP" sz="1500" dirty="0">
              <a:latin typeface="+mn-ea"/>
            </a:endParaRPr>
          </a:p>
          <a:p>
            <a:endParaRPr lang="en-US" altLang="ja-JP" sz="1500" dirty="0">
              <a:latin typeface="+mn-ea"/>
            </a:endParaRPr>
          </a:p>
          <a:p>
            <a:r>
              <a:rPr lang="ja-JP" altLang="en-US" sz="1500" b="1" dirty="0" smtClean="0">
                <a:latin typeface="+mn-ea"/>
              </a:rPr>
              <a:t>４．開催</a:t>
            </a:r>
            <a:endParaRPr lang="en-US" altLang="ja-JP" sz="1500" b="1" dirty="0" smtClean="0">
              <a:latin typeface="+mn-ea"/>
            </a:endParaRPr>
          </a:p>
          <a:p>
            <a:r>
              <a:rPr lang="ja-JP" altLang="en-US" sz="1500" dirty="0" smtClean="0">
                <a:latin typeface="+mn-ea"/>
              </a:rPr>
              <a:t>　年</a:t>
            </a:r>
            <a:r>
              <a:rPr lang="ja-JP" altLang="en-US" sz="1500" dirty="0">
                <a:latin typeface="+mn-ea"/>
              </a:rPr>
              <a:t>１回（毎年６月頃想定）</a:t>
            </a:r>
            <a:endParaRPr lang="en-US" altLang="ja-JP" sz="1500" dirty="0">
              <a:latin typeface="+mn-ea"/>
            </a:endParaRPr>
          </a:p>
          <a:p>
            <a:endParaRPr lang="ja-JP" altLang="en-US" sz="1400" dirty="0">
              <a:latin typeface="+mn-ea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427764" y="1559292"/>
            <a:ext cx="8730055" cy="7848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500" dirty="0" smtClean="0"/>
              <a:t>●</a:t>
            </a:r>
            <a:r>
              <a:rPr lang="ja-JP" altLang="en-US" sz="1500" dirty="0"/>
              <a:t>権利擁護支援の必要な人を発見・支援</a:t>
            </a:r>
            <a:endParaRPr lang="en-US" altLang="ja-JP" sz="1500" dirty="0"/>
          </a:p>
          <a:p>
            <a:r>
              <a:rPr lang="ja-JP" altLang="en-US" sz="1500" dirty="0"/>
              <a:t>●早期の段階からの相談・体制の整備</a:t>
            </a:r>
            <a:endParaRPr lang="en-US" altLang="ja-JP" sz="1500" dirty="0"/>
          </a:p>
          <a:p>
            <a:r>
              <a:rPr lang="ja-JP" altLang="en-US" sz="1500" dirty="0"/>
              <a:t>●意思決定支援・身上保護を重視した成年後見制度運用に資する支援体制の構築</a:t>
            </a:r>
            <a:endParaRPr lang="en-US" altLang="ja-JP" sz="1500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6182850" y="3666210"/>
            <a:ext cx="13748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 smtClean="0"/>
              <a:t>支援</a:t>
            </a:r>
            <a:r>
              <a:rPr kumimoji="1" lang="ja-JP" altLang="en-US" sz="1200" dirty="0"/>
              <a:t>策の提案、困難事例の提示</a:t>
            </a:r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6136468" y="4566253"/>
            <a:ext cx="14061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/>
              <a:t>推進策の周知・協力依頼</a:t>
            </a:r>
          </a:p>
        </p:txBody>
      </p:sp>
      <p:sp>
        <p:nvSpPr>
          <p:cNvPr id="29" name="正方形/長方形 28"/>
          <p:cNvSpPr/>
          <p:nvPr/>
        </p:nvSpPr>
        <p:spPr>
          <a:xfrm>
            <a:off x="529806" y="3544945"/>
            <a:ext cx="1243473" cy="122064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2400" dirty="0"/>
          </a:p>
        </p:txBody>
      </p:sp>
      <p:sp>
        <p:nvSpPr>
          <p:cNvPr id="31" name="角丸四角形 30"/>
          <p:cNvSpPr/>
          <p:nvPr/>
        </p:nvSpPr>
        <p:spPr>
          <a:xfrm>
            <a:off x="1880667" y="6154424"/>
            <a:ext cx="5911063" cy="776153"/>
          </a:xfrm>
          <a:prstGeom prst="roundRect">
            <a:avLst>
              <a:gd name="adj" fmla="val 8418"/>
            </a:avLst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altLang="ja-JP" sz="1600" b="1" dirty="0">
              <a:latin typeface="+mn-ea"/>
            </a:endParaRPr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3228659" y="4097342"/>
            <a:ext cx="126023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/>
              <a:t>地域における検討・専門的判断の進行管理</a:t>
            </a:r>
          </a:p>
        </p:txBody>
      </p:sp>
      <p:sp>
        <p:nvSpPr>
          <p:cNvPr id="30" name="正方形/長方形 29"/>
          <p:cNvSpPr/>
          <p:nvPr/>
        </p:nvSpPr>
        <p:spPr>
          <a:xfrm>
            <a:off x="747873" y="3977814"/>
            <a:ext cx="961685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600" b="1" dirty="0"/>
              <a:t>品川区</a:t>
            </a:r>
            <a:endParaRPr lang="en-US" altLang="ja-JP" sz="1600" b="1" dirty="0"/>
          </a:p>
        </p:txBody>
      </p:sp>
      <p:sp>
        <p:nvSpPr>
          <p:cNvPr id="34" name="左右矢印 33"/>
          <p:cNvSpPr/>
          <p:nvPr/>
        </p:nvSpPr>
        <p:spPr>
          <a:xfrm rot="5400000">
            <a:off x="4628804" y="5409513"/>
            <a:ext cx="1125711" cy="280231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400"/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5237852" y="5476780"/>
            <a:ext cx="20166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/>
              <a:t>困難ケース等への法律・福祉の専門的な支援の助言</a:t>
            </a:r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1063155" y="5453202"/>
            <a:ext cx="14779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/>
              <a:t>地域に</a:t>
            </a:r>
            <a:r>
              <a:rPr kumimoji="1" lang="ja-JP" altLang="en-US" sz="1200" dirty="0" smtClean="0"/>
              <a:t>おける</a:t>
            </a:r>
            <a:endParaRPr kumimoji="1" lang="en-US" altLang="ja-JP" sz="1200" dirty="0" smtClean="0"/>
          </a:p>
          <a:p>
            <a:r>
              <a:rPr kumimoji="1" lang="ja-JP" altLang="en-US" sz="1200" dirty="0" smtClean="0"/>
              <a:t>連携</a:t>
            </a:r>
            <a:r>
              <a:rPr kumimoji="1" lang="ja-JP" altLang="en-US" sz="1200" dirty="0"/>
              <a:t>・対応強化</a:t>
            </a:r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3377411" y="6251256"/>
            <a:ext cx="432002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/>
              <a:t>本人と後見人、本人を支える関係者で構成されます。</a:t>
            </a:r>
            <a:endParaRPr kumimoji="1" lang="en-US" altLang="ja-JP" sz="1200" dirty="0"/>
          </a:p>
          <a:p>
            <a:r>
              <a:rPr kumimoji="1" lang="ja-JP" altLang="en-US" sz="1200" dirty="0"/>
              <a:t>本人の状況に応じて、親族、後見人、ケアマネジャー、</a:t>
            </a:r>
          </a:p>
          <a:p>
            <a:r>
              <a:rPr kumimoji="1" lang="ja-JP" altLang="en-US" sz="1200" dirty="0"/>
              <a:t>医療機関など、チームの構成員は変わることがあります。</a:t>
            </a:r>
          </a:p>
        </p:txBody>
      </p:sp>
      <p:sp>
        <p:nvSpPr>
          <p:cNvPr id="39" name="正方形/長方形 38"/>
          <p:cNvSpPr/>
          <p:nvPr/>
        </p:nvSpPr>
        <p:spPr>
          <a:xfrm>
            <a:off x="1109605" y="3017581"/>
            <a:ext cx="1471403" cy="420564"/>
          </a:xfrm>
          <a:prstGeom prst="rect">
            <a:avLst/>
          </a:prstGeom>
          <a:solidFill>
            <a:schemeClr val="accent1"/>
          </a:solidFill>
        </p:spPr>
        <p:txBody>
          <a:bodyPr wrap="square">
            <a:spAutoFit/>
          </a:bodyPr>
          <a:lstStyle/>
          <a:p>
            <a:r>
              <a:rPr lang="ja-JP" altLang="en-US" sz="1600" b="1" dirty="0">
                <a:solidFill>
                  <a:schemeClr val="bg1"/>
                </a:solidFill>
              </a:rPr>
              <a:t> </a:t>
            </a:r>
            <a:r>
              <a:rPr lang="ja-JP" altLang="en-US" sz="2133" b="1" dirty="0">
                <a:solidFill>
                  <a:schemeClr val="bg1"/>
                </a:solidFill>
              </a:rPr>
              <a:t>中核機関</a:t>
            </a:r>
            <a:endParaRPr lang="en-US" altLang="ja-JP" sz="2133" b="1" dirty="0">
              <a:solidFill>
                <a:schemeClr val="bg1"/>
              </a:solidFill>
            </a:endParaRPr>
          </a:p>
        </p:txBody>
      </p:sp>
      <p:sp>
        <p:nvSpPr>
          <p:cNvPr id="40" name="正方形/長方形 39"/>
          <p:cNvSpPr/>
          <p:nvPr/>
        </p:nvSpPr>
        <p:spPr>
          <a:xfrm>
            <a:off x="2184229" y="6408597"/>
            <a:ext cx="723275" cy="307777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wrap="none">
            <a:spAutoFit/>
          </a:bodyPr>
          <a:lstStyle/>
          <a:p>
            <a:r>
              <a:rPr lang="ja-JP" altLang="en-US" sz="1400" b="1" dirty="0"/>
              <a:t>チーム</a:t>
            </a:r>
          </a:p>
        </p:txBody>
      </p:sp>
      <p:sp>
        <p:nvSpPr>
          <p:cNvPr id="41" name="正方形/長方形 40"/>
          <p:cNvSpPr/>
          <p:nvPr/>
        </p:nvSpPr>
        <p:spPr>
          <a:xfrm>
            <a:off x="7713850" y="3643721"/>
            <a:ext cx="1153082" cy="338554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ja-JP" altLang="en-US" sz="1600" b="1" dirty="0"/>
              <a:t>交流会</a:t>
            </a:r>
          </a:p>
        </p:txBody>
      </p:sp>
      <p:sp>
        <p:nvSpPr>
          <p:cNvPr id="42" name="正方形/長方形 41"/>
          <p:cNvSpPr/>
          <p:nvPr/>
        </p:nvSpPr>
        <p:spPr>
          <a:xfrm>
            <a:off x="4656969" y="3676576"/>
            <a:ext cx="1223378" cy="338554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ja-JP" altLang="en-US" sz="1600" b="1" dirty="0"/>
              <a:t>協議会</a:t>
            </a:r>
          </a:p>
        </p:txBody>
      </p:sp>
      <p:sp>
        <p:nvSpPr>
          <p:cNvPr id="50" name="左右矢印 49"/>
          <p:cNvSpPr/>
          <p:nvPr/>
        </p:nvSpPr>
        <p:spPr>
          <a:xfrm rot="5400000">
            <a:off x="1812537" y="5373544"/>
            <a:ext cx="1125711" cy="280231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400"/>
          </a:p>
        </p:txBody>
      </p:sp>
      <p:sp>
        <p:nvSpPr>
          <p:cNvPr id="52" name="左右矢印 51"/>
          <p:cNvSpPr/>
          <p:nvPr/>
        </p:nvSpPr>
        <p:spPr>
          <a:xfrm rot="10800000">
            <a:off x="3412392" y="3779963"/>
            <a:ext cx="913177" cy="235167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400"/>
          </a:p>
        </p:txBody>
      </p:sp>
      <p:sp>
        <p:nvSpPr>
          <p:cNvPr id="53" name="テキスト ボックス 52"/>
          <p:cNvSpPr txBox="1"/>
          <p:nvPr/>
        </p:nvSpPr>
        <p:spPr>
          <a:xfrm>
            <a:off x="8356769" y="395143"/>
            <a:ext cx="806591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16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資料</a:t>
            </a:r>
            <a:r>
              <a:rPr kumimoji="1" lang="ja-JP" altLang="en-US" sz="16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１</a:t>
            </a:r>
          </a:p>
        </p:txBody>
      </p:sp>
      <p:sp>
        <p:nvSpPr>
          <p:cNvPr id="55" name="角丸四角形 54"/>
          <p:cNvSpPr/>
          <p:nvPr/>
        </p:nvSpPr>
        <p:spPr>
          <a:xfrm>
            <a:off x="267553" y="927423"/>
            <a:ext cx="4330816" cy="495367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2000" b="1" dirty="0">
                <a:solidFill>
                  <a:schemeClr val="tx1"/>
                </a:solidFill>
                <a:latin typeface="+mn-ea"/>
              </a:rPr>
              <a:t>地域連携ネットワークの役割</a:t>
            </a:r>
          </a:p>
        </p:txBody>
      </p:sp>
      <p:sp>
        <p:nvSpPr>
          <p:cNvPr id="56" name="角丸四角形 55"/>
          <p:cNvSpPr/>
          <p:nvPr/>
        </p:nvSpPr>
        <p:spPr>
          <a:xfrm>
            <a:off x="263258" y="7501529"/>
            <a:ext cx="4403790" cy="501225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ja-JP" altLang="en-US" sz="2000" b="1" dirty="0">
                <a:solidFill>
                  <a:srgbClr val="5B9BD5"/>
                </a:solidFill>
              </a:rPr>
              <a:t>●</a:t>
            </a:r>
            <a:r>
              <a:rPr lang="ja-JP" altLang="en-US" sz="2000" b="1" dirty="0">
                <a:solidFill>
                  <a:prstClr val="black"/>
                </a:solidFill>
              </a:rPr>
              <a:t>協議会</a:t>
            </a:r>
            <a:endParaRPr lang="en-US" altLang="ja-JP" sz="2000" b="1" dirty="0">
              <a:solidFill>
                <a:prstClr val="black"/>
              </a:solidFill>
            </a:endParaRPr>
          </a:p>
        </p:txBody>
      </p:sp>
      <p:pic>
        <p:nvPicPr>
          <p:cNvPr id="63" name="図 6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64717" y="1676276"/>
            <a:ext cx="250176" cy="250176"/>
          </a:xfrm>
          <a:prstGeom prst="rect">
            <a:avLst/>
          </a:prstGeom>
        </p:spPr>
      </p:pic>
      <p:pic>
        <p:nvPicPr>
          <p:cNvPr id="67" name="図 6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49930" y="1718424"/>
            <a:ext cx="194486" cy="194486"/>
          </a:xfrm>
          <a:prstGeom prst="rect">
            <a:avLst/>
          </a:prstGeom>
        </p:spPr>
      </p:pic>
      <p:pic>
        <p:nvPicPr>
          <p:cNvPr id="68" name="図 6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91068" y="2050389"/>
            <a:ext cx="226553" cy="226553"/>
          </a:xfrm>
          <a:prstGeom prst="rect">
            <a:avLst/>
          </a:prstGeom>
        </p:spPr>
      </p:pic>
      <p:pic>
        <p:nvPicPr>
          <p:cNvPr id="76" name="図 7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46526" y="1907683"/>
            <a:ext cx="113580" cy="113580"/>
          </a:xfrm>
          <a:prstGeom prst="rect">
            <a:avLst/>
          </a:prstGeom>
        </p:spPr>
      </p:pic>
      <p:pic>
        <p:nvPicPr>
          <p:cNvPr id="77" name="図 7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49501" y="1356735"/>
            <a:ext cx="642229" cy="642229"/>
          </a:xfrm>
          <a:prstGeom prst="rect">
            <a:avLst/>
          </a:prstGeom>
        </p:spPr>
      </p:pic>
      <p:pic>
        <p:nvPicPr>
          <p:cNvPr id="78" name="図 77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81109" y="1542035"/>
            <a:ext cx="377867" cy="377867"/>
          </a:xfrm>
          <a:prstGeom prst="rect">
            <a:avLst/>
          </a:prstGeom>
        </p:spPr>
      </p:pic>
      <p:pic>
        <p:nvPicPr>
          <p:cNvPr id="79" name="図 7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06922" y="1422790"/>
            <a:ext cx="241915" cy="241915"/>
          </a:xfrm>
          <a:prstGeom prst="rect">
            <a:avLst/>
          </a:prstGeom>
        </p:spPr>
      </p:pic>
      <p:pic>
        <p:nvPicPr>
          <p:cNvPr id="80" name="図 79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64040" y="1376404"/>
            <a:ext cx="187879" cy="187879"/>
          </a:xfrm>
          <a:prstGeom prst="rect">
            <a:avLst/>
          </a:prstGeom>
        </p:spPr>
      </p:pic>
      <p:pic>
        <p:nvPicPr>
          <p:cNvPr id="81" name="図 80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08177" y="1561691"/>
            <a:ext cx="173819" cy="173819"/>
          </a:xfrm>
          <a:prstGeom prst="rect">
            <a:avLst/>
          </a:prstGeom>
        </p:spPr>
      </p:pic>
      <p:sp>
        <p:nvSpPr>
          <p:cNvPr id="61" name="右矢印 60"/>
          <p:cNvSpPr/>
          <p:nvPr/>
        </p:nvSpPr>
        <p:spPr>
          <a:xfrm>
            <a:off x="6231462" y="4333780"/>
            <a:ext cx="1094020" cy="21926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2400"/>
          </a:p>
        </p:txBody>
      </p:sp>
      <p:sp>
        <p:nvSpPr>
          <p:cNvPr id="64" name="正方形/長方形 63"/>
          <p:cNvSpPr/>
          <p:nvPr/>
        </p:nvSpPr>
        <p:spPr>
          <a:xfrm>
            <a:off x="4884365" y="7527312"/>
            <a:ext cx="4350301" cy="501345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2400" dirty="0"/>
          </a:p>
        </p:txBody>
      </p:sp>
      <p:sp>
        <p:nvSpPr>
          <p:cNvPr id="66" name="角丸四角形 65"/>
          <p:cNvSpPr/>
          <p:nvPr/>
        </p:nvSpPr>
        <p:spPr>
          <a:xfrm>
            <a:off x="4865315" y="7495632"/>
            <a:ext cx="4369470" cy="488072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ja-JP" altLang="en-US" sz="2000" b="1" dirty="0" smtClean="0">
                <a:solidFill>
                  <a:srgbClr val="5B9BD5"/>
                </a:solidFill>
              </a:rPr>
              <a:t>●</a:t>
            </a:r>
            <a:r>
              <a:rPr lang="ja-JP" altLang="en-US" sz="2000" b="1" dirty="0" smtClean="0">
                <a:solidFill>
                  <a:prstClr val="black"/>
                </a:solidFill>
              </a:rPr>
              <a:t>交流会</a:t>
            </a:r>
            <a:endParaRPr lang="en-US" altLang="ja-JP" sz="2000" b="1" dirty="0">
              <a:solidFill>
                <a:prstClr val="black"/>
              </a:solidFill>
            </a:endParaRPr>
          </a:p>
        </p:txBody>
      </p:sp>
      <p:sp>
        <p:nvSpPr>
          <p:cNvPr id="69" name="正方形/長方形 68"/>
          <p:cNvSpPr/>
          <p:nvPr/>
        </p:nvSpPr>
        <p:spPr>
          <a:xfrm>
            <a:off x="4884365" y="8252635"/>
            <a:ext cx="4273454" cy="42319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1500" b="1" dirty="0">
                <a:latin typeface="+mn-ea"/>
              </a:rPr>
              <a:t>１．</a:t>
            </a:r>
            <a:r>
              <a:rPr lang="ja-JP" altLang="en-US" sz="1500" b="1" dirty="0" smtClean="0">
                <a:latin typeface="+mn-ea"/>
              </a:rPr>
              <a:t>目的</a:t>
            </a:r>
            <a:endParaRPr lang="en-US" altLang="ja-JP" sz="1500" b="1" dirty="0" smtClean="0">
              <a:latin typeface="+mn-ea"/>
            </a:endParaRPr>
          </a:p>
          <a:p>
            <a:r>
              <a:rPr lang="ja-JP" altLang="en-US" sz="1500" dirty="0" smtClean="0">
                <a:latin typeface="+mn-ea"/>
              </a:rPr>
              <a:t>　後見活動団体同士の交流を図るとともに、</a:t>
            </a:r>
            <a:endParaRPr lang="en-US" altLang="ja-JP" sz="1500" dirty="0" smtClean="0">
              <a:latin typeface="+mn-ea"/>
            </a:endParaRPr>
          </a:p>
          <a:p>
            <a:r>
              <a:rPr lang="ja-JP" altLang="en-US" sz="1500" dirty="0">
                <a:latin typeface="+mn-ea"/>
              </a:rPr>
              <a:t>　</a:t>
            </a:r>
            <a:r>
              <a:rPr lang="ja-JP" altLang="en-US" sz="1500" dirty="0" smtClean="0">
                <a:latin typeface="+mn-ea"/>
              </a:rPr>
              <a:t>課題および品川区における制度推進に関す</a:t>
            </a:r>
            <a:endParaRPr lang="en-US" altLang="ja-JP" sz="1500" dirty="0" smtClean="0">
              <a:latin typeface="+mn-ea"/>
            </a:endParaRPr>
          </a:p>
          <a:p>
            <a:r>
              <a:rPr lang="ja-JP" altLang="en-US" sz="1500" dirty="0">
                <a:latin typeface="+mn-ea"/>
              </a:rPr>
              <a:t>　</a:t>
            </a:r>
            <a:r>
              <a:rPr lang="ja-JP" altLang="en-US" sz="1500" dirty="0" err="1" smtClean="0">
                <a:latin typeface="+mn-ea"/>
              </a:rPr>
              <a:t>る</a:t>
            </a:r>
            <a:r>
              <a:rPr lang="ja-JP" altLang="en-US" sz="1500" dirty="0" smtClean="0">
                <a:latin typeface="+mn-ea"/>
              </a:rPr>
              <a:t>意見を</a:t>
            </a:r>
            <a:r>
              <a:rPr lang="ja-JP" altLang="en-US" sz="1500" dirty="0">
                <a:latin typeface="+mn-ea"/>
              </a:rPr>
              <a:t>共有</a:t>
            </a:r>
            <a:r>
              <a:rPr lang="ja-JP" altLang="en-US" sz="1500" dirty="0" smtClean="0">
                <a:latin typeface="+mn-ea"/>
              </a:rPr>
              <a:t>する。</a:t>
            </a:r>
            <a:endParaRPr lang="en-US" altLang="ja-JP" sz="1500" dirty="0" smtClean="0">
              <a:latin typeface="+mn-ea"/>
            </a:endParaRPr>
          </a:p>
          <a:p>
            <a:endParaRPr lang="en-US" altLang="ja-JP" sz="1500" dirty="0">
              <a:latin typeface="+mn-ea"/>
            </a:endParaRPr>
          </a:p>
          <a:p>
            <a:r>
              <a:rPr lang="ja-JP" altLang="en-US" sz="1500" b="1" dirty="0" smtClean="0">
                <a:latin typeface="+mn-ea"/>
              </a:rPr>
              <a:t>２．内容</a:t>
            </a:r>
            <a:endParaRPr lang="ja-JP" altLang="en-US" sz="1500" b="1" dirty="0">
              <a:latin typeface="+mn-ea"/>
            </a:endParaRPr>
          </a:p>
          <a:p>
            <a:r>
              <a:rPr lang="ja-JP" altLang="en-US" sz="1500" dirty="0" smtClean="0">
                <a:latin typeface="+mn-ea"/>
              </a:rPr>
              <a:t>　・各団体</a:t>
            </a:r>
            <a:r>
              <a:rPr lang="ja-JP" altLang="en-US" sz="1500" dirty="0">
                <a:latin typeface="+mn-ea"/>
              </a:rPr>
              <a:t>の現状と課題の共有</a:t>
            </a:r>
          </a:p>
          <a:p>
            <a:r>
              <a:rPr lang="ja-JP" altLang="en-US" sz="1500" dirty="0" smtClean="0">
                <a:latin typeface="+mn-ea"/>
              </a:rPr>
              <a:t>　・区</a:t>
            </a:r>
            <a:r>
              <a:rPr lang="ja-JP" altLang="en-US" sz="1500" dirty="0">
                <a:latin typeface="+mn-ea"/>
              </a:rPr>
              <a:t>全体で検討する必要がある課題等</a:t>
            </a:r>
            <a:r>
              <a:rPr lang="ja-JP" altLang="en-US" sz="1500" dirty="0" smtClean="0">
                <a:latin typeface="+mn-ea"/>
              </a:rPr>
              <a:t>を</a:t>
            </a:r>
            <a:r>
              <a:rPr lang="ja-JP" altLang="en-US" sz="1500" dirty="0">
                <a:latin typeface="+mn-ea"/>
              </a:rPr>
              <a:t>共</a:t>
            </a:r>
            <a:endParaRPr lang="en-US" altLang="ja-JP" sz="1500" dirty="0" smtClean="0">
              <a:latin typeface="+mn-ea"/>
            </a:endParaRPr>
          </a:p>
          <a:p>
            <a:r>
              <a:rPr lang="ja-JP" altLang="en-US" sz="1500" dirty="0">
                <a:latin typeface="+mn-ea"/>
              </a:rPr>
              <a:t>　</a:t>
            </a:r>
            <a:r>
              <a:rPr lang="ja-JP" altLang="en-US" sz="1500" dirty="0" smtClean="0">
                <a:latin typeface="+mn-ea"/>
              </a:rPr>
              <a:t>　</a:t>
            </a:r>
            <a:r>
              <a:rPr lang="ja-JP" altLang="en-US" sz="1500" dirty="0">
                <a:latin typeface="+mn-ea"/>
              </a:rPr>
              <a:t>有</a:t>
            </a:r>
            <a:r>
              <a:rPr lang="ja-JP" altLang="en-US" sz="1500" dirty="0" smtClean="0">
                <a:latin typeface="+mn-ea"/>
              </a:rPr>
              <a:t>し</a:t>
            </a:r>
            <a:r>
              <a:rPr lang="ja-JP" altLang="en-US" sz="1500" dirty="0">
                <a:latin typeface="+mn-ea"/>
              </a:rPr>
              <a:t>、協議会へ提示</a:t>
            </a:r>
            <a:r>
              <a:rPr lang="ja-JP" altLang="en-US" sz="1500" dirty="0" smtClean="0">
                <a:latin typeface="+mn-ea"/>
              </a:rPr>
              <a:t>。</a:t>
            </a:r>
            <a:endParaRPr lang="en-US" altLang="ja-JP" sz="1500" dirty="0" smtClean="0">
              <a:latin typeface="+mn-ea"/>
            </a:endParaRPr>
          </a:p>
          <a:p>
            <a:endParaRPr lang="en-US" altLang="ja-JP" sz="1500" dirty="0">
              <a:latin typeface="+mn-ea"/>
            </a:endParaRPr>
          </a:p>
          <a:p>
            <a:r>
              <a:rPr lang="ja-JP" altLang="en-US" sz="1500" b="1" dirty="0" smtClean="0">
                <a:latin typeface="+mn-ea"/>
              </a:rPr>
              <a:t>３．参加者</a:t>
            </a:r>
            <a:endParaRPr lang="en-US" altLang="ja-JP" sz="1500" b="1" dirty="0" smtClean="0">
              <a:latin typeface="+mn-ea"/>
            </a:endParaRPr>
          </a:p>
          <a:p>
            <a:r>
              <a:rPr lang="ja-JP" altLang="en-US" sz="1500" dirty="0" smtClean="0">
                <a:latin typeface="+mn-ea"/>
              </a:rPr>
              <a:t>　後見</a:t>
            </a:r>
            <a:r>
              <a:rPr lang="ja-JP" altLang="en-US" sz="1500" dirty="0">
                <a:latin typeface="+mn-ea"/>
              </a:rPr>
              <a:t>活動団体</a:t>
            </a:r>
          </a:p>
          <a:p>
            <a:r>
              <a:rPr lang="ja-JP" altLang="en-US" sz="1500" dirty="0" smtClean="0">
                <a:latin typeface="+mn-ea"/>
              </a:rPr>
              <a:t>　</a:t>
            </a:r>
            <a:r>
              <a:rPr lang="en-US" altLang="ja-JP" sz="1500" dirty="0" smtClean="0">
                <a:latin typeface="+mn-ea"/>
              </a:rPr>
              <a:t>※</a:t>
            </a:r>
            <a:r>
              <a:rPr lang="ja-JP" altLang="en-US" sz="1500" dirty="0" smtClean="0">
                <a:latin typeface="+mn-ea"/>
              </a:rPr>
              <a:t>想定</a:t>
            </a:r>
            <a:r>
              <a:rPr lang="ja-JP" altLang="en-US" sz="1500" dirty="0">
                <a:latin typeface="+mn-ea"/>
              </a:rPr>
              <a:t>団体：社協関係団体、弁護士</a:t>
            </a:r>
            <a:r>
              <a:rPr lang="ja-JP" altLang="en-US" sz="1500" dirty="0" smtClean="0">
                <a:latin typeface="+mn-ea"/>
              </a:rPr>
              <a:t>団体</a:t>
            </a:r>
            <a:r>
              <a:rPr lang="ja-JP" altLang="en-US" sz="1500" dirty="0">
                <a:latin typeface="+mn-ea"/>
              </a:rPr>
              <a:t>等</a:t>
            </a:r>
            <a:endParaRPr lang="en-US" altLang="ja-JP" sz="1500" dirty="0" smtClean="0">
              <a:latin typeface="+mn-ea"/>
            </a:endParaRPr>
          </a:p>
          <a:p>
            <a:r>
              <a:rPr lang="ja-JP" altLang="en-US" sz="1500" dirty="0">
                <a:latin typeface="+mn-ea"/>
              </a:rPr>
              <a:t>　</a:t>
            </a:r>
            <a:r>
              <a:rPr lang="ja-JP" altLang="en-US" sz="1500" dirty="0" smtClean="0">
                <a:latin typeface="+mn-ea"/>
              </a:rPr>
              <a:t>　</a:t>
            </a:r>
            <a:endParaRPr lang="en-US" altLang="ja-JP" sz="1500" dirty="0">
              <a:latin typeface="+mn-ea"/>
            </a:endParaRPr>
          </a:p>
          <a:p>
            <a:endParaRPr lang="ja-JP" altLang="en-US" sz="1500" dirty="0">
              <a:latin typeface="+mn-ea"/>
            </a:endParaRPr>
          </a:p>
          <a:p>
            <a:r>
              <a:rPr lang="ja-JP" altLang="en-US" sz="1500" b="1" dirty="0" smtClean="0">
                <a:latin typeface="+mn-ea"/>
              </a:rPr>
              <a:t>４．開催</a:t>
            </a:r>
            <a:endParaRPr lang="ja-JP" altLang="en-US" sz="1500" b="1" dirty="0">
              <a:latin typeface="+mn-ea"/>
            </a:endParaRPr>
          </a:p>
          <a:p>
            <a:r>
              <a:rPr lang="ja-JP" altLang="en-US" sz="1500" dirty="0" smtClean="0">
                <a:latin typeface="+mn-ea"/>
              </a:rPr>
              <a:t>　年</a:t>
            </a:r>
            <a:r>
              <a:rPr lang="ja-JP" altLang="en-US" sz="1500" dirty="0">
                <a:latin typeface="+mn-ea"/>
              </a:rPr>
              <a:t>１回（毎年１月頃想定</a:t>
            </a:r>
            <a:r>
              <a:rPr lang="ja-JP" altLang="en-US" sz="1500" dirty="0" smtClean="0">
                <a:latin typeface="+mn-ea"/>
              </a:rPr>
              <a:t>）</a:t>
            </a:r>
            <a:endParaRPr lang="en-US" altLang="ja-JP" sz="1500" dirty="0">
              <a:latin typeface="+mn-ea"/>
            </a:endParaRPr>
          </a:p>
          <a:p>
            <a:endParaRPr lang="ja-JP" altLang="en-US" sz="1400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428183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397</TotalTime>
  <Words>406</Words>
  <Application>Microsoft Office PowerPoint</Application>
  <PresentationFormat>A3 297x420 mm</PresentationFormat>
  <Paragraphs>64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ＭＳ Ｐゴシック</vt:lpstr>
      <vt:lpstr>MS UI Gothic</vt:lpstr>
      <vt:lpstr>游ゴシック</vt:lpstr>
      <vt:lpstr>游ゴシック Light</vt:lpstr>
      <vt:lpstr>Arial</vt:lpstr>
      <vt:lpstr>Calibri</vt:lpstr>
      <vt:lpstr>Calibri Light</vt:lpstr>
      <vt:lpstr>Office テーマ</vt:lpstr>
      <vt:lpstr>協議会の位置付けについて</vt:lpstr>
    </vt:vector>
  </TitlesOfParts>
  <Company>品川区役所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横田　紫織</dc:creator>
  <cp:lastModifiedBy>金子　愛</cp:lastModifiedBy>
  <cp:revision>49</cp:revision>
  <cp:lastPrinted>2023-06-26T10:37:33Z</cp:lastPrinted>
  <dcterms:created xsi:type="dcterms:W3CDTF">2022-05-18T07:16:33Z</dcterms:created>
  <dcterms:modified xsi:type="dcterms:W3CDTF">2024-06-10T06:20:02Z</dcterms:modified>
</cp:coreProperties>
</file>