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244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r">
              <a:defRPr sz="1200"/>
            </a:lvl1pPr>
          </a:lstStyle>
          <a:p>
            <a:fld id="{06833115-134A-45AC-BBA8-FD2E37EE5E5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4" rIns="91550" bIns="4577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1550" tIns="45774" rIns="91550" bIns="4577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8692"/>
          </a:xfrm>
          <a:prstGeom prst="rect">
            <a:avLst/>
          </a:prstGeom>
        </p:spPr>
        <p:txBody>
          <a:bodyPr vert="horz" lIns="91550" tIns="45774" rIns="91550" bIns="4577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0" tIns="45774" rIns="91550" bIns="45774" rtlCol="0" anchor="b"/>
          <a:lstStyle>
            <a:lvl1pPr algn="r">
              <a:defRPr sz="1200"/>
            </a:lvl1pPr>
          </a:lstStyle>
          <a:p>
            <a:fld id="{AB276648-D5FB-4B47-8280-AD3AF1372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2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43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41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58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52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74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87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06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75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7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59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3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49CC8-E582-4D99-A968-28F27781876B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66FEB-34D1-498C-9C8D-7C6FF1A0AA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56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98678" y="262433"/>
            <a:ext cx="5200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令和</a:t>
            </a:r>
            <a:r>
              <a:rPr kumimoji="1" lang="en-US" altLang="ja-JP" sz="1200" b="1" dirty="0"/>
              <a:t>7</a:t>
            </a:r>
            <a:r>
              <a:rPr kumimoji="1" lang="ja-JP" altLang="en-US" sz="1200" b="1" dirty="0"/>
              <a:t>年度 第</a:t>
            </a:r>
            <a:r>
              <a:rPr kumimoji="1" lang="en-US" altLang="ja-JP" sz="1200" b="1" dirty="0"/>
              <a:t>1</a:t>
            </a:r>
            <a:r>
              <a:rPr kumimoji="1" lang="ja-JP" altLang="en-US" sz="1200" b="1" dirty="0"/>
              <a:t>回「品川区医療的ケア児等支援関係機関連絡会」 座席表</a:t>
            </a:r>
            <a:endParaRPr kumimoji="1" lang="en-US" altLang="ja-JP" sz="1200" b="1" dirty="0"/>
          </a:p>
        </p:txBody>
      </p:sp>
      <p:cxnSp>
        <p:nvCxnSpPr>
          <p:cNvPr id="41" name="直線コネクタ 40"/>
          <p:cNvCxnSpPr/>
          <p:nvPr/>
        </p:nvCxnSpPr>
        <p:spPr>
          <a:xfrm>
            <a:off x="714267" y="8088398"/>
            <a:ext cx="5662909" cy="4455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124522" y="4462006"/>
            <a:ext cx="461665" cy="5695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/>
              <a:t>廊下</a:t>
            </a:r>
          </a:p>
        </p:txBody>
      </p:sp>
      <p:cxnSp>
        <p:nvCxnSpPr>
          <p:cNvPr id="45" name="直線コネクタ 44"/>
          <p:cNvCxnSpPr/>
          <p:nvPr/>
        </p:nvCxnSpPr>
        <p:spPr>
          <a:xfrm>
            <a:off x="626982" y="814828"/>
            <a:ext cx="61469" cy="883691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689573" y="1297865"/>
            <a:ext cx="800154" cy="276999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委員受付</a:t>
            </a:r>
            <a:endParaRPr kumimoji="1" lang="en-US" altLang="ja-JP" sz="1200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1898293" y="1174777"/>
            <a:ext cx="305873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（</a:t>
            </a:r>
            <a:r>
              <a:rPr kumimoji="1" lang="en-US" altLang="ja-JP" sz="1200" dirty="0"/>
              <a:t>Web</a:t>
            </a:r>
            <a:r>
              <a:rPr kumimoji="1" lang="ja-JP" altLang="en-US" sz="1200" dirty="0"/>
              <a:t>参加） 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田島忍　 濱野建児　松﨑春穂</a:t>
            </a:r>
          </a:p>
        </p:txBody>
      </p:sp>
      <p:sp>
        <p:nvSpPr>
          <p:cNvPr id="161" name="テキスト ボックス 160"/>
          <p:cNvSpPr txBox="1"/>
          <p:nvPr/>
        </p:nvSpPr>
        <p:spPr>
          <a:xfrm>
            <a:off x="2243362" y="6847591"/>
            <a:ext cx="1196993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800" dirty="0"/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3553916" y="6845609"/>
            <a:ext cx="1274099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800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1977183" y="8317117"/>
            <a:ext cx="4244724" cy="1339229"/>
            <a:chOff x="1021529" y="6946729"/>
            <a:chExt cx="6078524" cy="2085583"/>
          </a:xfrm>
        </p:grpSpPr>
        <p:sp>
          <p:nvSpPr>
            <p:cNvPr id="75" name="楕円 74"/>
            <p:cNvSpPr/>
            <p:nvPr/>
          </p:nvSpPr>
          <p:spPr>
            <a:xfrm>
              <a:off x="1297118" y="7206168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" name="テキスト ボックス 132"/>
            <p:cNvSpPr txBox="1"/>
            <p:nvPr/>
          </p:nvSpPr>
          <p:spPr>
            <a:xfrm>
              <a:off x="1021529" y="694672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44" name="テキスト ボックス 143"/>
            <p:cNvSpPr txBox="1"/>
            <p:nvPr/>
          </p:nvSpPr>
          <p:spPr>
            <a:xfrm>
              <a:off x="1993259" y="694672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45" name="テキスト ボックス 144"/>
            <p:cNvSpPr txBox="1"/>
            <p:nvPr/>
          </p:nvSpPr>
          <p:spPr>
            <a:xfrm>
              <a:off x="2966997" y="694672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46" name="テキスト ボックス 145"/>
            <p:cNvSpPr txBox="1"/>
            <p:nvPr/>
          </p:nvSpPr>
          <p:spPr>
            <a:xfrm>
              <a:off x="3930755" y="694672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53" name="楕円 74"/>
            <p:cNvSpPr/>
            <p:nvPr/>
          </p:nvSpPr>
          <p:spPr>
            <a:xfrm>
              <a:off x="2307523" y="7202972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" name="楕円 74"/>
            <p:cNvSpPr/>
            <p:nvPr/>
          </p:nvSpPr>
          <p:spPr>
            <a:xfrm>
              <a:off x="3279364" y="7210149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5" name="楕円 74"/>
            <p:cNvSpPr/>
            <p:nvPr/>
          </p:nvSpPr>
          <p:spPr>
            <a:xfrm>
              <a:off x="4200721" y="7210149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7" name="テキスト ボックス 156"/>
            <p:cNvSpPr txBox="1"/>
            <p:nvPr/>
          </p:nvSpPr>
          <p:spPr>
            <a:xfrm>
              <a:off x="1040579" y="7699204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58" name="テキスト ボックス 157"/>
            <p:cNvSpPr txBox="1"/>
            <p:nvPr/>
          </p:nvSpPr>
          <p:spPr>
            <a:xfrm>
              <a:off x="2012309" y="7699204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>
              <a:off x="2986047" y="7699204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>
              <a:off x="3949805" y="7699204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66" name="楕円 74"/>
            <p:cNvSpPr/>
            <p:nvPr/>
          </p:nvSpPr>
          <p:spPr>
            <a:xfrm>
              <a:off x="1297118" y="7968168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7" name="楕円 74"/>
            <p:cNvSpPr/>
            <p:nvPr/>
          </p:nvSpPr>
          <p:spPr>
            <a:xfrm>
              <a:off x="2307523" y="7964972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8" name="楕円 74"/>
            <p:cNvSpPr/>
            <p:nvPr/>
          </p:nvSpPr>
          <p:spPr>
            <a:xfrm>
              <a:off x="3279364" y="7972149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9" name="楕円 74"/>
            <p:cNvSpPr/>
            <p:nvPr/>
          </p:nvSpPr>
          <p:spPr>
            <a:xfrm>
              <a:off x="4200721" y="7972149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テキスト ボックス 170"/>
            <p:cNvSpPr txBox="1"/>
            <p:nvPr/>
          </p:nvSpPr>
          <p:spPr>
            <a:xfrm>
              <a:off x="1031054" y="848977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72" name="テキスト ボックス 171"/>
            <p:cNvSpPr txBox="1"/>
            <p:nvPr/>
          </p:nvSpPr>
          <p:spPr>
            <a:xfrm>
              <a:off x="2002784" y="848977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73" name="テキスト ボックス 172"/>
            <p:cNvSpPr txBox="1"/>
            <p:nvPr/>
          </p:nvSpPr>
          <p:spPr>
            <a:xfrm>
              <a:off x="2976522" y="848977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74" name="テキスト ボックス 173"/>
            <p:cNvSpPr txBox="1"/>
            <p:nvPr/>
          </p:nvSpPr>
          <p:spPr>
            <a:xfrm>
              <a:off x="3940280" y="8489779"/>
              <a:ext cx="966477" cy="2207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800" dirty="0"/>
            </a:p>
          </p:txBody>
        </p:sp>
        <p:sp>
          <p:nvSpPr>
            <p:cNvPr id="178" name="楕円 74"/>
            <p:cNvSpPr/>
            <p:nvPr/>
          </p:nvSpPr>
          <p:spPr>
            <a:xfrm>
              <a:off x="1306643" y="8720643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9" name="楕円 74"/>
            <p:cNvSpPr/>
            <p:nvPr/>
          </p:nvSpPr>
          <p:spPr>
            <a:xfrm>
              <a:off x="2317048" y="8717447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0" name="楕円 74"/>
            <p:cNvSpPr/>
            <p:nvPr/>
          </p:nvSpPr>
          <p:spPr>
            <a:xfrm>
              <a:off x="3288889" y="8724624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1" name="楕円 74"/>
            <p:cNvSpPr/>
            <p:nvPr/>
          </p:nvSpPr>
          <p:spPr>
            <a:xfrm>
              <a:off x="4210246" y="8724624"/>
              <a:ext cx="361887" cy="30768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5687470" y="7041268"/>
              <a:ext cx="1412583" cy="575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傍聴者</a:t>
              </a:r>
            </a:p>
          </p:txBody>
        </p:sp>
      </p:grpSp>
      <p:sp>
        <p:nvSpPr>
          <p:cNvPr id="83" name="テキスト ボックス 82"/>
          <p:cNvSpPr txBox="1"/>
          <p:nvPr/>
        </p:nvSpPr>
        <p:spPr>
          <a:xfrm rot="16200000">
            <a:off x="4835520" y="6119666"/>
            <a:ext cx="876598" cy="2798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8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3554959" y="7452122"/>
            <a:ext cx="1272005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800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3581362" y="7703570"/>
            <a:ext cx="124793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　　事務局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264398" y="7278080"/>
            <a:ext cx="56367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司会　　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5368356" y="1536557"/>
            <a:ext cx="832503" cy="2103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2243362" y="7449219"/>
            <a:ext cx="1224053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8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266022" y="7716289"/>
            <a:ext cx="113104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　　事務局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5246772" y="6933041"/>
            <a:ext cx="533675" cy="30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800" dirty="0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5291034" y="1298950"/>
            <a:ext cx="10664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ＷＥＢ用ＰＣ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626982" y="4274242"/>
            <a:ext cx="1299327" cy="532543"/>
            <a:chOff x="836808" y="3383620"/>
            <a:chExt cx="1026617" cy="532543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933983" y="3516053"/>
              <a:ext cx="7606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ｳﾝﾉ   ﾀｲｺ</a:t>
              </a:r>
              <a:endParaRPr kumimoji="1" lang="en-US" altLang="ja-JP" sz="1000" dirty="0"/>
            </a:p>
            <a:p>
              <a:r>
                <a:rPr kumimoji="1" lang="ja-JP" altLang="en-US" sz="1000" dirty="0"/>
                <a:t>海野泰子</a:t>
              </a:r>
              <a:endParaRPr kumimoji="1" lang="en-US" altLang="ja-JP" sz="1000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836808" y="3383620"/>
              <a:ext cx="1026617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品川区肢体不自由児・者父母の会　</a:t>
              </a: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598678" y="4772377"/>
            <a:ext cx="1324648" cy="635970"/>
            <a:chOff x="1085740" y="3554877"/>
            <a:chExt cx="1276237" cy="635970"/>
          </a:xfrm>
        </p:grpSpPr>
        <p:sp>
          <p:nvSpPr>
            <p:cNvPr id="12" name="テキスト ボックス 11"/>
            <p:cNvSpPr txBox="1"/>
            <p:nvPr/>
          </p:nvSpPr>
          <p:spPr>
            <a:xfrm>
              <a:off x="1187435" y="3759960"/>
              <a:ext cx="821774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ｼﾏｻﾞｷ    ﾀｴｺ</a:t>
              </a:r>
              <a:endParaRPr kumimoji="1" lang="en-US" altLang="ja-JP" sz="1000" dirty="0"/>
            </a:p>
            <a:p>
              <a:r>
                <a:rPr kumimoji="1" lang="ja-JP" altLang="en-US" sz="1000" dirty="0"/>
                <a:t>島崎妙子</a:t>
              </a:r>
              <a:r>
                <a:rPr kumimoji="1" lang="ja-JP" altLang="en-US" sz="1200" dirty="0"/>
                <a:t>　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085740" y="3554877"/>
              <a:ext cx="127623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品川区重症心身障害</a:t>
              </a:r>
              <a:r>
                <a:rPr kumimoji="1" lang="en-US" altLang="ja-JP" sz="700" spc="-150" dirty="0"/>
                <a:t>(</a:t>
              </a:r>
              <a:r>
                <a:rPr kumimoji="1" lang="ja-JP" altLang="en-US" sz="700" spc="-150" dirty="0"/>
                <a:t>児</a:t>
              </a:r>
              <a:r>
                <a:rPr kumimoji="1" lang="en-US" altLang="ja-JP" sz="700" spc="-150" dirty="0"/>
                <a:t>)</a:t>
              </a:r>
              <a:r>
                <a:rPr kumimoji="1" lang="ja-JP" altLang="en-US" sz="700" spc="-150" dirty="0"/>
                <a:t>者を守る会　会長</a:t>
              </a: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731545" y="5741526"/>
            <a:ext cx="1129974" cy="502113"/>
            <a:chOff x="889765" y="4941490"/>
            <a:chExt cx="910577" cy="502113"/>
          </a:xfrm>
        </p:grpSpPr>
        <p:sp>
          <p:nvSpPr>
            <p:cNvPr id="37" name="テキスト ボックス 36"/>
            <p:cNvSpPr txBox="1"/>
            <p:nvPr/>
          </p:nvSpPr>
          <p:spPr>
            <a:xfrm rot="10800000" flipV="1">
              <a:off x="889765" y="5043493"/>
              <a:ext cx="91057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ﾏｷｼﾏ    ﾌｼﾞﾐ</a:t>
              </a:r>
              <a:endParaRPr kumimoji="1" lang="en-US" altLang="zh-TW" sz="100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r>
                <a:rPr kumimoji="1" lang="zh-TW" altLang="en-US" sz="10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巻島富士美</a:t>
              </a:r>
              <a:endParaRPr kumimoji="1"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908643" y="4941490"/>
              <a:ext cx="7612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ミリミリ品川</a:t>
              </a:r>
            </a:p>
          </p:txBody>
        </p:sp>
      </p:grpSp>
      <p:sp>
        <p:nvSpPr>
          <p:cNvPr id="90" name="テキスト ボックス 89"/>
          <p:cNvSpPr txBox="1"/>
          <p:nvPr/>
        </p:nvSpPr>
        <p:spPr>
          <a:xfrm>
            <a:off x="3741671" y="1412076"/>
            <a:ext cx="13131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spc="-150" dirty="0"/>
              <a:t>荏原訪問看護ステーション</a:t>
            </a:r>
          </a:p>
        </p:txBody>
      </p:sp>
      <p:grpSp>
        <p:nvGrpSpPr>
          <p:cNvPr id="25" name="グループ化 24"/>
          <p:cNvGrpSpPr/>
          <p:nvPr/>
        </p:nvGrpSpPr>
        <p:grpSpPr>
          <a:xfrm>
            <a:off x="723852" y="6240849"/>
            <a:ext cx="972523" cy="398387"/>
            <a:chOff x="5387232" y="6224732"/>
            <a:chExt cx="972523" cy="398387"/>
          </a:xfrm>
        </p:grpSpPr>
        <p:sp>
          <p:nvSpPr>
            <p:cNvPr id="78" name="テキスト ボックス 77"/>
            <p:cNvSpPr txBox="1"/>
            <p:nvPr/>
          </p:nvSpPr>
          <p:spPr>
            <a:xfrm>
              <a:off x="5408168" y="6346880"/>
              <a:ext cx="951587" cy="2762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小林梢</a:t>
              </a:r>
              <a:r>
                <a:rPr kumimoji="1" lang="ja-JP" altLang="en-US" sz="1200" dirty="0"/>
                <a:t>　</a:t>
              </a:r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5387232" y="6224732"/>
              <a:ext cx="97010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CN" altLang="en-US" sz="700" spc="-15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昭和大学医学部　講師</a:t>
              </a:r>
              <a:r>
                <a:rPr kumimoji="1" lang="zh-CN" altLang="en-US" sz="700" spc="-150" dirty="0"/>
                <a:t>　</a:t>
              </a:r>
              <a:endParaRPr kumimoji="1" lang="ja-JP" altLang="en-US" sz="700" spc="-150" dirty="0"/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3769575" y="7088107"/>
            <a:ext cx="982501" cy="347246"/>
            <a:chOff x="3673184" y="7079176"/>
            <a:chExt cx="982501" cy="347246"/>
          </a:xfrm>
        </p:grpSpPr>
        <p:sp>
          <p:nvSpPr>
            <p:cNvPr id="71" name="テキスト ボックス 70"/>
            <p:cNvSpPr txBox="1"/>
            <p:nvPr/>
          </p:nvSpPr>
          <p:spPr>
            <a:xfrm>
              <a:off x="3679836" y="7180201"/>
              <a:ext cx="975849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松山課長</a:t>
              </a:r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3673184" y="7079176"/>
              <a:ext cx="97310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TW" altLang="en-US" sz="700" spc="-15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障害者支援</a:t>
              </a:r>
              <a:r>
                <a:rPr kumimoji="1" lang="ja-JP" altLang="en-US" sz="700" spc="-15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課</a:t>
              </a: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323819" y="4974950"/>
            <a:ext cx="1148560" cy="359334"/>
            <a:chOff x="5390780" y="5342347"/>
            <a:chExt cx="1148560" cy="359334"/>
          </a:xfrm>
        </p:grpSpPr>
        <p:sp>
          <p:nvSpPr>
            <p:cNvPr id="76" name="テキスト ボックス 75"/>
            <p:cNvSpPr txBox="1"/>
            <p:nvPr/>
          </p:nvSpPr>
          <p:spPr>
            <a:xfrm>
              <a:off x="5390780" y="5455460"/>
              <a:ext cx="114856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  春園ひろみ</a:t>
              </a:r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5435317" y="5342347"/>
              <a:ext cx="911193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子ども育成課長代理</a:t>
              </a: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5291034" y="4055008"/>
            <a:ext cx="1197453" cy="488465"/>
            <a:chOff x="5383270" y="4319945"/>
            <a:chExt cx="1197453" cy="488465"/>
          </a:xfrm>
        </p:grpSpPr>
        <p:sp>
          <p:nvSpPr>
            <p:cNvPr id="98" name="テキスト ボックス 97"/>
            <p:cNvSpPr txBox="1"/>
            <p:nvPr/>
          </p:nvSpPr>
          <p:spPr>
            <a:xfrm>
              <a:off x="5383270" y="4531411"/>
              <a:ext cx="104372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   新井正康</a:t>
              </a:r>
              <a:r>
                <a:rPr kumimoji="1" lang="ja-JP" altLang="en-US" sz="1200" dirty="0"/>
                <a:t>　</a:t>
              </a:r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5460592" y="4319945"/>
              <a:ext cx="11201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教育総合支援センター　</a:t>
              </a:r>
            </a:p>
            <a:p>
              <a:r>
                <a:rPr kumimoji="1" lang="ja-JP" altLang="en-US" sz="700" spc="-150" dirty="0"/>
                <a:t>特別支援教育担当課長</a:t>
              </a: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5337032" y="3271610"/>
            <a:ext cx="1302702" cy="383147"/>
            <a:chOff x="5539810" y="3187254"/>
            <a:chExt cx="1302702" cy="383147"/>
          </a:xfrm>
        </p:grpSpPr>
        <p:sp>
          <p:nvSpPr>
            <p:cNvPr id="101" name="テキスト ボックス 100"/>
            <p:cNvSpPr txBox="1"/>
            <p:nvPr/>
          </p:nvSpPr>
          <p:spPr>
            <a:xfrm>
              <a:off x="5549118" y="3324180"/>
              <a:ext cx="103083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福地真奈美</a:t>
              </a:r>
            </a:p>
          </p:txBody>
        </p:sp>
        <p:sp>
          <p:nvSpPr>
            <p:cNvPr id="110" name="テキスト ボックス 109"/>
            <p:cNvSpPr txBox="1"/>
            <p:nvPr/>
          </p:nvSpPr>
          <p:spPr>
            <a:xfrm>
              <a:off x="5539810" y="3187254"/>
              <a:ext cx="1302702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dirty="0"/>
                <a:t>大井保健センター所長</a:t>
              </a: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5376572" y="4513015"/>
            <a:ext cx="951612" cy="386489"/>
            <a:chOff x="5376468" y="5349157"/>
            <a:chExt cx="951612" cy="386489"/>
          </a:xfrm>
        </p:grpSpPr>
        <p:sp>
          <p:nvSpPr>
            <p:cNvPr id="24" name="テキスト ボックス 23"/>
            <p:cNvSpPr txBox="1"/>
            <p:nvPr/>
          </p:nvSpPr>
          <p:spPr>
            <a:xfrm>
              <a:off x="5387979" y="5489425"/>
              <a:ext cx="94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染谷洋紀</a:t>
              </a:r>
            </a:p>
          </p:txBody>
        </p:sp>
        <p:sp>
          <p:nvSpPr>
            <p:cNvPr id="111" name="テキスト ボックス 110"/>
            <p:cNvSpPr txBox="1"/>
            <p:nvPr/>
          </p:nvSpPr>
          <p:spPr>
            <a:xfrm>
              <a:off x="5376468" y="5349157"/>
              <a:ext cx="89533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zh-TW" altLang="en-US" sz="700" spc="-15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保育施設運営課長</a:t>
              </a:r>
              <a:endParaRPr kumimoji="1" lang="ja-JP" altLang="en-US" sz="700" spc="-15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669530" y="3210014"/>
            <a:ext cx="1247685" cy="445188"/>
            <a:chOff x="390440" y="5038475"/>
            <a:chExt cx="1368431" cy="556456"/>
          </a:xfrm>
        </p:grpSpPr>
        <p:sp>
          <p:nvSpPr>
            <p:cNvPr id="81" name="テキスト ボックス 80"/>
            <p:cNvSpPr txBox="1"/>
            <p:nvPr/>
          </p:nvSpPr>
          <p:spPr>
            <a:xfrm>
              <a:off x="920652" y="5038475"/>
              <a:ext cx="838219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1200" dirty="0"/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390440" y="5152015"/>
              <a:ext cx="1050646" cy="442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品川区南品川障害児者</a:t>
              </a:r>
            </a:p>
            <a:p>
              <a:r>
                <a:rPr kumimoji="1" lang="ja-JP" altLang="en-US" sz="700" spc="-150" dirty="0"/>
                <a:t>相談支援センター</a:t>
              </a:r>
              <a:endParaRPr kumimoji="1" lang="en-US" altLang="ja-JP" sz="700" spc="-150" dirty="0"/>
            </a:p>
            <a:p>
              <a:endParaRPr kumimoji="1" lang="ja-JP" altLang="en-US" sz="700" spc="-150" dirty="0"/>
            </a:p>
          </p:txBody>
        </p:sp>
      </p:grpSp>
      <p:sp>
        <p:nvSpPr>
          <p:cNvPr id="87" name="テキスト ボックス 86"/>
          <p:cNvSpPr txBox="1"/>
          <p:nvPr/>
        </p:nvSpPr>
        <p:spPr>
          <a:xfrm>
            <a:off x="3015806" y="1401118"/>
            <a:ext cx="8237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700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城南特別支援学校長</a:t>
            </a:r>
            <a:endParaRPr kumimoji="1" lang="ja-JP" altLang="en-US" sz="700" spc="-1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2288549" y="1407595"/>
            <a:ext cx="82203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700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品川特別支援学校長</a:t>
            </a:r>
            <a:endParaRPr kumimoji="1" lang="ja-JP" altLang="en-US" sz="700" spc="-1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17" name="グループ化 116"/>
          <p:cNvGrpSpPr/>
          <p:nvPr/>
        </p:nvGrpSpPr>
        <p:grpSpPr>
          <a:xfrm>
            <a:off x="729246" y="5347364"/>
            <a:ext cx="1039832" cy="422092"/>
            <a:chOff x="1101753" y="4037523"/>
            <a:chExt cx="751732" cy="559965"/>
          </a:xfrm>
        </p:grpSpPr>
        <p:sp>
          <p:nvSpPr>
            <p:cNvPr id="118" name="テキスト ボックス 117"/>
            <p:cNvSpPr txBox="1"/>
            <p:nvPr/>
          </p:nvSpPr>
          <p:spPr>
            <a:xfrm>
              <a:off x="1101753" y="4177515"/>
              <a:ext cx="689164" cy="41997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矢野めぐみ</a:t>
              </a:r>
              <a:r>
                <a:rPr kumimoji="1" lang="ja-JP" altLang="en-US" sz="1200" dirty="0"/>
                <a:t>　</a:t>
              </a:r>
            </a:p>
          </p:txBody>
        </p:sp>
        <p:sp>
          <p:nvSpPr>
            <p:cNvPr id="119" name="テキスト ボックス 118"/>
            <p:cNvSpPr txBox="1"/>
            <p:nvPr/>
          </p:nvSpPr>
          <p:spPr>
            <a:xfrm>
              <a:off x="1105490" y="4037523"/>
              <a:ext cx="747995" cy="303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 err="1"/>
                <a:t>ほわわ</a:t>
              </a:r>
              <a:r>
                <a:rPr kumimoji="1" lang="ja-JP" altLang="en-US" sz="700" spc="-150" dirty="0"/>
                <a:t>品川</a:t>
              </a:r>
            </a:p>
          </p:txBody>
        </p:sp>
      </p:grpSp>
      <p:sp>
        <p:nvSpPr>
          <p:cNvPr id="121" name="テキスト ボックス 120"/>
          <p:cNvSpPr txBox="1"/>
          <p:nvPr/>
        </p:nvSpPr>
        <p:spPr>
          <a:xfrm>
            <a:off x="320851" y="1713942"/>
            <a:ext cx="889263" cy="261610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/>
              <a:t>委員入口</a:t>
            </a:r>
            <a:endParaRPr kumimoji="1" lang="en-US" altLang="ja-JP" sz="1100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850" y="8410256"/>
            <a:ext cx="1113313" cy="43088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/>
              <a:t>傍聴者入口</a:t>
            </a:r>
            <a:endParaRPr kumimoji="1" lang="en-US" altLang="ja-JP" sz="1100" dirty="0"/>
          </a:p>
          <a:p>
            <a:pPr algn="ctr"/>
            <a:r>
              <a:rPr kumimoji="1" lang="ja-JP" altLang="en-US" sz="1100" dirty="0"/>
              <a:t>（講義室１）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29346" y="8591953"/>
            <a:ext cx="369332" cy="9318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/>
              <a:t>傍聴者受付</a:t>
            </a: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5123544" y="3137387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5123544" y="4033127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5133911" y="4928044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1815550" y="3021021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1815549" y="3921861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1814922" y="4826789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1818129" y="5722659"/>
            <a:ext cx="277245" cy="857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pSp>
        <p:nvGrpSpPr>
          <p:cNvPr id="135" name="グループ化 134"/>
          <p:cNvGrpSpPr/>
          <p:nvPr/>
        </p:nvGrpSpPr>
        <p:grpSpPr>
          <a:xfrm>
            <a:off x="5389428" y="5365962"/>
            <a:ext cx="1408875" cy="380839"/>
            <a:chOff x="5080788" y="3431139"/>
            <a:chExt cx="1429455" cy="380839"/>
          </a:xfrm>
        </p:grpSpPr>
        <p:sp>
          <p:nvSpPr>
            <p:cNvPr id="136" name="テキスト ボックス 135"/>
            <p:cNvSpPr txBox="1"/>
            <p:nvPr/>
          </p:nvSpPr>
          <p:spPr>
            <a:xfrm>
              <a:off x="5102831" y="3565757"/>
              <a:ext cx="14074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zh-TW" altLang="en-US" sz="10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渡辺早紀</a:t>
              </a:r>
              <a:endParaRPr kumimoji="1" lang="ja-JP" altLang="en-US" sz="1200" dirty="0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5080788" y="3431139"/>
              <a:ext cx="1321052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品川区立大原児童発達支援センター</a:t>
              </a: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5361925" y="5892193"/>
            <a:ext cx="1328728" cy="400994"/>
            <a:chOff x="5364199" y="5340788"/>
            <a:chExt cx="1328728" cy="268453"/>
          </a:xfrm>
        </p:grpSpPr>
        <p:sp>
          <p:nvSpPr>
            <p:cNvPr id="139" name="テキスト ボックス 138"/>
            <p:cNvSpPr txBox="1"/>
            <p:nvPr/>
          </p:nvSpPr>
          <p:spPr>
            <a:xfrm>
              <a:off x="5403063" y="5444404"/>
              <a:ext cx="1192361" cy="164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/>
                <a:t>山下洋子</a:t>
              </a:r>
            </a:p>
          </p:txBody>
        </p:sp>
        <p:sp>
          <p:nvSpPr>
            <p:cNvPr id="140" name="テキスト ボックス 139"/>
            <p:cNvSpPr txBox="1"/>
            <p:nvPr/>
          </p:nvSpPr>
          <p:spPr>
            <a:xfrm>
              <a:off x="5364199" y="5340788"/>
              <a:ext cx="1328728" cy="13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>
                  <a:latin typeface="游ゴシック" panose="020B0400000000000000" pitchFamily="50" charset="-128"/>
                </a:rPr>
                <a:t>東京都医療的ケア児支援センター</a:t>
              </a:r>
              <a:endParaRPr kumimoji="1" lang="ja-JP" altLang="en-US" sz="700" spc="-15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5368356" y="6233959"/>
            <a:ext cx="1328728" cy="525973"/>
            <a:chOff x="5455957" y="5340328"/>
            <a:chExt cx="1328728" cy="352122"/>
          </a:xfrm>
        </p:grpSpPr>
        <p:sp>
          <p:nvSpPr>
            <p:cNvPr id="142" name="テキスト ボックス 141"/>
            <p:cNvSpPr txBox="1"/>
            <p:nvPr/>
          </p:nvSpPr>
          <p:spPr>
            <a:xfrm>
              <a:off x="5498757" y="5424589"/>
              <a:ext cx="1192361" cy="26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/>
                <a:t>ﾅｶﾀﾞｹ    ﾅｵﾐ</a:t>
              </a:r>
              <a:endParaRPr lang="en-US" altLang="ja-JP" sz="1000" dirty="0"/>
            </a:p>
            <a:p>
              <a:r>
                <a:rPr lang="ja-JP" altLang="en-US" sz="1000" dirty="0"/>
                <a:t>中嶽直美</a:t>
              </a:r>
            </a:p>
          </p:txBody>
        </p:sp>
        <p:sp>
          <p:nvSpPr>
            <p:cNvPr id="143" name="テキスト ボックス 142"/>
            <p:cNvSpPr txBox="1"/>
            <p:nvPr/>
          </p:nvSpPr>
          <p:spPr>
            <a:xfrm>
              <a:off x="5455957" y="5340328"/>
              <a:ext cx="1328728" cy="13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>
                  <a:latin typeface="游ゴシック" panose="020B0400000000000000" pitchFamily="50" charset="-128"/>
                </a:rPr>
                <a:t>東京都医療的ケア児支援センター</a:t>
              </a:r>
              <a:endParaRPr kumimoji="1" lang="ja-JP" altLang="en-US" sz="700" spc="-15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586187" y="3930343"/>
            <a:ext cx="1266593" cy="405487"/>
            <a:chOff x="534849" y="3553390"/>
            <a:chExt cx="1266593" cy="405487"/>
          </a:xfrm>
        </p:grpSpPr>
        <p:sp>
          <p:nvSpPr>
            <p:cNvPr id="148" name="テキスト ボックス 147"/>
            <p:cNvSpPr txBox="1"/>
            <p:nvPr/>
          </p:nvSpPr>
          <p:spPr>
            <a:xfrm>
              <a:off x="714144" y="3712656"/>
              <a:ext cx="8339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福島明</a:t>
              </a:r>
              <a:endParaRPr kumimoji="1" lang="en-US" altLang="ja-JP" sz="1000" dirty="0"/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534849" y="3553390"/>
              <a:ext cx="1266593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都立北療育医療センター城南分園</a:t>
              </a:r>
            </a:p>
          </p:txBody>
        </p:sp>
      </p:grpSp>
      <p:grpSp>
        <p:nvGrpSpPr>
          <p:cNvPr id="150" name="グループ化 149"/>
          <p:cNvGrpSpPr/>
          <p:nvPr/>
        </p:nvGrpSpPr>
        <p:grpSpPr>
          <a:xfrm>
            <a:off x="2180290" y="7098606"/>
            <a:ext cx="1997437" cy="384302"/>
            <a:chOff x="5418863" y="6246430"/>
            <a:chExt cx="1144320" cy="384302"/>
          </a:xfrm>
        </p:grpSpPr>
        <p:sp>
          <p:nvSpPr>
            <p:cNvPr id="151" name="テキスト ボックス 150"/>
            <p:cNvSpPr txBox="1"/>
            <p:nvPr/>
          </p:nvSpPr>
          <p:spPr>
            <a:xfrm>
              <a:off x="5611596" y="6354493"/>
              <a:ext cx="951587" cy="2762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楠田聡</a:t>
              </a:r>
              <a:r>
                <a:rPr kumimoji="1" lang="ja-JP" altLang="en-US" sz="1200" dirty="0"/>
                <a:t>　</a:t>
              </a:r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5418863" y="6246430"/>
              <a:ext cx="97010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spc="-150" dirty="0"/>
                <a:t>東京医療保健大学・大学院  </a:t>
              </a:r>
              <a:r>
                <a:rPr kumimoji="1" lang="en-US" altLang="ja-JP" sz="700" spc="-150" dirty="0"/>
                <a:t>  </a:t>
              </a:r>
              <a:r>
                <a:rPr kumimoji="1" lang="ja-JP" altLang="en-US" sz="700" spc="-150" dirty="0"/>
                <a:t>　臨床教授</a:t>
              </a: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9098EB-2A31-4C7C-DC39-7C6F5001DDA2}"/>
              </a:ext>
            </a:extLst>
          </p:cNvPr>
          <p:cNvSpPr txBox="1"/>
          <p:nvPr/>
        </p:nvSpPr>
        <p:spPr>
          <a:xfrm>
            <a:off x="720176" y="3507935"/>
            <a:ext cx="1014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ｶﾓｼﾀﾞ   ﾐﾎ</a:t>
            </a:r>
            <a:endParaRPr kumimoji="1" lang="en-US" altLang="ja-JP" sz="1000" dirty="0"/>
          </a:p>
          <a:p>
            <a:r>
              <a:rPr kumimoji="1" lang="ja-JP" altLang="en-US" sz="1000" dirty="0"/>
              <a:t>鴨志田美保</a:t>
            </a:r>
            <a:endParaRPr kumimoji="1" lang="en-US" altLang="ja-JP" sz="10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9887B0E-42D0-8861-2020-2E03E4369642}"/>
              </a:ext>
            </a:extLst>
          </p:cNvPr>
          <p:cNvSpPr txBox="1"/>
          <p:nvPr/>
        </p:nvSpPr>
        <p:spPr>
          <a:xfrm>
            <a:off x="5368356" y="3775104"/>
            <a:ext cx="103083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飛田則文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2D9AD97-A221-C918-14AD-CAD43A918111}"/>
              </a:ext>
            </a:extLst>
          </p:cNvPr>
          <p:cNvSpPr txBox="1"/>
          <p:nvPr/>
        </p:nvSpPr>
        <p:spPr>
          <a:xfrm>
            <a:off x="5368356" y="3648156"/>
            <a:ext cx="13027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/>
              <a:t>荏原保健センター所長</a:t>
            </a:r>
          </a:p>
        </p:txBody>
      </p:sp>
    </p:spTree>
    <p:extLst>
      <p:ext uri="{BB962C8B-B14F-4D97-AF65-F5344CB8AC3E}">
        <p14:creationId xmlns:p14="http://schemas.microsoft.com/office/powerpoint/2010/main" val="279354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2025-11-04T09:18:58Z</dcterms:created>
  <dcterms:modified xsi:type="dcterms:W3CDTF">2025-11-04T09:19:11Z</dcterms:modified>
</cp:coreProperties>
</file>