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93" r:id="rId1"/>
  </p:sldMasterIdLst>
  <p:notesMasterIdLst>
    <p:notesMasterId r:id="rId3"/>
  </p:notesMasterIdLst>
  <p:handoutMasterIdLst>
    <p:handoutMasterId r:id="rId4"/>
  </p:handoutMasterIdLst>
  <p:sldIdLst>
    <p:sldId id="307" r:id="rId2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Verdana" pitchFamily="34" charset="0"/>
        <a:ea typeface="HG創英角ｺﾞｼｯｸUB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FF"/>
    <a:srgbClr val="003399"/>
    <a:srgbClr val="FFFFCC"/>
    <a:srgbClr val="C00000"/>
    <a:srgbClr val="FF66FF"/>
    <a:srgbClr val="CC00CC"/>
    <a:srgbClr val="FF00FF"/>
    <a:srgbClr val="CC00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44" autoAdjust="0"/>
    <p:restoredTop sz="94595" autoAdjust="0"/>
  </p:normalViewPr>
  <p:slideViewPr>
    <p:cSldViewPr>
      <p:cViewPr varScale="1">
        <p:scale>
          <a:sx n="68" d="100"/>
          <a:sy n="68" d="100"/>
        </p:scale>
        <p:origin x="171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2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375" cy="49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221" y="2"/>
            <a:ext cx="2950374" cy="49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0372"/>
            <a:ext cx="2950375" cy="497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221" y="9440372"/>
            <a:ext cx="2950374" cy="497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96540E08-91C0-455F-A116-3E86B7E88A7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6111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375" cy="49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26" y="2"/>
            <a:ext cx="2950375" cy="49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7" y="4720985"/>
            <a:ext cx="4991091" cy="4473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1972"/>
            <a:ext cx="2950375" cy="49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26" y="9441972"/>
            <a:ext cx="2950375" cy="49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20" tIns="46110" rIns="92220" bIns="4611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F8D475C7-2FC0-48AD-9DF0-6C7EB4CD03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2076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34309-617F-47A9-B994-D012A3317189}" type="slidenum">
              <a:rPr lang="ja-JP" altLang="en-US" smtClean="0">
                <a:solidFill>
                  <a:prstClr val="black"/>
                </a:solidFill>
              </a:rPr>
              <a:pPr/>
              <a:t>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38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16F4A-0C87-42CF-9305-EDE9DE1FBDDE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6460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156438-CC75-4CAB-BDF4-3B0B3FED7FFB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77739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B6B2A8-B284-4BCD-B363-DB55F1CA3148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557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2B85FD-217C-4382-B6AD-25ADAA9CF624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7062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5EDE79-B8C6-4D4E-B48E-6F8860ED78A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468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DEDA4-62EF-424D-AF2F-FACEE40967CD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782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1D39C-0120-41A1-BFC3-A91CFCC8273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6512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4DDBE9-025E-4F5B-B077-E056EAD6495D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1265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F08F1F-99C0-42B7-BC50-D04046E369D4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1776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5D6E20-4B84-4D47-824E-3802C4BC5932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988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F03D62-6AB1-48C0-9245-EEFC42C84A56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123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BEB14F-3F1B-41D6-AE4F-1ED0892A17C2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9314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4" r:id="rId1"/>
    <p:sldLayoutId id="2147485095" r:id="rId2"/>
    <p:sldLayoutId id="2147485096" r:id="rId3"/>
    <p:sldLayoutId id="2147485097" r:id="rId4"/>
    <p:sldLayoutId id="2147485098" r:id="rId5"/>
    <p:sldLayoutId id="2147485099" r:id="rId6"/>
    <p:sldLayoutId id="2147485100" r:id="rId7"/>
    <p:sldLayoutId id="2147485101" r:id="rId8"/>
    <p:sldLayoutId id="2147485102" r:id="rId9"/>
    <p:sldLayoutId id="2147485103" r:id="rId10"/>
    <p:sldLayoutId id="214748510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/>
          <p:cNvSpPr/>
          <p:nvPr/>
        </p:nvSpPr>
        <p:spPr>
          <a:xfrm>
            <a:off x="100050" y="1700808"/>
            <a:ext cx="8936446" cy="50405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 dirty="0"/>
          </a:p>
        </p:txBody>
      </p:sp>
      <p:sp>
        <p:nvSpPr>
          <p:cNvPr id="16" name="正方形/長方形 15"/>
          <p:cNvSpPr/>
          <p:nvPr/>
        </p:nvSpPr>
        <p:spPr>
          <a:xfrm>
            <a:off x="210394" y="775545"/>
            <a:ext cx="8917367" cy="1464386"/>
          </a:xfrm>
          <a:prstGeom prst="rect">
            <a:avLst/>
          </a:prstGeom>
          <a:noFill/>
          <a:ln w="158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1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endParaRPr lang="en-US" altLang="ja-JP" sz="11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endParaRPr lang="en-US" altLang="ja-JP" sz="11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endParaRPr lang="en-US" altLang="ja-JP" sz="11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endParaRPr lang="ja-JP" altLang="en-US" sz="11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222075" y="1891751"/>
            <a:ext cx="4483410" cy="4717952"/>
          </a:xfrm>
          <a:prstGeom prst="roundRect">
            <a:avLst>
              <a:gd name="adj" fmla="val 1344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フローチャート: 組合せ 1"/>
          <p:cNvSpPr/>
          <p:nvPr/>
        </p:nvSpPr>
        <p:spPr>
          <a:xfrm>
            <a:off x="3501420" y="1296296"/>
            <a:ext cx="1792315" cy="260496"/>
          </a:xfrm>
          <a:prstGeom prst="flowChartMerg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角丸四角形 54"/>
          <p:cNvSpPr/>
          <p:nvPr/>
        </p:nvSpPr>
        <p:spPr>
          <a:xfrm>
            <a:off x="4786605" y="1860566"/>
            <a:ext cx="4134009" cy="4717952"/>
          </a:xfrm>
          <a:prstGeom prst="roundRect">
            <a:avLst>
              <a:gd name="adj" fmla="val 248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0" y="-14537"/>
            <a:ext cx="9160239" cy="1268760"/>
            <a:chOff x="-52750" y="16129"/>
            <a:chExt cx="9160239" cy="1268760"/>
          </a:xfrm>
        </p:grpSpPr>
        <p:sp>
          <p:nvSpPr>
            <p:cNvPr id="14" name="正方形/長方形 13"/>
            <p:cNvSpPr/>
            <p:nvPr/>
          </p:nvSpPr>
          <p:spPr>
            <a:xfrm>
              <a:off x="-36513" y="780833"/>
              <a:ext cx="9144002" cy="5040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ja-JP" sz="1350"/>
            </a:p>
            <a:p>
              <a:pPr algn="ctr"/>
              <a:endParaRPr lang="en-US" altLang="ja-JP" sz="1350"/>
            </a:p>
            <a:p>
              <a:pPr algn="ctr"/>
              <a:endParaRPr lang="en-US" altLang="ja-JP" sz="1350"/>
            </a:p>
            <a:p>
              <a:pPr algn="ctr"/>
              <a:endParaRPr lang="en-US" altLang="ja-JP" sz="1350"/>
            </a:p>
            <a:p>
              <a:pPr algn="ctr"/>
              <a:endParaRPr lang="en-US" altLang="ja-JP" sz="1350"/>
            </a:p>
            <a:p>
              <a:pPr algn="ctr"/>
              <a:endParaRPr lang="en-US" altLang="ja-JP" sz="1350"/>
            </a:p>
            <a:p>
              <a:pPr algn="ctr"/>
              <a:endParaRPr lang="ja-JP" altLang="en-US" sz="1350" dirty="0"/>
            </a:p>
          </p:txBody>
        </p:sp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CEAACA01-9412-8343-65F9-4463C7B7F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2750" y="16129"/>
              <a:ext cx="9144000" cy="4358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b"/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HG創英角ｺﾞｼｯｸUB" panose="020B0909000000000000" pitchFamily="49" charset="-128"/>
                </a:rPr>
                <a:t>ファミリー・サポート・センターに関する補助金交付</a:t>
              </a:r>
            </a:p>
          </p:txBody>
        </p:sp>
      </p:grpSp>
      <p:sp>
        <p:nvSpPr>
          <p:cNvPr id="15" name="正方形/長方形 14"/>
          <p:cNvSpPr/>
          <p:nvPr/>
        </p:nvSpPr>
        <p:spPr>
          <a:xfrm>
            <a:off x="624" y="437546"/>
            <a:ext cx="1042984" cy="2686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概　要</a:t>
            </a:r>
          </a:p>
        </p:txBody>
      </p:sp>
      <p:sp>
        <p:nvSpPr>
          <p:cNvPr id="5" name="角丸四角形 30">
            <a:extLst>
              <a:ext uri="{FF2B5EF4-FFF2-40B4-BE49-F238E27FC236}">
                <a16:creationId xmlns:a16="http://schemas.microsoft.com/office/drawing/2014/main" id="{59634854-2BCB-3331-2C80-4E9E0CEDBD09}"/>
              </a:ext>
            </a:extLst>
          </p:cNvPr>
          <p:cNvSpPr/>
          <p:nvPr/>
        </p:nvSpPr>
        <p:spPr>
          <a:xfrm>
            <a:off x="6094510" y="1742684"/>
            <a:ext cx="1583398" cy="25935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補助事業の流れ</a:t>
            </a:r>
            <a:endParaRPr kumimoji="1" lang="ja-JP" altLang="en-US" sz="1600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-9408" y="1354261"/>
            <a:ext cx="1701088" cy="255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取り組み内容</a:t>
            </a:r>
          </a:p>
        </p:txBody>
      </p:sp>
      <p:sp>
        <p:nvSpPr>
          <p:cNvPr id="43" name="角丸四角形 28">
            <a:extLst>
              <a:ext uri="{FF2B5EF4-FFF2-40B4-BE49-F238E27FC236}">
                <a16:creationId xmlns:a16="http://schemas.microsoft.com/office/drawing/2014/main" id="{20EF2018-4223-8965-33D1-1D4ECC1CEFAA}"/>
              </a:ext>
            </a:extLst>
          </p:cNvPr>
          <p:cNvSpPr/>
          <p:nvPr/>
        </p:nvSpPr>
        <p:spPr>
          <a:xfrm>
            <a:off x="1480070" y="1755884"/>
            <a:ext cx="1583399" cy="2329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補助事業内容</a:t>
            </a:r>
          </a:p>
        </p:txBody>
      </p:sp>
      <p:sp>
        <p:nvSpPr>
          <p:cNvPr id="59" name="正方形/長方形 58"/>
          <p:cNvSpPr/>
          <p:nvPr/>
        </p:nvSpPr>
        <p:spPr>
          <a:xfrm>
            <a:off x="89071" y="692696"/>
            <a:ext cx="8965855" cy="600031"/>
          </a:xfrm>
          <a:prstGeom prst="rect">
            <a:avLst/>
          </a:prstGeom>
          <a:noFill/>
          <a:ln w="158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・令和８年度から、提供会員の皆様を対象に「提供会員活動報酬の補助」を実施いたします。従来の時間あたり</a:t>
            </a:r>
            <a:r>
              <a:rPr lang="en-US" altLang="ja-JP" sz="1100" dirty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800</a:t>
            </a:r>
            <a:r>
              <a:rPr lang="ja-JP" altLang="en-US" sz="1100" dirty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円の会員相互で取り交わす報酬に加え、提供会員からの申請に基づき、区から時間あたり</a:t>
            </a:r>
            <a:r>
              <a:rPr lang="en-US" altLang="ja-JP" sz="1100" dirty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100</a:t>
            </a:r>
            <a:r>
              <a:rPr lang="ja-JP" altLang="en-US" sz="1100" dirty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円～</a:t>
            </a:r>
            <a:r>
              <a:rPr lang="en-US" altLang="ja-JP" sz="1100" dirty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300</a:t>
            </a:r>
            <a:r>
              <a:rPr lang="ja-JP" altLang="en-US" sz="1100" dirty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円の補助を行います。</a:t>
            </a:r>
            <a:endParaRPr lang="en-US" altLang="ja-JP" sz="11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grpSp>
        <p:nvGrpSpPr>
          <p:cNvPr id="66" name="グループ化 65"/>
          <p:cNvGrpSpPr/>
          <p:nvPr/>
        </p:nvGrpSpPr>
        <p:grpSpPr>
          <a:xfrm>
            <a:off x="368136" y="2174541"/>
            <a:ext cx="4251978" cy="1968623"/>
            <a:chOff x="850088" y="4797005"/>
            <a:chExt cx="11465709" cy="3572624"/>
          </a:xfrm>
        </p:grpSpPr>
        <p:sp>
          <p:nvSpPr>
            <p:cNvPr id="69" name="角丸四角形 68"/>
            <p:cNvSpPr/>
            <p:nvPr/>
          </p:nvSpPr>
          <p:spPr>
            <a:xfrm>
              <a:off x="1742468" y="7124617"/>
              <a:ext cx="2529873" cy="92271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</a:rPr>
                <a:t>依頼会員</a:t>
              </a:r>
              <a:endParaRPr kumimoji="1" lang="en-US" altLang="ja-JP" sz="1000" dirty="0">
                <a:solidFill>
                  <a:schemeClr val="tx1"/>
                </a:solidFill>
              </a:endParaRPr>
            </a:p>
          </p:txBody>
        </p:sp>
        <p:sp>
          <p:nvSpPr>
            <p:cNvPr id="70" name="角丸四角形 69"/>
            <p:cNvSpPr/>
            <p:nvPr/>
          </p:nvSpPr>
          <p:spPr>
            <a:xfrm>
              <a:off x="6555014" y="7135391"/>
              <a:ext cx="5760783" cy="91993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ja-JP" altLang="en-US" sz="1000" dirty="0">
                  <a:solidFill>
                    <a:schemeClr val="tx1"/>
                  </a:solidFill>
                </a:rPr>
                <a:t>　　　提供会員</a:t>
              </a:r>
              <a:endParaRPr lang="en-US" altLang="ja-JP" sz="1000" dirty="0">
                <a:solidFill>
                  <a:schemeClr val="tx1"/>
                </a:solidFill>
              </a:endParaRPr>
            </a:p>
          </p:txBody>
        </p:sp>
        <p:sp>
          <p:nvSpPr>
            <p:cNvPr id="71" name="上矢印 70"/>
            <p:cNvSpPr/>
            <p:nvPr/>
          </p:nvSpPr>
          <p:spPr>
            <a:xfrm rot="2453005">
              <a:off x="4088374" y="5622710"/>
              <a:ext cx="367940" cy="1430804"/>
            </a:xfrm>
            <a:prstGeom prst="upArrow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sp>
          <p:nvSpPr>
            <p:cNvPr id="76" name="上矢印 75"/>
            <p:cNvSpPr/>
            <p:nvPr/>
          </p:nvSpPr>
          <p:spPr>
            <a:xfrm rot="8435772">
              <a:off x="5941416" y="5636525"/>
              <a:ext cx="410769" cy="1463917"/>
            </a:xfrm>
            <a:prstGeom prst="upArrow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1000" dirty="0"/>
            </a:p>
          </p:txBody>
        </p:sp>
        <p:sp>
          <p:nvSpPr>
            <p:cNvPr id="77" name="上矢印 76"/>
            <p:cNvSpPr/>
            <p:nvPr/>
          </p:nvSpPr>
          <p:spPr>
            <a:xfrm rot="16200000">
              <a:off x="5028333" y="6489983"/>
              <a:ext cx="496144" cy="1714604"/>
            </a:xfrm>
            <a:prstGeom prst="upArrow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sp>
          <p:nvSpPr>
            <p:cNvPr id="78" name="上矢印 77"/>
            <p:cNvSpPr/>
            <p:nvPr/>
          </p:nvSpPr>
          <p:spPr>
            <a:xfrm rot="5400000">
              <a:off x="5252907" y="6939398"/>
              <a:ext cx="480531" cy="1735335"/>
            </a:xfrm>
            <a:prstGeom prst="upArrow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1000"/>
            </a:p>
          </p:txBody>
        </p:sp>
        <p:sp>
          <p:nvSpPr>
            <p:cNvPr id="80" name="角丸四角形 79"/>
            <p:cNvSpPr/>
            <p:nvPr/>
          </p:nvSpPr>
          <p:spPr>
            <a:xfrm>
              <a:off x="1506495" y="4797005"/>
              <a:ext cx="7746088" cy="533399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sz="1000" dirty="0">
                  <a:solidFill>
                    <a:sysClr val="windowText" lastClr="000000"/>
                  </a:solidFill>
                </a:rPr>
                <a:t>ファミリー・サポート・センター</a:t>
              </a:r>
              <a:endParaRPr kumimoji="1" lang="en-US" altLang="ja-JP" sz="1000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1" name="Picture 3" descr="C:\Users\T0521177\Desktop\happy_family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088" y="7337651"/>
              <a:ext cx="1488695" cy="1031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" name="正方形/長方形 81"/>
            <p:cNvSpPr/>
            <p:nvPr/>
          </p:nvSpPr>
          <p:spPr>
            <a:xfrm>
              <a:off x="3836580" y="5272538"/>
              <a:ext cx="3001108" cy="40428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</a:rPr>
                <a:t>アドバイザー</a:t>
              </a:r>
            </a:p>
          </p:txBody>
        </p:sp>
        <p:pic>
          <p:nvPicPr>
            <p:cNvPr id="83" name="Picture 2" descr="C:\Users\T0521177\Desktop\denwa_business_woma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5882" y="4876079"/>
              <a:ext cx="961849" cy="839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2" name="テキスト ボックス 91"/>
          <p:cNvSpPr txBox="1"/>
          <p:nvPr/>
        </p:nvSpPr>
        <p:spPr>
          <a:xfrm>
            <a:off x="826723" y="2977181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/>
              <a:t>①援助依頼</a:t>
            </a:r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2264454" y="2765957"/>
            <a:ext cx="7101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/>
              <a:t>②援助打診</a:t>
            </a:r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1796181" y="3277626"/>
            <a:ext cx="779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/>
              <a:t>③援助実施</a:t>
            </a:r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1622479" y="3921535"/>
            <a:ext cx="7637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④報酬支払</a:t>
            </a:r>
            <a:endParaRPr kumimoji="1" lang="ja-JP" altLang="en-US" sz="800" dirty="0"/>
          </a:p>
        </p:txBody>
      </p:sp>
      <p:sp>
        <p:nvSpPr>
          <p:cNvPr id="97" name="角丸四角形 96"/>
          <p:cNvSpPr/>
          <p:nvPr/>
        </p:nvSpPr>
        <p:spPr>
          <a:xfrm>
            <a:off x="3152552" y="2643671"/>
            <a:ext cx="917772" cy="29391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00" dirty="0">
                <a:solidFill>
                  <a:sysClr val="windowText" lastClr="000000"/>
                </a:solidFill>
              </a:rPr>
              <a:t>品川区</a:t>
            </a:r>
            <a:endParaRPr kumimoji="1" lang="en-US" altLang="ja-JP" sz="1000" dirty="0">
              <a:solidFill>
                <a:sysClr val="windowText" lastClr="000000"/>
              </a:solidFill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2675225" y="2892520"/>
            <a:ext cx="810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【</a:t>
            </a:r>
            <a:r>
              <a:rPr kumimoji="1" lang="ja-JP" altLang="en-US" sz="800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新</a:t>
            </a:r>
            <a:r>
              <a:rPr kumimoji="1" lang="en-US" altLang="ja-JP" sz="800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】</a:t>
            </a:r>
          </a:p>
          <a:p>
            <a:r>
              <a:rPr kumimoji="1" lang="ja-JP" altLang="en-US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時間当たり</a:t>
            </a:r>
            <a:r>
              <a:rPr lang="en-US" altLang="ja-JP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100</a:t>
            </a:r>
            <a:r>
              <a:rPr lang="ja-JP" altLang="en-US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～</a:t>
            </a:r>
            <a:r>
              <a:rPr lang="en-US" altLang="ja-JP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300</a:t>
            </a:r>
            <a:r>
              <a:rPr kumimoji="1" lang="ja-JP" altLang="en-US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円</a:t>
            </a:r>
            <a:endParaRPr kumimoji="1" lang="en-US" altLang="ja-JP" sz="800" u="sng" dirty="0">
              <a:solidFill>
                <a:srgbClr val="FF0000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kumimoji="1" lang="ja-JP" altLang="en-US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報酬の補助</a:t>
            </a:r>
          </a:p>
        </p:txBody>
      </p:sp>
      <p:sp>
        <p:nvSpPr>
          <p:cNvPr id="21" name="下矢印 20"/>
          <p:cNvSpPr/>
          <p:nvPr/>
        </p:nvSpPr>
        <p:spPr>
          <a:xfrm>
            <a:off x="3446430" y="2948775"/>
            <a:ext cx="171759" cy="495046"/>
          </a:xfrm>
          <a:prstGeom prst="downArrow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3654018" y="3009599"/>
            <a:ext cx="1087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・事前の口座登録</a:t>
            </a:r>
            <a:endParaRPr lang="en-US" altLang="ja-JP" sz="800" u="sng" dirty="0">
              <a:solidFill>
                <a:srgbClr val="FF0000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800" u="sng" dirty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・補助金申請</a:t>
            </a:r>
            <a:endParaRPr lang="en-US" altLang="ja-JP" sz="800" u="sng" dirty="0">
              <a:solidFill>
                <a:srgbClr val="FF0000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101" name="下矢印 100"/>
          <p:cNvSpPr/>
          <p:nvPr/>
        </p:nvSpPr>
        <p:spPr>
          <a:xfrm flipV="1">
            <a:off x="3636493" y="2956178"/>
            <a:ext cx="144016" cy="495046"/>
          </a:xfrm>
          <a:prstGeom prst="downArrow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角丸四角形 50"/>
          <p:cNvSpPr/>
          <p:nvPr/>
        </p:nvSpPr>
        <p:spPr>
          <a:xfrm>
            <a:off x="2482409" y="2559156"/>
            <a:ext cx="2164083" cy="1473406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角丸四角形 45"/>
          <p:cNvSpPr/>
          <p:nvPr/>
        </p:nvSpPr>
        <p:spPr>
          <a:xfrm>
            <a:off x="291358" y="4220338"/>
            <a:ext cx="4304508" cy="2300631"/>
          </a:xfrm>
          <a:prstGeom prst="roundRect">
            <a:avLst>
              <a:gd name="adj" fmla="val 1344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4868810" y="2948775"/>
            <a:ext cx="37907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従来どおり、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②援助活動を実施。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③活動報告書を期限までに事務局へ提出する。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⇒４～９月までの報告書は</a:t>
            </a:r>
            <a:r>
              <a:rPr lang="en-US" altLang="ja-JP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日まで</a:t>
            </a:r>
            <a:endParaRPr lang="en-US" altLang="ja-JP" sz="12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 ⇒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月までの報告書は</a:t>
            </a:r>
            <a:r>
              <a:rPr lang="en-US" altLang="ja-JP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日まで</a:t>
            </a:r>
            <a:endParaRPr lang="en-US" altLang="ja-JP" sz="105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en-US" altLang="ja-JP" sz="1200" u="sng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u="sng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本補助金の算定根拠となります。</a:t>
            </a:r>
            <a:endParaRPr lang="en-US" altLang="ja-JP" sz="1200" u="sng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5002529" y="4694664"/>
            <a:ext cx="38928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④</a:t>
            </a:r>
            <a:r>
              <a:rPr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補助金申請書の提出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（資料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（年に</a:t>
            </a:r>
            <a:r>
              <a:rPr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回：前期</a:t>
            </a:r>
            <a:r>
              <a:rPr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日、後期</a:t>
            </a:r>
            <a:r>
              <a:rPr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日）</a:t>
            </a:r>
            <a:endParaRPr lang="en-US" altLang="ja-JP" sz="12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⑤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区確認・審査後、補助金交付決定通知書の交付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⑥補助金の振込（区⇒提供会員様）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（年に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回：前期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月頃、後期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月頃を予定）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481" y="2391660"/>
            <a:ext cx="487640" cy="48764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143" y="3441526"/>
            <a:ext cx="871833" cy="758494"/>
          </a:xfrm>
          <a:prstGeom prst="rect">
            <a:avLst/>
          </a:prstGeom>
        </p:spPr>
      </p:pic>
      <p:grpSp>
        <p:nvGrpSpPr>
          <p:cNvPr id="17" name="グループ化 16"/>
          <p:cNvGrpSpPr/>
          <p:nvPr/>
        </p:nvGrpSpPr>
        <p:grpSpPr>
          <a:xfrm>
            <a:off x="1304025" y="4657952"/>
            <a:ext cx="2680034" cy="682772"/>
            <a:chOff x="1376033" y="4849268"/>
            <a:chExt cx="2680034" cy="682772"/>
          </a:xfrm>
        </p:grpSpPr>
        <p:sp>
          <p:nvSpPr>
            <p:cNvPr id="85" name="テキスト ボックス 84"/>
            <p:cNvSpPr txBox="1"/>
            <p:nvPr/>
          </p:nvSpPr>
          <p:spPr>
            <a:xfrm>
              <a:off x="1376033" y="4849268"/>
              <a:ext cx="367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900" dirty="0"/>
                <a:t>７時</a:t>
              </a:r>
            </a:p>
          </p:txBody>
        </p:sp>
        <p:sp>
          <p:nvSpPr>
            <p:cNvPr id="86" name="テキスト ボックス 85"/>
            <p:cNvSpPr txBox="1"/>
            <p:nvPr/>
          </p:nvSpPr>
          <p:spPr>
            <a:xfrm>
              <a:off x="1907704" y="5301208"/>
              <a:ext cx="21483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ja-JP" altLang="en-US" sz="900" u="sng" dirty="0">
                <a:solidFill>
                  <a:srgbClr val="FF0000"/>
                </a:solidFill>
              </a:endParaRPr>
            </a:p>
          </p:txBody>
        </p:sp>
      </p:grpSp>
      <p:sp>
        <p:nvSpPr>
          <p:cNvPr id="68" name="正方形/長方形 67"/>
          <p:cNvSpPr/>
          <p:nvPr/>
        </p:nvSpPr>
        <p:spPr>
          <a:xfrm>
            <a:off x="1536384" y="4684179"/>
            <a:ext cx="1714653" cy="3318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100</a:t>
            </a:r>
            <a:r>
              <a:rPr kumimoji="1" lang="ja-JP" altLang="en-US" dirty="0">
                <a:solidFill>
                  <a:schemeClr val="tx1"/>
                </a:solidFill>
              </a:rPr>
              <a:t>円</a:t>
            </a:r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360671" y="4277847"/>
            <a:ext cx="4224578" cy="406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〇補助金額：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種類を活動時間に乗じる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１）平日の</a:t>
            </a:r>
            <a:r>
              <a:rPr lang="ja-JP" altLang="en-US" sz="9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時間内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…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</a:t>
            </a:r>
            <a:endParaRPr lang="en-US" altLang="ja-JP" sz="9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351491" y="5056749"/>
            <a:ext cx="4224578" cy="240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２）土日祝の</a:t>
            </a:r>
            <a:r>
              <a:rPr lang="ja-JP" altLang="en-US" sz="9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時間内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…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300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</a:t>
            </a:r>
            <a:endParaRPr lang="en-US" altLang="ja-JP" sz="9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368136" y="5642287"/>
            <a:ext cx="4224578" cy="240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３）</a:t>
            </a:r>
            <a:r>
              <a:rPr lang="ja-JP" altLang="en-US" sz="9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時間外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（曜日関係なく）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…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200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</a:t>
            </a:r>
            <a:endParaRPr lang="en-US" altLang="ja-JP" sz="9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" name="正方形/長方形 109"/>
          <p:cNvSpPr/>
          <p:nvPr/>
        </p:nvSpPr>
        <p:spPr>
          <a:xfrm>
            <a:off x="3259887" y="4687920"/>
            <a:ext cx="820599" cy="3392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D3C4943-C9A1-F45C-AC4A-0433F2E91C15}"/>
              </a:ext>
            </a:extLst>
          </p:cNvPr>
          <p:cNvSpPr/>
          <p:nvPr/>
        </p:nvSpPr>
        <p:spPr>
          <a:xfrm>
            <a:off x="705538" y="4688490"/>
            <a:ext cx="820599" cy="3392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D0EC33B-04E0-B035-4D3A-173FAA5AD986}"/>
              </a:ext>
            </a:extLst>
          </p:cNvPr>
          <p:cNvSpPr/>
          <p:nvPr/>
        </p:nvSpPr>
        <p:spPr>
          <a:xfrm>
            <a:off x="686709" y="5306451"/>
            <a:ext cx="820599" cy="3392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 dirty="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2A6526C5-9AA0-DE06-4466-C1E561410CFD}"/>
              </a:ext>
            </a:extLst>
          </p:cNvPr>
          <p:cNvSpPr/>
          <p:nvPr/>
        </p:nvSpPr>
        <p:spPr>
          <a:xfrm>
            <a:off x="677549" y="5874209"/>
            <a:ext cx="820599" cy="339212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200</a:t>
            </a:r>
            <a:r>
              <a:rPr kumimoji="1" lang="ja-JP" altLang="en-US" dirty="0">
                <a:solidFill>
                  <a:schemeClr val="tx1"/>
                </a:solidFill>
              </a:rPr>
              <a:t>円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CF4E8D0-2ED8-B759-9346-467382EE4CB2}"/>
              </a:ext>
            </a:extLst>
          </p:cNvPr>
          <p:cNvSpPr/>
          <p:nvPr/>
        </p:nvSpPr>
        <p:spPr>
          <a:xfrm>
            <a:off x="1524200" y="5308300"/>
            <a:ext cx="1684337" cy="331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300</a:t>
            </a:r>
            <a:r>
              <a:rPr kumimoji="1" lang="ja-JP" altLang="en-US" dirty="0">
                <a:solidFill>
                  <a:schemeClr val="tx1"/>
                </a:solidFill>
              </a:rPr>
              <a:t>円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4E90CFA-8018-F604-1E37-11C25F053679}"/>
              </a:ext>
            </a:extLst>
          </p:cNvPr>
          <p:cNvSpPr/>
          <p:nvPr/>
        </p:nvSpPr>
        <p:spPr>
          <a:xfrm>
            <a:off x="1524200" y="5877899"/>
            <a:ext cx="1684337" cy="3318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EDD8F36-6FB3-1942-4394-07C0BA2AABC5}"/>
              </a:ext>
            </a:extLst>
          </p:cNvPr>
          <p:cNvSpPr/>
          <p:nvPr/>
        </p:nvSpPr>
        <p:spPr>
          <a:xfrm>
            <a:off x="3235568" y="5309491"/>
            <a:ext cx="820599" cy="3392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99CE6768-52E2-864D-DA80-35ED294FE8C0}"/>
              </a:ext>
            </a:extLst>
          </p:cNvPr>
          <p:cNvSpPr/>
          <p:nvPr/>
        </p:nvSpPr>
        <p:spPr>
          <a:xfrm>
            <a:off x="3226193" y="5874209"/>
            <a:ext cx="820599" cy="335522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200</a:t>
            </a:r>
            <a:r>
              <a:rPr kumimoji="1" lang="ja-JP" altLang="en-US" dirty="0">
                <a:solidFill>
                  <a:schemeClr val="tx1"/>
                </a:solidFill>
              </a:rPr>
              <a:t>円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713EF46-8FFE-B6E6-1B11-AED8FA843E5F}"/>
              </a:ext>
            </a:extLst>
          </p:cNvPr>
          <p:cNvSpPr txBox="1"/>
          <p:nvPr/>
        </p:nvSpPr>
        <p:spPr>
          <a:xfrm>
            <a:off x="1286726" y="5292839"/>
            <a:ext cx="36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７時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7A7CD2E-A44D-FDC2-DA3E-CE89B571A41B}"/>
              </a:ext>
            </a:extLst>
          </p:cNvPr>
          <p:cNvSpPr txBox="1"/>
          <p:nvPr/>
        </p:nvSpPr>
        <p:spPr>
          <a:xfrm>
            <a:off x="1491323" y="5861473"/>
            <a:ext cx="36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７時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3D63E79-96A8-1350-DFD7-A68F6CC9DACB}"/>
              </a:ext>
            </a:extLst>
          </p:cNvPr>
          <p:cNvSpPr txBox="1"/>
          <p:nvPr/>
        </p:nvSpPr>
        <p:spPr>
          <a:xfrm>
            <a:off x="3194634" y="4672195"/>
            <a:ext cx="36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19</a:t>
            </a:r>
          </a:p>
          <a:p>
            <a:r>
              <a:rPr kumimoji="1" lang="ja-JP" altLang="en-US" sz="900" dirty="0"/>
              <a:t>時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F9691C7-9D1A-9CAE-A84C-9C4B8555205B}"/>
              </a:ext>
            </a:extLst>
          </p:cNvPr>
          <p:cNvSpPr txBox="1"/>
          <p:nvPr/>
        </p:nvSpPr>
        <p:spPr>
          <a:xfrm>
            <a:off x="3184742" y="5298844"/>
            <a:ext cx="36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19</a:t>
            </a:r>
          </a:p>
          <a:p>
            <a:r>
              <a:rPr kumimoji="1" lang="ja-JP" altLang="en-US" sz="900" dirty="0"/>
              <a:t>時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EC88859-1BBA-6787-C84D-61FFAAA64FF7}"/>
              </a:ext>
            </a:extLst>
          </p:cNvPr>
          <p:cNvSpPr txBox="1"/>
          <p:nvPr/>
        </p:nvSpPr>
        <p:spPr>
          <a:xfrm>
            <a:off x="2951328" y="5845704"/>
            <a:ext cx="36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19</a:t>
            </a:r>
          </a:p>
          <a:p>
            <a:r>
              <a:rPr kumimoji="1" lang="ja-JP" altLang="en-US" sz="900" dirty="0"/>
              <a:t>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E5D3351-8F63-F052-B0CD-11CCB873D578}"/>
              </a:ext>
            </a:extLst>
          </p:cNvPr>
          <p:cNvSpPr txBox="1"/>
          <p:nvPr/>
        </p:nvSpPr>
        <p:spPr>
          <a:xfrm>
            <a:off x="4856691" y="2320041"/>
            <a:ext cx="3790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①補助金受給のための口座登録をする。</a:t>
            </a:r>
            <a:endParaRPr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（初回のみ申請必要）</a:t>
            </a:r>
            <a:endParaRPr lang="en-US" altLang="ja-JP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⇒専用の申請フォームにて申込みいただく。（資料２）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7493BC-BFE1-A6E2-01CD-855CC29AFAF4}"/>
              </a:ext>
            </a:extLst>
          </p:cNvPr>
          <p:cNvSpPr txBox="1"/>
          <p:nvPr/>
        </p:nvSpPr>
        <p:spPr>
          <a:xfrm>
            <a:off x="1267933" y="4672195"/>
            <a:ext cx="36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７時</a:t>
            </a:r>
          </a:p>
        </p:txBody>
      </p:sp>
    </p:spTree>
    <p:extLst>
      <p:ext uri="{BB962C8B-B14F-4D97-AF65-F5344CB8AC3E}">
        <p14:creationId xmlns:p14="http://schemas.microsoft.com/office/powerpoint/2010/main" val="2676996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kumimoji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4466</TotalTime>
  <Words>354</Words>
  <Application>Microsoft Office PowerPoint</Application>
  <PresentationFormat>画面に合わせる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HGSｺﾞｼｯｸE</vt:lpstr>
      <vt:lpstr>HGSｺﾞｼｯｸM</vt:lpstr>
      <vt:lpstr>HG創英角ｺﾞｼｯｸUB</vt:lpstr>
      <vt:lpstr>Meiryo UI</vt:lpstr>
      <vt:lpstr>Arial</vt:lpstr>
      <vt:lpstr>Calibri</vt:lpstr>
      <vt:lpstr>Tahoma</vt:lpstr>
      <vt:lpstr>Times New Roman</vt:lpstr>
      <vt:lpstr>Verdana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情報管理の徹底について</dc:title>
  <dc:creator>新田　智伸</dc:creator>
  <cp:lastModifiedBy>佐藤　心</cp:lastModifiedBy>
  <cp:revision>280</cp:revision>
  <cp:lastPrinted>2026-07-28T10:03:45Z</cp:lastPrinted>
  <dcterms:modified xsi:type="dcterms:W3CDTF">2026-07-28T10:03:52Z</dcterms:modified>
</cp:coreProperties>
</file>