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10"/>
  </p:notesMasterIdLst>
  <p:sldIdLst>
    <p:sldId id="263" r:id="rId2"/>
    <p:sldId id="256" r:id="rId3"/>
    <p:sldId id="257" r:id="rId4"/>
    <p:sldId id="258" r:id="rId5"/>
    <p:sldId id="259" r:id="rId6"/>
    <p:sldId id="260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1043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B09F3-C7E7-4A4B-BA48-5BE8F80BBDAC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5FA13-10E7-4458-B9F7-71AEA1858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19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D5FA13-10E7-4458-B9F7-71AEA18580F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197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D5FA13-10E7-4458-B9F7-71AEA18580F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441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098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494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7326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4070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4166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565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603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81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65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4024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82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2885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56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17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105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5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1CD24-063D-43B7-A4A3-102E5AC59F9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71A189C-A0ED-47B0-8014-D80EB66BE1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16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51078A-B517-BE2F-126B-29E717C010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19459" y="977714"/>
            <a:ext cx="8131550" cy="2262781"/>
          </a:xfrm>
        </p:spPr>
        <p:txBody>
          <a:bodyPr>
            <a:normAutofit/>
          </a:bodyPr>
          <a:lstStyle/>
          <a:p>
            <a:r>
              <a:rPr kumimoji="1" lang="ja-JP" altLang="en-US" b="1" dirty="0"/>
              <a:t>ファミサポ活動時間</a:t>
            </a:r>
            <a:br>
              <a:rPr kumimoji="1" lang="en-US" altLang="ja-JP" b="1" dirty="0"/>
            </a:br>
            <a:r>
              <a:rPr kumimoji="1" lang="ja-JP" altLang="en-US" b="1" dirty="0"/>
              <a:t>計算用補助ツール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9A70B99-3D76-41EF-2062-767017432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489" y="3752258"/>
            <a:ext cx="8131550" cy="1126283"/>
          </a:xfrm>
        </p:spPr>
        <p:txBody>
          <a:bodyPr>
            <a:normAutofit/>
          </a:bodyPr>
          <a:lstStyle/>
          <a:p>
            <a:r>
              <a:rPr kumimoji="1" lang="ja-JP" altLang="en-US" sz="2400" b="1" dirty="0"/>
              <a:t>令和８年</a:t>
            </a:r>
            <a:r>
              <a:rPr kumimoji="1" lang="en-US" altLang="ja-JP" sz="2400" b="1" dirty="0"/>
              <a:t>4</a:t>
            </a:r>
            <a:r>
              <a:rPr kumimoji="1" lang="ja-JP" altLang="en-US" sz="2400" b="1" dirty="0"/>
              <a:t>月～</a:t>
            </a:r>
            <a:r>
              <a:rPr kumimoji="1" lang="en-US" altLang="ja-JP" sz="2400" b="1" dirty="0"/>
              <a:t>9</a:t>
            </a:r>
            <a:r>
              <a:rPr kumimoji="1" lang="ja-JP" altLang="en-US" sz="2400" b="1" dirty="0"/>
              <a:t>月分の入力について</a:t>
            </a: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3A495F53-C1D2-73E5-A6C6-BCABB2BA14E2}"/>
              </a:ext>
            </a:extLst>
          </p:cNvPr>
          <p:cNvSpPr txBox="1">
            <a:spLocks/>
          </p:cNvSpPr>
          <p:nvPr/>
        </p:nvSpPr>
        <p:spPr>
          <a:xfrm>
            <a:off x="1792433" y="4992794"/>
            <a:ext cx="8131550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 dirty="0"/>
              <a:t>品川区　子ども家庭支援センター</a:t>
            </a:r>
            <a:endParaRPr lang="en-US" altLang="ja-JP" sz="2400" b="1" dirty="0"/>
          </a:p>
          <a:p>
            <a:r>
              <a:rPr lang="ja-JP" altLang="en-US" sz="2400" b="1" dirty="0"/>
              <a:t>子育て支援連携担当</a:t>
            </a:r>
            <a:endParaRPr lang="en-US" altLang="ja-JP" sz="2400" b="1" dirty="0"/>
          </a:p>
        </p:txBody>
      </p:sp>
    </p:spTree>
    <p:extLst>
      <p:ext uri="{BB962C8B-B14F-4D97-AF65-F5344CB8AC3E}">
        <p14:creationId xmlns:p14="http://schemas.microsoft.com/office/powerpoint/2010/main" val="372497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BCB64CA-5FB1-6A20-81F9-AB94C5AE77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970" b="31192"/>
          <a:stretch>
            <a:fillRect/>
          </a:stretch>
        </p:blipFill>
        <p:spPr>
          <a:xfrm>
            <a:off x="329740" y="740299"/>
            <a:ext cx="6230321" cy="326553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A08FBE1-5AF6-18BC-0117-163924030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100" y="2609564"/>
            <a:ext cx="6182588" cy="10002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F158B7B-8DE0-2BCB-3A69-24CF17926C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3671" b="35974"/>
          <a:stretch>
            <a:fillRect/>
          </a:stretch>
        </p:blipFill>
        <p:spPr>
          <a:xfrm>
            <a:off x="571258" y="3943352"/>
            <a:ext cx="5939998" cy="2937968"/>
          </a:xfrm>
          <a:prstGeom prst="rect">
            <a:avLst/>
          </a:prstGeom>
        </p:spPr>
      </p:pic>
      <p:sp>
        <p:nvSpPr>
          <p:cNvPr id="12" name="字幕 2">
            <a:extLst>
              <a:ext uri="{FF2B5EF4-FFF2-40B4-BE49-F238E27FC236}">
                <a16:creationId xmlns:a16="http://schemas.microsoft.com/office/drawing/2014/main" id="{84AED2B7-A455-0690-386B-258088A08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058" y="103328"/>
            <a:ext cx="8037094" cy="627236"/>
          </a:xfrm>
        </p:spPr>
        <p:txBody>
          <a:bodyPr>
            <a:normAutofit/>
          </a:bodyPr>
          <a:lstStyle/>
          <a:p>
            <a:pPr algn="l"/>
            <a:r>
              <a:rPr lang="ja-JP" altLang="en-US" sz="3200" b="1" dirty="0"/>
              <a:t>１．</a:t>
            </a:r>
            <a:r>
              <a:rPr kumimoji="1" lang="en-US" altLang="ja-JP" sz="3200" b="1" dirty="0"/>
              <a:t>Excel</a:t>
            </a:r>
            <a:r>
              <a:rPr kumimoji="1" lang="ja-JP" altLang="en-US" sz="3200" b="1" dirty="0"/>
              <a:t>を入力する前に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29F90480-7AE2-4A8F-96B0-15AFBA69F8FB}"/>
              </a:ext>
            </a:extLst>
          </p:cNvPr>
          <p:cNvSpPr/>
          <p:nvPr/>
        </p:nvSpPr>
        <p:spPr>
          <a:xfrm>
            <a:off x="329740" y="1783080"/>
            <a:ext cx="2916380" cy="457200"/>
          </a:xfrm>
          <a:prstGeom prst="roundRect">
            <a:avLst/>
          </a:prstGeom>
          <a:noFill/>
          <a:ln w="57150">
            <a:solidFill>
              <a:srgbClr val="00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矢印: 折線 14">
            <a:extLst>
              <a:ext uri="{FF2B5EF4-FFF2-40B4-BE49-F238E27FC236}">
                <a16:creationId xmlns:a16="http://schemas.microsoft.com/office/drawing/2014/main" id="{C851C707-A980-03DB-C4C7-043C9C1E22B9}"/>
              </a:ext>
            </a:extLst>
          </p:cNvPr>
          <p:cNvSpPr/>
          <p:nvPr/>
        </p:nvSpPr>
        <p:spPr>
          <a:xfrm rot="10800000" flipH="1">
            <a:off x="1486554" y="2240280"/>
            <a:ext cx="1000546" cy="1042781"/>
          </a:xfrm>
          <a:prstGeom prst="bentArrow">
            <a:avLst>
              <a:gd name="adj1" fmla="val 25000"/>
              <a:gd name="adj2" fmla="val 28656"/>
              <a:gd name="adj3" fmla="val 25000"/>
              <a:gd name="adj4" fmla="val 43750"/>
            </a:avLst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054D5DD-9295-8C91-C1E1-6D3CCDE20306}"/>
              </a:ext>
            </a:extLst>
          </p:cNvPr>
          <p:cNvSpPr/>
          <p:nvPr/>
        </p:nvSpPr>
        <p:spPr>
          <a:xfrm>
            <a:off x="6400800" y="2846107"/>
            <a:ext cx="172031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04D27EF-B46C-312D-46A7-0F6088667525}"/>
              </a:ext>
            </a:extLst>
          </p:cNvPr>
          <p:cNvSpPr/>
          <p:nvPr/>
        </p:nvSpPr>
        <p:spPr>
          <a:xfrm>
            <a:off x="503695" y="3920032"/>
            <a:ext cx="6007561" cy="2937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DBDE80D7-1268-4B02-4FEC-0F9C885FCF2C}"/>
              </a:ext>
            </a:extLst>
          </p:cNvPr>
          <p:cNvSpPr/>
          <p:nvPr/>
        </p:nvSpPr>
        <p:spPr>
          <a:xfrm>
            <a:off x="2487099" y="2533071"/>
            <a:ext cx="6230321" cy="1076758"/>
          </a:xfrm>
          <a:prstGeom prst="roundRect">
            <a:avLst/>
          </a:prstGeom>
          <a:noFill/>
          <a:ln w="57150">
            <a:solidFill>
              <a:srgbClr val="00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A0F8DD9-B0D6-0140-A872-BE6A7BBC2969}"/>
              </a:ext>
            </a:extLst>
          </p:cNvPr>
          <p:cNvSpPr txBox="1"/>
          <p:nvPr/>
        </p:nvSpPr>
        <p:spPr>
          <a:xfrm>
            <a:off x="7414657" y="1186323"/>
            <a:ext cx="3556861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①の“コンテンツの有効化”を</a:t>
            </a:r>
            <a:endParaRPr kumimoji="1" lang="en-US" altLang="ja-JP" dirty="0"/>
          </a:p>
          <a:p>
            <a:r>
              <a:rPr kumimoji="1" lang="ja-JP" altLang="en-US" dirty="0">
                <a:solidFill>
                  <a:srgbClr val="FF0000"/>
                </a:solidFill>
              </a:rPr>
              <a:t>必ず</a:t>
            </a:r>
            <a:r>
              <a:rPr kumimoji="1" lang="ja-JP" altLang="en-US" dirty="0"/>
              <a:t>押下してください。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その後の作業に支障がでます。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E64F762-FA72-581E-97FE-CAB1D32BCCEE}"/>
              </a:ext>
            </a:extLst>
          </p:cNvPr>
          <p:cNvSpPr txBox="1"/>
          <p:nvPr/>
        </p:nvSpPr>
        <p:spPr>
          <a:xfrm>
            <a:off x="6269738" y="2468879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4C5987-6004-EA2F-5520-5B0A7ADBE147}"/>
              </a:ext>
            </a:extLst>
          </p:cNvPr>
          <p:cNvSpPr txBox="1"/>
          <p:nvPr/>
        </p:nvSpPr>
        <p:spPr>
          <a:xfrm>
            <a:off x="7414656" y="4387422"/>
            <a:ext cx="3556861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“コンテンツの有効化”をしていただくと左図のように</a:t>
            </a:r>
            <a:endParaRPr kumimoji="1" lang="en-US" altLang="ja-JP" dirty="0"/>
          </a:p>
          <a:p>
            <a:r>
              <a:rPr kumimoji="1" lang="ja-JP" altLang="en-US" dirty="0"/>
              <a:t>「セキュリティの警告」が表示されなくなります。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この状態にしたら入力作業にはいります。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6789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5A2616A5-28ED-5A0D-0738-113F60C4F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25" y="815989"/>
            <a:ext cx="7376132" cy="1492788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8325B857-C3F7-C3B5-3C91-7740B8D32F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72" t="2843" r="14050"/>
          <a:stretch>
            <a:fillRect/>
          </a:stretch>
        </p:blipFill>
        <p:spPr>
          <a:xfrm>
            <a:off x="5160975" y="2368181"/>
            <a:ext cx="747311" cy="2838747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CDF9F055-B854-FC60-BF0F-2522B62EDC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486"/>
          <a:stretch>
            <a:fillRect/>
          </a:stretch>
        </p:blipFill>
        <p:spPr>
          <a:xfrm>
            <a:off x="342025" y="5282601"/>
            <a:ext cx="7863825" cy="1492789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6C079351-E021-FC8B-62F9-E93498A50D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249" t="3601" r="3619"/>
          <a:stretch>
            <a:fillRect/>
          </a:stretch>
        </p:blipFill>
        <p:spPr>
          <a:xfrm>
            <a:off x="6096000" y="2368181"/>
            <a:ext cx="758776" cy="2786089"/>
          </a:xfrm>
          <a:prstGeom prst="rect">
            <a:avLst/>
          </a:prstGeom>
        </p:spPr>
      </p:pic>
      <p:sp>
        <p:nvSpPr>
          <p:cNvPr id="22" name="字幕 2">
            <a:extLst>
              <a:ext uri="{FF2B5EF4-FFF2-40B4-BE49-F238E27FC236}">
                <a16:creationId xmlns:a16="http://schemas.microsoft.com/office/drawing/2014/main" id="{2D7E3DDA-F3B2-BDB8-24CF-964ABDD506F0}"/>
              </a:ext>
            </a:extLst>
          </p:cNvPr>
          <p:cNvSpPr txBox="1">
            <a:spLocks/>
          </p:cNvSpPr>
          <p:nvPr/>
        </p:nvSpPr>
        <p:spPr>
          <a:xfrm>
            <a:off x="725811" y="132934"/>
            <a:ext cx="8037094" cy="6272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3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6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２．活動実績の入力作業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21B501E-8A1B-B06B-25A4-FE81FF4E9074}"/>
              </a:ext>
            </a:extLst>
          </p:cNvPr>
          <p:cNvSpPr txBox="1"/>
          <p:nvPr/>
        </p:nvSpPr>
        <p:spPr>
          <a:xfrm>
            <a:off x="7981593" y="1019610"/>
            <a:ext cx="3726102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②「日付」欄を“ダブルクリック”します。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③カレンダーが自動で出てきますので、活動日をカレンダーから選んでください。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④「開始時刻」、「終了時刻」を入力します。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⑤入力した時間について、</a:t>
            </a:r>
            <a:r>
              <a:rPr kumimoji="1" lang="en-US" altLang="ja-JP" dirty="0"/>
              <a:t>A</a:t>
            </a:r>
            <a:r>
              <a:rPr kumimoji="1" lang="ja-JP" altLang="en-US" dirty="0"/>
              <a:t>～</a:t>
            </a:r>
            <a:r>
              <a:rPr kumimoji="1" lang="en-US" altLang="ja-JP" dirty="0"/>
              <a:t>C</a:t>
            </a:r>
            <a:r>
              <a:rPr kumimoji="1" lang="ja-JP" altLang="en-US" dirty="0"/>
              <a:t>の区分に分けて自動で算出されます。</a:t>
            </a:r>
            <a:endParaRPr kumimoji="1" lang="en-US" altLang="ja-JP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4D4A9A3-B994-541A-B674-BF7F7E78FDB0}"/>
              </a:ext>
            </a:extLst>
          </p:cNvPr>
          <p:cNvSpPr txBox="1"/>
          <p:nvPr/>
        </p:nvSpPr>
        <p:spPr>
          <a:xfrm>
            <a:off x="296427" y="695445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2ACC3AA-2F45-AF43-27B4-025A06E18622}"/>
              </a:ext>
            </a:extLst>
          </p:cNvPr>
          <p:cNvSpPr/>
          <p:nvPr/>
        </p:nvSpPr>
        <p:spPr>
          <a:xfrm>
            <a:off x="658678" y="1019787"/>
            <a:ext cx="829159" cy="11499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E896977F-BA72-18C8-F885-4D4DB02BC910}"/>
              </a:ext>
            </a:extLst>
          </p:cNvPr>
          <p:cNvGrpSpPr/>
          <p:nvPr/>
        </p:nvGrpSpPr>
        <p:grpSpPr>
          <a:xfrm>
            <a:off x="370374" y="2345847"/>
            <a:ext cx="3754513" cy="2905455"/>
            <a:chOff x="10243" y="2269742"/>
            <a:chExt cx="3754513" cy="2905455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8ABCCD4F-B55C-FA71-C739-FE16DF3BC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577" t="2208" r="2260" b="2661"/>
            <a:stretch>
              <a:fillRect/>
            </a:stretch>
          </p:blipFill>
          <p:spPr>
            <a:xfrm>
              <a:off x="455868" y="2384450"/>
              <a:ext cx="3308888" cy="2790747"/>
            </a:xfrm>
            <a:prstGeom prst="rect">
              <a:avLst/>
            </a:prstGeom>
          </p:spPr>
        </p:pic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7C675DB-C03A-8924-A4D0-6C92783D445E}"/>
                </a:ext>
              </a:extLst>
            </p:cNvPr>
            <p:cNvSpPr txBox="1"/>
            <p:nvPr/>
          </p:nvSpPr>
          <p:spPr>
            <a:xfrm>
              <a:off x="10243" y="2269742"/>
              <a:ext cx="4830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③</a:t>
              </a: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8B89DD74-69C5-62F1-A8E5-2E842986945E}"/>
                </a:ext>
              </a:extLst>
            </p:cNvPr>
            <p:cNvSpPr/>
            <p:nvPr/>
          </p:nvSpPr>
          <p:spPr>
            <a:xfrm>
              <a:off x="401050" y="2364596"/>
              <a:ext cx="3326292" cy="27997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DF9660-411A-5D15-71E9-8E5155EC6ECD}"/>
              </a:ext>
            </a:extLst>
          </p:cNvPr>
          <p:cNvSpPr txBox="1"/>
          <p:nvPr/>
        </p:nvSpPr>
        <p:spPr>
          <a:xfrm>
            <a:off x="8205850" y="4787358"/>
            <a:ext cx="3851831" cy="12311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【</a:t>
            </a:r>
            <a:r>
              <a:rPr kumimoji="1" lang="ja-JP" altLang="en-US" sz="1600" dirty="0"/>
              <a:t>時間の入力方法</a:t>
            </a:r>
            <a:r>
              <a:rPr kumimoji="1" lang="en-US" altLang="ja-JP" sz="1600" dirty="0"/>
              <a:t>】</a:t>
            </a:r>
          </a:p>
          <a:p>
            <a:r>
              <a:rPr kumimoji="1" lang="ja-JP" altLang="en-US" sz="1400" dirty="0"/>
              <a:t>・プルダウンより時間、分数を選択</a:t>
            </a:r>
            <a:endParaRPr kumimoji="1" lang="en-US" altLang="ja-JP" sz="1400" dirty="0"/>
          </a:p>
          <a:p>
            <a:r>
              <a:rPr kumimoji="1" lang="ja-JP" altLang="en-US" sz="1400" dirty="0"/>
              <a:t>・半角数字で直接入力（</a:t>
            </a:r>
            <a:r>
              <a:rPr kumimoji="1" lang="en-US" altLang="ja-JP" sz="1400" dirty="0"/>
              <a:t>0</a:t>
            </a:r>
            <a:r>
              <a:rPr kumimoji="1" lang="ja-JP" altLang="en-US" sz="1400" dirty="0"/>
              <a:t>分は“</a:t>
            </a:r>
            <a:r>
              <a:rPr kumimoji="1" lang="en-US" altLang="ja-JP" sz="1400" dirty="0"/>
              <a:t>0</a:t>
            </a:r>
            <a:r>
              <a:rPr kumimoji="1" lang="ja-JP" altLang="en-US" sz="1400" dirty="0"/>
              <a:t>”と入力）</a:t>
            </a:r>
            <a:endParaRPr kumimoji="1" lang="en-US" altLang="ja-JP" sz="1400" dirty="0"/>
          </a:p>
          <a:p>
            <a:r>
              <a:rPr kumimoji="1" lang="ja-JP" altLang="en-US" sz="1400" dirty="0"/>
              <a:t>・前に入力した時間をコピー＆ペーストも可</a:t>
            </a:r>
            <a:endParaRPr kumimoji="1" lang="en-US" altLang="ja-JP" sz="1400" dirty="0"/>
          </a:p>
          <a:p>
            <a:r>
              <a:rPr kumimoji="1" lang="ja-JP" altLang="en-US" sz="1600" dirty="0"/>
              <a:t>　</a:t>
            </a:r>
            <a:r>
              <a:rPr kumimoji="1" lang="en-US" altLang="ja-JP" sz="1400" dirty="0"/>
              <a:t>※</a:t>
            </a:r>
            <a:r>
              <a:rPr kumimoji="1" lang="ja-JP" altLang="en-US" sz="1400" dirty="0"/>
              <a:t>兄弟時の活動した際に有効</a:t>
            </a:r>
            <a:endParaRPr kumimoji="1" lang="en-US" altLang="ja-JP" sz="16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0A72994-2ACA-AD7D-C36F-791344348689}"/>
              </a:ext>
            </a:extLst>
          </p:cNvPr>
          <p:cNvSpPr txBox="1"/>
          <p:nvPr/>
        </p:nvSpPr>
        <p:spPr>
          <a:xfrm>
            <a:off x="4085490" y="1019610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18B8479-2FBE-292E-BA08-64BF3E9E4F3B}"/>
              </a:ext>
            </a:extLst>
          </p:cNvPr>
          <p:cNvSpPr/>
          <p:nvPr/>
        </p:nvSpPr>
        <p:spPr>
          <a:xfrm>
            <a:off x="3359258" y="1019610"/>
            <a:ext cx="1987657" cy="11499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267792E-FF99-7B26-17EB-93E74712CF9A}"/>
              </a:ext>
            </a:extLst>
          </p:cNvPr>
          <p:cNvSpPr/>
          <p:nvPr/>
        </p:nvSpPr>
        <p:spPr>
          <a:xfrm>
            <a:off x="5738249" y="5523221"/>
            <a:ext cx="2243344" cy="10248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001563E6-1E48-A3EE-538B-739ECF54CE35}"/>
              </a:ext>
            </a:extLst>
          </p:cNvPr>
          <p:cNvSpPr/>
          <p:nvPr/>
        </p:nvSpPr>
        <p:spPr>
          <a:xfrm>
            <a:off x="5060197" y="2308776"/>
            <a:ext cx="1906291" cy="2939639"/>
          </a:xfrm>
          <a:prstGeom prst="roundRect">
            <a:avLst/>
          </a:prstGeom>
          <a:noFill/>
          <a:ln w="57150">
            <a:solidFill>
              <a:srgbClr val="00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4DC0809-F3D5-A201-DC5A-C3BDB76D9EB7}"/>
              </a:ext>
            </a:extLst>
          </p:cNvPr>
          <p:cNvSpPr txBox="1"/>
          <p:nvPr/>
        </p:nvSpPr>
        <p:spPr>
          <a:xfrm>
            <a:off x="5612961" y="5172079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37" name="矢印: 折線 36">
            <a:extLst>
              <a:ext uri="{FF2B5EF4-FFF2-40B4-BE49-F238E27FC236}">
                <a16:creationId xmlns:a16="http://schemas.microsoft.com/office/drawing/2014/main" id="{7847755C-7621-65D2-9B35-9EA13BAF131E}"/>
              </a:ext>
            </a:extLst>
          </p:cNvPr>
          <p:cNvSpPr/>
          <p:nvPr/>
        </p:nvSpPr>
        <p:spPr>
          <a:xfrm rot="10800000" flipH="1">
            <a:off x="4244085" y="2176255"/>
            <a:ext cx="778698" cy="1042781"/>
          </a:xfrm>
          <a:prstGeom prst="bentArrow">
            <a:avLst>
              <a:gd name="adj1" fmla="val 14053"/>
              <a:gd name="adj2" fmla="val 23235"/>
              <a:gd name="adj3" fmla="val 25000"/>
              <a:gd name="adj4" fmla="val 43750"/>
            </a:avLst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82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2C5512D7-373E-0962-9F9C-3310B4A75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97" y="5137032"/>
            <a:ext cx="7211928" cy="1475311"/>
          </a:xfrm>
          <a:prstGeom prst="rect">
            <a:avLst/>
          </a:prstGeom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96373EC-D6D4-EADC-2777-415118B31886}"/>
              </a:ext>
            </a:extLst>
          </p:cNvPr>
          <p:cNvGrpSpPr/>
          <p:nvPr/>
        </p:nvGrpSpPr>
        <p:grpSpPr>
          <a:xfrm>
            <a:off x="45268" y="715522"/>
            <a:ext cx="7649810" cy="1534771"/>
            <a:chOff x="45268" y="715522"/>
            <a:chExt cx="7649810" cy="1534771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A712ACE5-D478-E2C4-8154-838CE0B8B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8623" y="715522"/>
              <a:ext cx="7296455" cy="1534771"/>
            </a:xfrm>
            <a:prstGeom prst="rect">
              <a:avLst/>
            </a:prstGeom>
          </p:spPr>
        </p:pic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D0CDFC39-732A-68EB-B83E-25012C0BD4F6}"/>
                </a:ext>
              </a:extLst>
            </p:cNvPr>
            <p:cNvSpPr/>
            <p:nvPr/>
          </p:nvSpPr>
          <p:spPr>
            <a:xfrm>
              <a:off x="430045" y="1854200"/>
              <a:ext cx="7046022" cy="22862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2E6F5FF-D915-1304-F13F-689ABDD8C8A1}"/>
                </a:ext>
              </a:extLst>
            </p:cNvPr>
            <p:cNvSpPr txBox="1"/>
            <p:nvPr/>
          </p:nvSpPr>
          <p:spPr>
            <a:xfrm>
              <a:off x="45268" y="1455901"/>
              <a:ext cx="4830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⑥</a:t>
              </a: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297493C-2649-1834-3B46-91108F020521}"/>
                </a:ext>
              </a:extLst>
            </p:cNvPr>
            <p:cNvSpPr/>
            <p:nvPr/>
          </p:nvSpPr>
          <p:spPr>
            <a:xfrm>
              <a:off x="687181" y="1660291"/>
              <a:ext cx="829159" cy="19390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92B28BFD-3444-14E4-9607-DCFF71AF15B5}"/>
              </a:ext>
            </a:extLst>
          </p:cNvPr>
          <p:cNvGrpSpPr/>
          <p:nvPr/>
        </p:nvGrpSpPr>
        <p:grpSpPr>
          <a:xfrm>
            <a:off x="995768" y="2168456"/>
            <a:ext cx="3316636" cy="2850070"/>
            <a:chOff x="995768" y="2168456"/>
            <a:chExt cx="3316636" cy="2850070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AA320537-17AA-0EFD-B7AA-4354B9493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257" t="2361" r="1414" b="1100"/>
            <a:stretch>
              <a:fillRect/>
            </a:stretch>
          </p:blipFill>
          <p:spPr>
            <a:xfrm>
              <a:off x="995768" y="2184693"/>
              <a:ext cx="3316636" cy="2833833"/>
            </a:xfrm>
            <a:prstGeom prst="rect">
              <a:avLst/>
            </a:prstGeom>
          </p:spPr>
        </p:pic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C18930B2-936F-2581-2127-1F92F359FA27}"/>
                </a:ext>
              </a:extLst>
            </p:cNvPr>
            <p:cNvSpPr/>
            <p:nvPr/>
          </p:nvSpPr>
          <p:spPr>
            <a:xfrm>
              <a:off x="1101760" y="2551637"/>
              <a:ext cx="2699773" cy="25850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5F799DE5-4174-B6D7-B952-7FFCFE179C20}"/>
                </a:ext>
              </a:extLst>
            </p:cNvPr>
            <p:cNvSpPr txBox="1"/>
            <p:nvPr/>
          </p:nvSpPr>
          <p:spPr>
            <a:xfrm>
              <a:off x="2153034" y="2168456"/>
              <a:ext cx="4830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⑦</a:t>
              </a:r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73F685F8-197A-E075-D798-F1F9EF1064F1}"/>
              </a:ext>
            </a:extLst>
          </p:cNvPr>
          <p:cNvGrpSpPr/>
          <p:nvPr/>
        </p:nvGrpSpPr>
        <p:grpSpPr>
          <a:xfrm>
            <a:off x="7981593" y="1019610"/>
            <a:ext cx="3726102" cy="5078313"/>
            <a:chOff x="7981593" y="1019610"/>
            <a:chExt cx="3726102" cy="5078313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237517C1-4EBC-DA49-BFDB-108CD32F1A83}"/>
                </a:ext>
              </a:extLst>
            </p:cNvPr>
            <p:cNvSpPr txBox="1"/>
            <p:nvPr/>
          </p:nvSpPr>
          <p:spPr>
            <a:xfrm>
              <a:off x="7981593" y="1019610"/>
              <a:ext cx="3726102" cy="50783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kumimoji="1" lang="en-US" altLang="ja-JP" dirty="0"/>
            </a:p>
            <a:p>
              <a:r>
                <a:rPr kumimoji="1" lang="ja-JP" altLang="en-US" dirty="0"/>
                <a:t>⑥「日付」欄の入力を“ダブルクリック”すると、次の入力行が自動で追加されます。</a:t>
              </a:r>
              <a:endParaRPr kumimoji="1" lang="en-US" altLang="ja-JP" dirty="0"/>
            </a:p>
            <a:p>
              <a:endParaRPr kumimoji="1" lang="en-US" altLang="ja-JP" dirty="0"/>
            </a:p>
            <a:p>
              <a:r>
                <a:rPr kumimoji="1" lang="ja-JP" altLang="en-US" dirty="0"/>
                <a:t>⑦カレンダーの日付は今回申請分の日付のみを選択してください。</a:t>
              </a:r>
              <a:endParaRPr kumimoji="1" lang="en-US" altLang="ja-JP" dirty="0"/>
            </a:p>
            <a:p>
              <a:r>
                <a:rPr kumimoji="1" lang="ja-JP" altLang="en-US" dirty="0"/>
                <a:t>（</a:t>
              </a:r>
              <a:r>
                <a:rPr kumimoji="1" lang="en-US" altLang="ja-JP" dirty="0"/>
                <a:t>2026</a:t>
              </a:r>
              <a:r>
                <a:rPr kumimoji="1" lang="ja-JP" altLang="en-US" dirty="0"/>
                <a:t>年</a:t>
              </a:r>
              <a:r>
                <a:rPr kumimoji="1" lang="en-US" altLang="ja-JP" dirty="0"/>
                <a:t>4</a:t>
              </a:r>
              <a:r>
                <a:rPr kumimoji="1" lang="ja-JP" altLang="en-US" dirty="0"/>
                <a:t>月</a:t>
              </a:r>
              <a:r>
                <a:rPr kumimoji="1" lang="en-US" altLang="ja-JP" dirty="0"/>
                <a:t>1</a:t>
              </a:r>
              <a:r>
                <a:rPr kumimoji="1" lang="ja-JP" altLang="en-US" dirty="0"/>
                <a:t>日～</a:t>
              </a:r>
              <a:r>
                <a:rPr kumimoji="1" lang="en-US" altLang="ja-JP" dirty="0"/>
                <a:t>9</a:t>
              </a:r>
              <a:r>
                <a:rPr kumimoji="1" lang="ja-JP" altLang="en-US" dirty="0"/>
                <a:t>月</a:t>
              </a:r>
              <a:r>
                <a:rPr kumimoji="1" lang="en-US" altLang="ja-JP" dirty="0"/>
                <a:t>30</a:t>
              </a:r>
              <a:r>
                <a:rPr kumimoji="1" lang="ja-JP" altLang="en-US" dirty="0"/>
                <a:t>日）</a:t>
              </a:r>
              <a:endParaRPr kumimoji="1" lang="en-US" altLang="ja-JP" dirty="0"/>
            </a:p>
            <a:p>
              <a:r>
                <a:rPr kumimoji="1" lang="ja-JP" altLang="en-US" dirty="0"/>
                <a:t>　　や　　を押すと“年送り”になりますのでご注意ください。</a:t>
              </a:r>
              <a:endParaRPr kumimoji="1" lang="en-US" altLang="ja-JP" dirty="0"/>
            </a:p>
            <a:p>
              <a:endParaRPr kumimoji="1" lang="en-US" altLang="ja-JP" dirty="0"/>
            </a:p>
            <a:p>
              <a:r>
                <a:rPr kumimoji="1" lang="ja-JP" altLang="en-US" dirty="0"/>
                <a:t>⑧活動報告書に記載されている内容を入力してください。</a:t>
              </a:r>
              <a:br>
                <a:rPr kumimoji="1" lang="en-US" altLang="ja-JP" dirty="0"/>
              </a:br>
              <a:r>
                <a:rPr kumimoji="1" lang="en-US" altLang="ja-JP" dirty="0"/>
                <a:t>※</a:t>
              </a:r>
              <a:r>
                <a:rPr kumimoji="1" lang="ja-JP" altLang="en-US" dirty="0"/>
                <a:t>「日付」欄の入力順は順不同です。</a:t>
              </a:r>
              <a:endParaRPr kumimoji="1" lang="en-US" altLang="ja-JP" dirty="0"/>
            </a:p>
            <a:p>
              <a:r>
                <a:rPr kumimoji="1" lang="ja-JP" altLang="en-US" dirty="0"/>
                <a:t>例：</a:t>
              </a:r>
              <a:r>
                <a:rPr kumimoji="1" lang="en-US" altLang="ja-JP" dirty="0"/>
                <a:t>7</a:t>
              </a:r>
              <a:r>
                <a:rPr kumimoji="1" lang="ja-JP" altLang="en-US" dirty="0"/>
                <a:t>月</a:t>
              </a:r>
              <a:r>
                <a:rPr kumimoji="1" lang="en-US" altLang="ja-JP" dirty="0"/>
                <a:t>1</a:t>
              </a:r>
              <a:r>
                <a:rPr kumimoji="1" lang="ja-JP" altLang="en-US" dirty="0"/>
                <a:t>日の次に、</a:t>
              </a:r>
              <a:r>
                <a:rPr kumimoji="1" lang="en-US" altLang="ja-JP" dirty="0"/>
                <a:t>4</a:t>
              </a:r>
              <a:r>
                <a:rPr kumimoji="1" lang="ja-JP" altLang="en-US" dirty="0"/>
                <a:t>月</a:t>
              </a:r>
              <a:r>
                <a:rPr kumimoji="1" lang="en-US" altLang="ja-JP" dirty="0"/>
                <a:t>1</a:t>
              </a:r>
              <a:r>
                <a:rPr kumimoji="1" lang="ja-JP" altLang="en-US" dirty="0"/>
                <a:t>日を入力することができます。</a:t>
              </a:r>
              <a:endParaRPr kumimoji="1" lang="en-US" altLang="ja-JP" dirty="0"/>
            </a:p>
            <a:p>
              <a:endParaRPr kumimoji="1" lang="en-US" altLang="ja-JP" dirty="0"/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E6D61A91-7463-C52A-86ED-DDBF057D3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10118" y="3210265"/>
              <a:ext cx="259037" cy="286304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14064AEF-05DB-CD3A-B941-F2561FE49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823403" y="3210265"/>
              <a:ext cx="286304" cy="286304"/>
            </a:xfrm>
            <a:prstGeom prst="rect">
              <a:avLst/>
            </a:prstGeom>
          </p:spPr>
        </p:pic>
      </p:grp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FA951B8-10A1-7587-0EE5-BA6CB906FF41}"/>
              </a:ext>
            </a:extLst>
          </p:cNvPr>
          <p:cNvSpPr/>
          <p:nvPr/>
        </p:nvSpPr>
        <p:spPr>
          <a:xfrm>
            <a:off x="398623" y="5173472"/>
            <a:ext cx="7046022" cy="1354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EFA96B0-8E70-8990-4CB8-9F37BCC7A720}"/>
              </a:ext>
            </a:extLst>
          </p:cNvPr>
          <p:cNvSpPr txBox="1"/>
          <p:nvPr/>
        </p:nvSpPr>
        <p:spPr>
          <a:xfrm>
            <a:off x="286787" y="4740939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32" name="字幕 2">
            <a:extLst>
              <a:ext uri="{FF2B5EF4-FFF2-40B4-BE49-F238E27FC236}">
                <a16:creationId xmlns:a16="http://schemas.microsoft.com/office/drawing/2014/main" id="{F46E33A9-87BD-8C71-04D0-14524DA65A61}"/>
              </a:ext>
            </a:extLst>
          </p:cNvPr>
          <p:cNvSpPr txBox="1">
            <a:spLocks/>
          </p:cNvSpPr>
          <p:nvPr/>
        </p:nvSpPr>
        <p:spPr>
          <a:xfrm>
            <a:off x="725811" y="132934"/>
            <a:ext cx="8037094" cy="6272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3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6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２．活動実績の入力作業</a:t>
            </a:r>
          </a:p>
        </p:txBody>
      </p:sp>
    </p:spTree>
    <p:extLst>
      <p:ext uri="{BB962C8B-B14F-4D97-AF65-F5344CB8AC3E}">
        <p14:creationId xmlns:p14="http://schemas.microsoft.com/office/powerpoint/2010/main" val="116274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271CCAFA-919A-A497-5F51-6EA186989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64" y="5189131"/>
            <a:ext cx="7852156" cy="1528738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D91B77C-152C-DDD1-E29A-2C86BFD16B4C}"/>
              </a:ext>
            </a:extLst>
          </p:cNvPr>
          <p:cNvSpPr txBox="1"/>
          <p:nvPr/>
        </p:nvSpPr>
        <p:spPr>
          <a:xfrm>
            <a:off x="8350552" y="1550077"/>
            <a:ext cx="3726102" cy="4247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日付の入力間違いをした場合</a:t>
            </a:r>
            <a:r>
              <a:rPr kumimoji="1" lang="en-US" altLang="ja-JP" dirty="0"/>
              <a:t>】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⑨「日付」を間違えて選択してしまった場合は、もう一度「日付」欄を“ダブルクリック”し、カレンダーから正しい日付を選択してください。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⑩入力した行の情報を削除したい場合は、「日付」欄を選択して“</a:t>
            </a:r>
            <a:r>
              <a:rPr kumimoji="1" lang="en-US" altLang="ja-JP" dirty="0"/>
              <a:t>Delete</a:t>
            </a:r>
            <a:r>
              <a:rPr kumimoji="1" lang="ja-JP" altLang="en-US" dirty="0"/>
              <a:t>キー”か“</a:t>
            </a:r>
            <a:r>
              <a:rPr kumimoji="1" lang="en-US" altLang="ja-JP" dirty="0" err="1"/>
              <a:t>BackSpace</a:t>
            </a:r>
            <a:r>
              <a:rPr kumimoji="1" lang="ja-JP" altLang="en-US" dirty="0"/>
              <a:t>キー”で削除してください。</a:t>
            </a:r>
            <a:endParaRPr kumimoji="1" lang="en-US" altLang="ja-JP" dirty="0"/>
          </a:p>
          <a:p>
            <a:r>
              <a:rPr kumimoji="1" lang="ja-JP" altLang="en-US" dirty="0"/>
              <a:t>あわせて、「開始時刻、終了時刻」欄の情報も同様に削除してください。</a:t>
            </a:r>
            <a:endParaRPr kumimoji="1" lang="en-US" altLang="ja-JP" dirty="0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956359A1-DA5F-1905-DB4A-6CFE402175AA}"/>
              </a:ext>
            </a:extLst>
          </p:cNvPr>
          <p:cNvGrpSpPr/>
          <p:nvPr/>
        </p:nvGrpSpPr>
        <p:grpSpPr>
          <a:xfrm>
            <a:off x="362053" y="723396"/>
            <a:ext cx="7746979" cy="1528737"/>
            <a:chOff x="362053" y="723396"/>
            <a:chExt cx="7746979" cy="1528737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A83BADC4-9A4D-D47D-7340-C3979E403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053" y="723396"/>
              <a:ext cx="7746979" cy="1528737"/>
            </a:xfrm>
            <a:prstGeom prst="rect">
              <a:avLst/>
            </a:prstGeom>
          </p:spPr>
        </p:pic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957639C6-A260-A498-452D-6D00A0C11FB3}"/>
                </a:ext>
              </a:extLst>
            </p:cNvPr>
            <p:cNvSpPr/>
            <p:nvPr/>
          </p:nvSpPr>
          <p:spPr>
            <a:xfrm>
              <a:off x="671565" y="1803401"/>
              <a:ext cx="903235" cy="21548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ABF6E8C-C796-9C9D-C732-0BC2F357A138}"/>
              </a:ext>
            </a:extLst>
          </p:cNvPr>
          <p:cNvGrpSpPr/>
          <p:nvPr/>
        </p:nvGrpSpPr>
        <p:grpSpPr>
          <a:xfrm>
            <a:off x="2404532" y="2359877"/>
            <a:ext cx="3386668" cy="2836333"/>
            <a:chOff x="901463" y="2319399"/>
            <a:chExt cx="3386668" cy="2836333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7038EEFA-D4BE-44FB-31D6-2984F1258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041" t="2069" r="1920" b="3590"/>
            <a:stretch>
              <a:fillRect/>
            </a:stretch>
          </p:blipFill>
          <p:spPr>
            <a:xfrm>
              <a:off x="901463" y="2319399"/>
              <a:ext cx="3386668" cy="2836333"/>
            </a:xfrm>
            <a:prstGeom prst="rect">
              <a:avLst/>
            </a:prstGeom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D812F28A-D50D-7446-573F-1B616C8F9737}"/>
                </a:ext>
              </a:extLst>
            </p:cNvPr>
            <p:cNvSpPr/>
            <p:nvPr/>
          </p:nvSpPr>
          <p:spPr>
            <a:xfrm>
              <a:off x="1839965" y="4309535"/>
              <a:ext cx="369835" cy="2963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AA0CF71-04CA-FC73-EB28-BD4FA61B999F}"/>
              </a:ext>
            </a:extLst>
          </p:cNvPr>
          <p:cNvSpPr/>
          <p:nvPr/>
        </p:nvSpPr>
        <p:spPr>
          <a:xfrm>
            <a:off x="620766" y="6266563"/>
            <a:ext cx="903235" cy="215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F0D11A3-67CB-9A40-0AC5-BA9EF1F2D6AF}"/>
              </a:ext>
            </a:extLst>
          </p:cNvPr>
          <p:cNvSpPr/>
          <p:nvPr/>
        </p:nvSpPr>
        <p:spPr>
          <a:xfrm>
            <a:off x="3601033" y="6266563"/>
            <a:ext cx="2190167" cy="215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BCBCF23-4064-9ECD-DCD7-EEFBBF20A3F2}"/>
              </a:ext>
            </a:extLst>
          </p:cNvPr>
          <p:cNvSpPr txBox="1"/>
          <p:nvPr/>
        </p:nvSpPr>
        <p:spPr>
          <a:xfrm>
            <a:off x="901514" y="3329565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⑨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C3E2646-FC46-682A-48CA-ECE9427E742B}"/>
              </a:ext>
            </a:extLst>
          </p:cNvPr>
          <p:cNvSpPr txBox="1"/>
          <p:nvPr/>
        </p:nvSpPr>
        <p:spPr>
          <a:xfrm>
            <a:off x="2467691" y="6143474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⑩</a:t>
            </a: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6F87987A-E47D-8B7E-C71C-F0F0F1796A78}"/>
              </a:ext>
            </a:extLst>
          </p:cNvPr>
          <p:cNvCxnSpPr>
            <a:stCxn id="19" idx="0"/>
            <a:endCxn id="7" idx="2"/>
          </p:cNvCxnSpPr>
          <p:nvPr/>
        </p:nvCxnSpPr>
        <p:spPr>
          <a:xfrm flipH="1" flipV="1">
            <a:off x="1123183" y="2018889"/>
            <a:ext cx="19851" cy="1310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FA8E38F4-4237-7BE2-0FB7-AD90B9FD4EC6}"/>
              </a:ext>
            </a:extLst>
          </p:cNvPr>
          <p:cNvCxnSpPr>
            <a:cxnSpLocks/>
            <a:stCxn id="19" idx="2"/>
            <a:endCxn id="9" idx="1"/>
          </p:cNvCxnSpPr>
          <p:nvPr/>
        </p:nvCxnSpPr>
        <p:spPr>
          <a:xfrm>
            <a:off x="1143034" y="3791230"/>
            <a:ext cx="2200000" cy="7069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EAEDECC-7304-A352-CF31-44DDA41EE2E4}"/>
              </a:ext>
            </a:extLst>
          </p:cNvPr>
          <p:cNvCxnSpPr>
            <a:cxnSpLocks/>
            <a:stCxn id="15" idx="3"/>
            <a:endCxn id="21" idx="1"/>
          </p:cNvCxnSpPr>
          <p:nvPr/>
        </p:nvCxnSpPr>
        <p:spPr>
          <a:xfrm>
            <a:off x="1524001" y="6374307"/>
            <a:ext cx="9436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50D8D946-966C-8A7B-87F3-C394F9846D52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2950730" y="6374307"/>
            <a:ext cx="6503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字幕 2">
            <a:extLst>
              <a:ext uri="{FF2B5EF4-FFF2-40B4-BE49-F238E27FC236}">
                <a16:creationId xmlns:a16="http://schemas.microsoft.com/office/drawing/2014/main" id="{9E68AA5A-BF40-9A5D-F298-9B6384F716ED}"/>
              </a:ext>
            </a:extLst>
          </p:cNvPr>
          <p:cNvSpPr txBox="1">
            <a:spLocks/>
          </p:cNvSpPr>
          <p:nvPr/>
        </p:nvSpPr>
        <p:spPr>
          <a:xfrm>
            <a:off x="725811" y="132934"/>
            <a:ext cx="8037094" cy="6272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3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6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２．活動実績の入力作業</a:t>
            </a:r>
          </a:p>
        </p:txBody>
      </p:sp>
    </p:spTree>
    <p:extLst>
      <p:ext uri="{BB962C8B-B14F-4D97-AF65-F5344CB8AC3E}">
        <p14:creationId xmlns:p14="http://schemas.microsoft.com/office/powerpoint/2010/main" val="103287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2A863E9-B96E-78F5-039D-4AD2ECB6F4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2401" t="37483" r="22518" b="716"/>
          <a:stretch>
            <a:fillRect/>
          </a:stretch>
        </p:blipFill>
        <p:spPr>
          <a:xfrm>
            <a:off x="-1549400" y="889001"/>
            <a:ext cx="7934447" cy="29464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A456E1D-DE0B-84F4-C464-1000A16C8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823" y="2242755"/>
            <a:ext cx="3858163" cy="990738"/>
          </a:xfrm>
          <a:prstGeom prst="rect">
            <a:avLst/>
          </a:prstGeom>
        </p:spPr>
      </p:pic>
      <p:sp>
        <p:nvSpPr>
          <p:cNvPr id="3" name="字幕 2">
            <a:extLst>
              <a:ext uri="{FF2B5EF4-FFF2-40B4-BE49-F238E27FC236}">
                <a16:creationId xmlns:a16="http://schemas.microsoft.com/office/drawing/2014/main" id="{255E7E4C-3752-5742-B41C-5ED3D2784EEF}"/>
              </a:ext>
            </a:extLst>
          </p:cNvPr>
          <p:cNvSpPr txBox="1">
            <a:spLocks/>
          </p:cNvSpPr>
          <p:nvPr/>
        </p:nvSpPr>
        <p:spPr>
          <a:xfrm>
            <a:off x="725811" y="132934"/>
            <a:ext cx="8037094" cy="6272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3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6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３．活動実績の集計作業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9704E3-46C7-4A10-654B-9285672C6D92}"/>
              </a:ext>
            </a:extLst>
          </p:cNvPr>
          <p:cNvSpPr txBox="1"/>
          <p:nvPr/>
        </p:nvSpPr>
        <p:spPr>
          <a:xfrm>
            <a:off x="8141991" y="1613322"/>
            <a:ext cx="3726102" cy="36933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活動実績を集計する場合</a:t>
            </a:r>
            <a:r>
              <a:rPr kumimoji="1" lang="en-US" altLang="ja-JP" dirty="0"/>
              <a:t>】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⑪「入力用シート」から「集計用シート」に切り替えが必要です。</a:t>
            </a:r>
            <a:endParaRPr kumimoji="1" lang="en-US" altLang="ja-JP" dirty="0"/>
          </a:p>
          <a:p>
            <a:r>
              <a:rPr kumimoji="1" lang="ja-JP" altLang="en-US" dirty="0"/>
              <a:t>「集計用シート」を“クリック”してください。</a:t>
            </a:r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 「入力用シート」で入力した内容が「集計用シート」に自動で共有されております。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⑫“計算実行”のボタンを押下していただくと、「入力用シート」に入れた情報が反映されます。</a:t>
            </a:r>
            <a:endParaRPr kumimoji="1" lang="en-US" altLang="ja-JP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12D3901-7291-EB0A-272B-B8E1E892E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631" y="3920648"/>
            <a:ext cx="6106009" cy="1113366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2066C2D0-6426-53F9-7DC9-49212E6466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49" r="2403" b="1"/>
          <a:stretch>
            <a:fillRect/>
          </a:stretch>
        </p:blipFill>
        <p:spPr>
          <a:xfrm>
            <a:off x="1751206" y="5119261"/>
            <a:ext cx="3771396" cy="167910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4E14AE4E-9D3D-8429-18C7-57619EC5A866}"/>
              </a:ext>
            </a:extLst>
          </p:cNvPr>
          <p:cNvSpPr/>
          <p:nvPr/>
        </p:nvSpPr>
        <p:spPr>
          <a:xfrm>
            <a:off x="824799" y="3362323"/>
            <a:ext cx="1385664" cy="472317"/>
          </a:xfrm>
          <a:prstGeom prst="roundRect">
            <a:avLst/>
          </a:prstGeom>
          <a:noFill/>
          <a:ln w="57150">
            <a:solidFill>
              <a:srgbClr val="00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折線 11">
            <a:extLst>
              <a:ext uri="{FF2B5EF4-FFF2-40B4-BE49-F238E27FC236}">
                <a16:creationId xmlns:a16="http://schemas.microsoft.com/office/drawing/2014/main" id="{5166E5E4-0808-87EB-5776-1659F8818DDF}"/>
              </a:ext>
            </a:extLst>
          </p:cNvPr>
          <p:cNvSpPr/>
          <p:nvPr/>
        </p:nvSpPr>
        <p:spPr>
          <a:xfrm>
            <a:off x="1359673" y="2576222"/>
            <a:ext cx="1058149" cy="785339"/>
          </a:xfrm>
          <a:prstGeom prst="bentArrow">
            <a:avLst>
              <a:gd name="adj1" fmla="val 17913"/>
              <a:gd name="adj2" fmla="val 27420"/>
              <a:gd name="adj3" fmla="val 34112"/>
              <a:gd name="adj4" fmla="val 43750"/>
            </a:avLst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E9D7C0A-6BD4-0D87-DD50-99E595C85405}"/>
              </a:ext>
            </a:extLst>
          </p:cNvPr>
          <p:cNvSpPr/>
          <p:nvPr/>
        </p:nvSpPr>
        <p:spPr>
          <a:xfrm>
            <a:off x="3932324" y="2434177"/>
            <a:ext cx="1474563" cy="4998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B7135A1-7CEE-8B72-35B7-237EDA15946E}"/>
              </a:ext>
            </a:extLst>
          </p:cNvPr>
          <p:cNvSpPr txBox="1"/>
          <p:nvPr/>
        </p:nvSpPr>
        <p:spPr>
          <a:xfrm>
            <a:off x="3661901" y="2075276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⑪</a:t>
            </a:r>
          </a:p>
        </p:txBody>
      </p:sp>
      <p:sp>
        <p:nvSpPr>
          <p:cNvPr id="18" name="吹き出し: 右矢印 17">
            <a:extLst>
              <a:ext uri="{FF2B5EF4-FFF2-40B4-BE49-F238E27FC236}">
                <a16:creationId xmlns:a16="http://schemas.microsoft.com/office/drawing/2014/main" id="{543CE737-6D12-F515-BFC0-DF21799086C2}"/>
              </a:ext>
            </a:extLst>
          </p:cNvPr>
          <p:cNvSpPr/>
          <p:nvPr/>
        </p:nvSpPr>
        <p:spPr>
          <a:xfrm>
            <a:off x="323907" y="3991879"/>
            <a:ext cx="1150526" cy="970903"/>
          </a:xfrm>
          <a:prstGeom prst="rightArrow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ysClr val="windowText" lastClr="000000"/>
                </a:solidFill>
              </a:rPr>
              <a:t>集計用</a:t>
            </a:r>
            <a:endParaRPr kumimoji="1" lang="en-US" altLang="ja-JP" sz="1400" dirty="0">
              <a:solidFill>
                <a:sysClr val="windowText" lastClr="000000"/>
              </a:solidFill>
            </a:endParaRPr>
          </a:p>
          <a:p>
            <a:pPr algn="ctr"/>
            <a:r>
              <a:rPr kumimoji="1" lang="ja-JP" altLang="en-US" sz="1400" dirty="0">
                <a:solidFill>
                  <a:sysClr val="windowText" lastClr="000000"/>
                </a:solidFill>
              </a:rPr>
              <a:t>シート</a:t>
            </a:r>
            <a:endParaRPr kumimoji="1" lang="en-US" altLang="ja-JP" sz="1400" dirty="0">
              <a:solidFill>
                <a:sysClr val="windowText" lastClr="000000"/>
              </a:solidFill>
            </a:endParaRPr>
          </a:p>
          <a:p>
            <a:pPr algn="ctr"/>
            <a:r>
              <a:rPr kumimoji="1" lang="ja-JP" altLang="en-US" sz="1400" dirty="0">
                <a:solidFill>
                  <a:sysClr val="windowText" lastClr="000000"/>
                </a:solidFill>
              </a:rPr>
              <a:t>初期</a:t>
            </a:r>
            <a:endParaRPr kumimoji="1" lang="en-US" altLang="ja-JP" sz="1400" dirty="0">
              <a:solidFill>
                <a:sysClr val="windowText" lastClr="000000"/>
              </a:solidFill>
            </a:endParaRPr>
          </a:p>
          <a:p>
            <a:pPr algn="ctr"/>
            <a:r>
              <a:rPr kumimoji="1" lang="ja-JP" altLang="en-US" sz="1400" dirty="0">
                <a:solidFill>
                  <a:sysClr val="windowText" lastClr="000000"/>
                </a:solidFill>
              </a:rPr>
              <a:t>画面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DAC57C2-3449-4E25-F28E-D05E2A064E02}"/>
              </a:ext>
            </a:extLst>
          </p:cNvPr>
          <p:cNvSpPr/>
          <p:nvPr/>
        </p:nvSpPr>
        <p:spPr>
          <a:xfrm>
            <a:off x="5643689" y="4326856"/>
            <a:ext cx="1703316" cy="5631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吹き出し: 左矢印 21">
            <a:extLst>
              <a:ext uri="{FF2B5EF4-FFF2-40B4-BE49-F238E27FC236}">
                <a16:creationId xmlns:a16="http://schemas.microsoft.com/office/drawing/2014/main" id="{A76F8708-836A-B497-9E90-8DE58B56CE65}"/>
              </a:ext>
            </a:extLst>
          </p:cNvPr>
          <p:cNvSpPr/>
          <p:nvPr/>
        </p:nvSpPr>
        <p:spPr>
          <a:xfrm>
            <a:off x="5586213" y="5489754"/>
            <a:ext cx="2037427" cy="111336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362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ysClr val="windowText" lastClr="000000"/>
                </a:solidFill>
              </a:rPr>
              <a:t>入力した情報が反映されます</a:t>
            </a:r>
            <a:r>
              <a:rPr kumimoji="1" lang="ja-JP" altLang="en-US" dirty="0">
                <a:solidFill>
                  <a:sysClr val="windowText" lastClr="000000"/>
                </a:solidFill>
              </a:rPr>
              <a:t>。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F6AF061-213F-404B-7FEE-75DF63C3110C}"/>
              </a:ext>
            </a:extLst>
          </p:cNvPr>
          <p:cNvSpPr txBox="1"/>
          <p:nvPr/>
        </p:nvSpPr>
        <p:spPr>
          <a:xfrm>
            <a:off x="5165367" y="4445299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⑫</a:t>
            </a:r>
          </a:p>
        </p:txBody>
      </p:sp>
    </p:spTree>
    <p:extLst>
      <p:ext uri="{BB962C8B-B14F-4D97-AF65-F5344CB8AC3E}">
        <p14:creationId xmlns:p14="http://schemas.microsoft.com/office/powerpoint/2010/main" val="22631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FD7D323-0FED-EEDC-5FBC-9749458D96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0" r="1051" b="-1"/>
          <a:stretch>
            <a:fillRect/>
          </a:stretch>
        </p:blipFill>
        <p:spPr>
          <a:xfrm>
            <a:off x="348210" y="2896101"/>
            <a:ext cx="6083587" cy="379409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6C631B6-BC7B-876D-4E26-BF2241CEC5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65" t="3029" r="1865" b="2375"/>
          <a:stretch>
            <a:fillRect/>
          </a:stretch>
        </p:blipFill>
        <p:spPr>
          <a:xfrm>
            <a:off x="4849780" y="4811161"/>
            <a:ext cx="3283160" cy="19714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3" name="字幕 2">
            <a:extLst>
              <a:ext uri="{FF2B5EF4-FFF2-40B4-BE49-F238E27FC236}">
                <a16:creationId xmlns:a16="http://schemas.microsoft.com/office/drawing/2014/main" id="{6C2B8654-C3BF-DA08-441E-CB09418E89D7}"/>
              </a:ext>
            </a:extLst>
          </p:cNvPr>
          <p:cNvSpPr txBox="1">
            <a:spLocks/>
          </p:cNvSpPr>
          <p:nvPr/>
        </p:nvSpPr>
        <p:spPr>
          <a:xfrm>
            <a:off x="725811" y="132934"/>
            <a:ext cx="8037094" cy="6272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3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6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4</a:t>
            </a:r>
            <a:r>
              <a:rPr lang="ja-JP" altLang="en-US" dirty="0"/>
              <a:t>．活動実績の追加入力と集計作業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221B7A0-0B4F-12C3-CAB5-D6781DF3A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210" y="760170"/>
            <a:ext cx="6104170" cy="118842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41677CB-2971-7D67-9CAB-F29B2656362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249" r="2403" b="1"/>
          <a:stretch>
            <a:fillRect/>
          </a:stretch>
        </p:blipFill>
        <p:spPr>
          <a:xfrm>
            <a:off x="4744358" y="1064945"/>
            <a:ext cx="3191443" cy="1420897"/>
          </a:xfrm>
          <a:prstGeom prst="rect">
            <a:avLst/>
          </a:prstGeom>
          <a:ln w="28575">
            <a:noFill/>
          </a:ln>
        </p:spPr>
      </p:pic>
      <p:sp>
        <p:nvSpPr>
          <p:cNvPr id="10" name="矢印: 下 9">
            <a:extLst>
              <a:ext uri="{FF2B5EF4-FFF2-40B4-BE49-F238E27FC236}">
                <a16:creationId xmlns:a16="http://schemas.microsoft.com/office/drawing/2014/main" id="{6A28155B-F3A4-A5E5-17FF-95C8B5F4258D}"/>
              </a:ext>
            </a:extLst>
          </p:cNvPr>
          <p:cNvSpPr/>
          <p:nvPr/>
        </p:nvSpPr>
        <p:spPr>
          <a:xfrm>
            <a:off x="2677080" y="1986617"/>
            <a:ext cx="472699" cy="90948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FFA9CAC-5F3D-F39F-D3F5-AC10C147942E}"/>
              </a:ext>
            </a:extLst>
          </p:cNvPr>
          <p:cNvSpPr txBox="1"/>
          <p:nvPr/>
        </p:nvSpPr>
        <p:spPr>
          <a:xfrm>
            <a:off x="1385060" y="2167751"/>
            <a:ext cx="30567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活動実績の追加分を入力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4B322C5-2588-F1D4-8E3F-2CB04A8D7DFB}"/>
              </a:ext>
            </a:extLst>
          </p:cNvPr>
          <p:cNvSpPr txBox="1"/>
          <p:nvPr/>
        </p:nvSpPr>
        <p:spPr>
          <a:xfrm>
            <a:off x="8238361" y="1582340"/>
            <a:ext cx="3726102" cy="45243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活動実績を追加入力した場合</a:t>
            </a:r>
            <a:r>
              <a:rPr kumimoji="1" lang="en-US" altLang="ja-JP" dirty="0"/>
              <a:t>】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⑬追加で活動実績を 「入力用シート」で入力した場合、改めて「集計用シート」の“計算実行”を押下いただくと、入力した内容に応じて、集計が表示されます。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誤って作成した行がある場合、“行の削除“ができない仕様となっております。</a:t>
            </a:r>
            <a:endParaRPr kumimoji="1" lang="en-US" altLang="ja-JP" dirty="0"/>
          </a:p>
          <a:p>
            <a:r>
              <a:rPr kumimoji="1" lang="ja-JP" altLang="en-US" dirty="0"/>
              <a:t>不要な行の入力情報のみ削除していただき、“空欄の行“としていただければ、集計結果に影響がでません。</a:t>
            </a:r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0113283-BEA8-728F-8A4E-09FA3B587680}"/>
              </a:ext>
            </a:extLst>
          </p:cNvPr>
          <p:cNvSpPr txBox="1"/>
          <p:nvPr/>
        </p:nvSpPr>
        <p:spPr>
          <a:xfrm>
            <a:off x="1029606" y="2121584"/>
            <a:ext cx="483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⑬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E99C5C5-2AFA-5913-2588-CFE311D8CC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4551" y="4025646"/>
            <a:ext cx="1915657" cy="69306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CBFAB0-D4D6-8531-929C-03377CE0BD0C}"/>
              </a:ext>
            </a:extLst>
          </p:cNvPr>
          <p:cNvSpPr txBox="1"/>
          <p:nvPr/>
        </p:nvSpPr>
        <p:spPr>
          <a:xfrm>
            <a:off x="5304788" y="3622739"/>
            <a:ext cx="27227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入力後、再度押下する</a:t>
            </a:r>
          </a:p>
        </p:txBody>
      </p:sp>
    </p:spTree>
    <p:extLst>
      <p:ext uri="{BB962C8B-B14F-4D97-AF65-F5344CB8AC3E}">
        <p14:creationId xmlns:p14="http://schemas.microsoft.com/office/powerpoint/2010/main" val="347103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字幕 2">
            <a:extLst>
              <a:ext uri="{FF2B5EF4-FFF2-40B4-BE49-F238E27FC236}">
                <a16:creationId xmlns:a16="http://schemas.microsoft.com/office/drawing/2014/main" id="{21227B4C-665C-8C10-31AE-3FF7D1F33975}"/>
              </a:ext>
            </a:extLst>
          </p:cNvPr>
          <p:cNvSpPr txBox="1">
            <a:spLocks/>
          </p:cNvSpPr>
          <p:nvPr/>
        </p:nvSpPr>
        <p:spPr>
          <a:xfrm>
            <a:off x="725811" y="132934"/>
            <a:ext cx="8037094" cy="6272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3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6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５．活動実績の報告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51A438D2-5552-B2B1-87E5-D82E4CA3ECEE}"/>
              </a:ext>
            </a:extLst>
          </p:cNvPr>
          <p:cNvGrpSpPr/>
          <p:nvPr/>
        </p:nvGrpSpPr>
        <p:grpSpPr>
          <a:xfrm>
            <a:off x="645600" y="760170"/>
            <a:ext cx="4972744" cy="3293547"/>
            <a:chOff x="636456" y="569530"/>
            <a:chExt cx="4972744" cy="3293547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384D1C75-8204-897D-3FD4-2FBBF9798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6456" y="824178"/>
              <a:ext cx="4972744" cy="3038899"/>
            </a:xfrm>
            <a:prstGeom prst="rect">
              <a:avLst/>
            </a:prstGeom>
          </p:spPr>
        </p:pic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260ED609-7551-2F67-C682-E3513ADEA305}"/>
                </a:ext>
              </a:extLst>
            </p:cNvPr>
            <p:cNvSpPr/>
            <p:nvPr/>
          </p:nvSpPr>
          <p:spPr>
            <a:xfrm>
              <a:off x="2203704" y="960120"/>
              <a:ext cx="969264" cy="2743200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11A0B9E4-BD5B-3641-B27F-E8505B37A94B}"/>
                </a:ext>
              </a:extLst>
            </p:cNvPr>
            <p:cNvSpPr/>
            <p:nvPr/>
          </p:nvSpPr>
          <p:spPr>
            <a:xfrm>
              <a:off x="3201678" y="972027"/>
              <a:ext cx="1123433" cy="2743200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A40D9459-3602-57AC-E5D9-5922375EBB83}"/>
                </a:ext>
              </a:extLst>
            </p:cNvPr>
            <p:cNvSpPr/>
            <p:nvPr/>
          </p:nvSpPr>
          <p:spPr>
            <a:xfrm>
              <a:off x="4353821" y="972027"/>
              <a:ext cx="1123433" cy="2743200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7F4290D8-88D2-40C3-7A22-A457BF4FF9C2}"/>
                </a:ext>
              </a:extLst>
            </p:cNvPr>
            <p:cNvSpPr txBox="1"/>
            <p:nvPr/>
          </p:nvSpPr>
          <p:spPr>
            <a:xfrm>
              <a:off x="2043342" y="569530"/>
              <a:ext cx="4830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⑭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B6DD25-8757-01EF-01CF-4CB3D9931F94}"/>
              </a:ext>
            </a:extLst>
          </p:cNvPr>
          <p:cNvGrpSpPr/>
          <p:nvPr/>
        </p:nvGrpSpPr>
        <p:grpSpPr>
          <a:xfrm>
            <a:off x="6274850" y="1397675"/>
            <a:ext cx="4819379" cy="2031325"/>
            <a:chOff x="6646809" y="649652"/>
            <a:chExt cx="4819379" cy="2031325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1135DE31-429E-75A1-FECE-0748B9FD9E80}"/>
                </a:ext>
              </a:extLst>
            </p:cNvPr>
            <p:cNvSpPr txBox="1"/>
            <p:nvPr/>
          </p:nvSpPr>
          <p:spPr>
            <a:xfrm>
              <a:off x="6646809" y="649652"/>
              <a:ext cx="4819379" cy="20313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【</a:t>
              </a:r>
              <a:r>
                <a:rPr kumimoji="1" lang="ja-JP" altLang="en-US" dirty="0"/>
                <a:t>補助金申請書への記入</a:t>
              </a:r>
              <a:r>
                <a:rPr kumimoji="1" lang="en-US" altLang="ja-JP" dirty="0"/>
                <a:t>】</a:t>
              </a:r>
            </a:p>
            <a:p>
              <a:endParaRPr kumimoji="1" lang="en-US" altLang="ja-JP" dirty="0"/>
            </a:p>
            <a:p>
              <a:r>
                <a:rPr kumimoji="1" lang="ja-JP" altLang="en-US" dirty="0"/>
                <a:t>⑭入力した集計結果の　　　・　　　・  ・</a:t>
              </a:r>
              <a:endParaRPr kumimoji="1" lang="en-US" altLang="ja-JP" dirty="0"/>
            </a:p>
            <a:p>
              <a:r>
                <a:rPr kumimoji="1" lang="ja-JP" altLang="en-US" dirty="0"/>
                <a:t>　　 　　について、「電子申請」もしくは「紙申請書」の該当個所に記載いただき、補助金申請をお願いいたします。</a:t>
              </a:r>
              <a:endParaRPr kumimoji="1" lang="en-US" altLang="ja-JP" dirty="0"/>
            </a:p>
            <a:p>
              <a:endParaRPr kumimoji="1" lang="en-US" altLang="ja-JP" dirty="0"/>
            </a:p>
          </p:txBody>
        </p: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7525127F-49CE-0575-E151-8365EBAAA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35760" y="1162667"/>
              <a:ext cx="593868" cy="299101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4B29883C-1981-EB35-5CD0-961C97D8A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79152" y="1150760"/>
              <a:ext cx="964435" cy="329096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2DCADAB0-6F08-E0F5-CBDE-53306D1D6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28029" y="1485607"/>
              <a:ext cx="915125" cy="248977"/>
            </a:xfrm>
            <a:prstGeom prst="rect">
              <a:avLst/>
            </a:prstGeom>
          </p:spPr>
        </p:pic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026192-0435-61E8-9B43-0B2400B59EA5}"/>
              </a:ext>
            </a:extLst>
          </p:cNvPr>
          <p:cNvSpPr txBox="1"/>
          <p:nvPr/>
        </p:nvSpPr>
        <p:spPr>
          <a:xfrm>
            <a:off x="538363" y="4449063"/>
            <a:ext cx="8772636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「ファミサポ活動時間計算用補助ツール」の操作手順説明は以上となります。</a:t>
            </a:r>
            <a:endParaRPr kumimoji="1" lang="en-US" altLang="ja-JP" dirty="0"/>
          </a:p>
          <a:p>
            <a:r>
              <a:rPr kumimoji="1" lang="ja-JP" altLang="en-US" dirty="0"/>
              <a:t>ご不明な点がありましたら、以下問い合わせ先までご連絡ください。</a:t>
            </a:r>
            <a:endParaRPr kumimoji="1" lang="en-US" altLang="ja-JP" dirty="0"/>
          </a:p>
          <a:p>
            <a:r>
              <a:rPr kumimoji="1" lang="ja-JP" altLang="en-US" dirty="0"/>
              <a:t>みなさまの補助金申請作業の一助になれば幸いです。</a:t>
            </a:r>
            <a:endParaRPr kumimoji="1" lang="en-US" altLang="ja-JP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3D234A4-885B-2744-4BFD-B867EB34450F}"/>
              </a:ext>
            </a:extLst>
          </p:cNvPr>
          <p:cNvSpPr txBox="1"/>
          <p:nvPr/>
        </p:nvSpPr>
        <p:spPr>
          <a:xfrm>
            <a:off x="7643154" y="5524737"/>
            <a:ext cx="360538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問い合わせ先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　　子ども家庭支援センター</a:t>
            </a:r>
            <a:endParaRPr kumimoji="1" lang="en-US" altLang="ja-JP" dirty="0"/>
          </a:p>
          <a:p>
            <a:r>
              <a:rPr kumimoji="1" lang="ja-JP" altLang="en-US" dirty="0"/>
              <a:t>　　　　　子育て支援連携担当</a:t>
            </a:r>
            <a:endParaRPr kumimoji="1" lang="en-US" altLang="ja-JP" dirty="0"/>
          </a:p>
          <a:p>
            <a:r>
              <a:rPr kumimoji="1" lang="ja-JP" altLang="en-US" dirty="0"/>
              <a:t>　　℡：</a:t>
            </a:r>
            <a:r>
              <a:rPr kumimoji="1" lang="en-US" altLang="ja-JP" dirty="0"/>
              <a:t>03-6421-5237</a:t>
            </a:r>
            <a:r>
              <a:rPr kumimoji="1" lang="ja-JP" altLang="en-US" dirty="0"/>
              <a:t>（直通）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3803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ファセット">
  <a:themeElements>
    <a:clrScheme name="ファセット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595</TotalTime>
  <Words>781</Words>
  <Application>Microsoft Office PowerPoint</Application>
  <PresentationFormat>ワイド画面</PresentationFormat>
  <Paragraphs>91</Paragraphs>
  <Slides>8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Arial</vt:lpstr>
      <vt:lpstr>Trebuchet MS</vt:lpstr>
      <vt:lpstr>Wingdings 3</vt:lpstr>
      <vt:lpstr>ファセット</vt:lpstr>
      <vt:lpstr>ファミサポ活動時間 計算用補助ツール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釘子　直文</dc:creator>
  <cp:lastModifiedBy>釘子　直文</cp:lastModifiedBy>
  <cp:revision>6</cp:revision>
  <dcterms:created xsi:type="dcterms:W3CDTF">2026-07-31T05:21:24Z</dcterms:created>
  <dcterms:modified xsi:type="dcterms:W3CDTF">2026-08-19T06:48:54Z</dcterms:modified>
</cp:coreProperties>
</file>