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</p:sldIdLst>
  <p:sldSz cx="6858000" cy="9144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160" userDrawn="1">
          <p15:clr>
            <a:srgbClr val="A4A3A4"/>
          </p15:clr>
        </p15:guide>
        <p15:guide id="2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FF"/>
    <a:srgbClr val="FFF2CC"/>
    <a:srgbClr val="FF9900"/>
    <a:srgbClr val="FFD685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6636" y="120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00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04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08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12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16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43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8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17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0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4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03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34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38014" y="3227323"/>
            <a:ext cx="110638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材料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(2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人分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49889" y="6111864"/>
            <a:ext cx="63397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作り方</a:t>
            </a:r>
          </a:p>
        </p:txBody>
      </p:sp>
      <p:grpSp>
        <p:nvGrpSpPr>
          <p:cNvPr id="34" name="グループ化 33"/>
          <p:cNvGrpSpPr/>
          <p:nvPr/>
        </p:nvGrpSpPr>
        <p:grpSpPr>
          <a:xfrm>
            <a:off x="150665" y="860409"/>
            <a:ext cx="3278334" cy="2280908"/>
            <a:chOff x="93872" y="955842"/>
            <a:chExt cx="3278334" cy="2280908"/>
          </a:xfrm>
        </p:grpSpPr>
        <p:sp>
          <p:nvSpPr>
            <p:cNvPr id="35" name="正方形/長方形 34"/>
            <p:cNvSpPr/>
            <p:nvPr/>
          </p:nvSpPr>
          <p:spPr>
            <a:xfrm>
              <a:off x="93872" y="955842"/>
              <a:ext cx="3278334" cy="22809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55870" y="1021976"/>
              <a:ext cx="3149135" cy="213812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218205" y="1842383"/>
              <a:ext cx="87143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写真</a:t>
              </a:r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0" y="135199"/>
            <a:ext cx="6857999" cy="6355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grpSp>
        <p:nvGrpSpPr>
          <p:cNvPr id="39" name="グループ化 38"/>
          <p:cNvGrpSpPr/>
          <p:nvPr/>
        </p:nvGrpSpPr>
        <p:grpSpPr>
          <a:xfrm>
            <a:off x="5631722" y="3"/>
            <a:ext cx="1022874" cy="896650"/>
            <a:chOff x="7345813" y="-62212"/>
            <a:chExt cx="1363833" cy="901650"/>
          </a:xfrm>
        </p:grpSpPr>
        <p:sp>
          <p:nvSpPr>
            <p:cNvPr id="40" name="ホームベース 39"/>
            <p:cNvSpPr/>
            <p:nvPr/>
          </p:nvSpPr>
          <p:spPr>
            <a:xfrm rot="5400000">
              <a:off x="7666900" y="-131764"/>
              <a:ext cx="901650" cy="1040754"/>
            </a:xfrm>
            <a:prstGeom prst="homePlate">
              <a:avLst>
                <a:gd name="adj" fmla="val 2352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7607349" y="7627"/>
              <a:ext cx="109675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調理時間</a:t>
              </a:r>
              <a:endPara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7345813" y="268983"/>
              <a:ext cx="1363833" cy="4023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kumimoji="1" lang="ja-JP" altLang="en-US" sz="21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１５分</a:t>
              </a:r>
              <a:endParaRPr kumimoji="1" lang="ja-JP" altLang="en-US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38014" y="180291"/>
            <a:ext cx="559835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kumimoji="1"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３日分の野菜が摂れるビピンパ丼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28999" y="4577257"/>
            <a:ext cx="65433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下準備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3485792" y="1303702"/>
            <a:ext cx="3334164" cy="667372"/>
            <a:chOff x="4050066" y="1035685"/>
            <a:chExt cx="2097882" cy="830997"/>
          </a:xfrm>
        </p:grpSpPr>
        <p:sp>
          <p:nvSpPr>
            <p:cNvPr id="52" name="テキスト ボックス 51"/>
            <p:cNvSpPr txBox="1"/>
            <p:nvPr/>
          </p:nvSpPr>
          <p:spPr>
            <a:xfrm>
              <a:off x="4050066" y="1035685"/>
              <a:ext cx="2097882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品川株式会社○○食堂</a:t>
              </a:r>
              <a:endParaRPr kumimoji="1"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453456" y="1551028"/>
              <a:ext cx="120121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考案メニュー</a:t>
              </a:r>
              <a:endPara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522397" y="826316"/>
            <a:ext cx="2873002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記入例</a:t>
            </a:r>
            <a:endParaRPr kumimoji="1" lang="ja-JP" altLang="en-US" sz="6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913797"/>
              </p:ext>
            </p:extLst>
          </p:nvPr>
        </p:nvGraphicFramePr>
        <p:xfrm>
          <a:off x="138014" y="3516922"/>
          <a:ext cx="1502570" cy="1946912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502570">
                  <a:extLst>
                    <a:ext uri="{9D8B030D-6E8A-4147-A177-3AD203B41FA5}">
                      <a16:colId xmlns:a16="http://schemas.microsoft.com/office/drawing/2014/main" val="1781243314"/>
                    </a:ext>
                  </a:extLst>
                </a:gridCol>
              </a:tblGrid>
              <a:tr h="243364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豚ひき肉・・・・</a:t>
                      </a:r>
                      <a:r>
                        <a:rPr kumimoji="1" lang="en-US" altLang="ja-JP" sz="1050" dirty="0" smtClean="0"/>
                        <a:t>100g</a:t>
                      </a:r>
                      <a:endParaRPr kumimoji="1" lang="ja-JP" altLang="en-US" sz="1050" dirty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263331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にんじん・・・・</a:t>
                      </a:r>
                      <a:r>
                        <a:rPr kumimoji="1" lang="en-US" altLang="ja-JP" sz="1050" dirty="0" smtClean="0"/>
                        <a:t>1/2</a:t>
                      </a:r>
                      <a:r>
                        <a:rPr kumimoji="1" lang="ja-JP" altLang="en-US" sz="1050" dirty="0" smtClean="0"/>
                        <a:t>本</a:t>
                      </a:r>
                      <a:endParaRPr kumimoji="1" lang="ja-JP" altLang="en-US" sz="1050" dirty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7982869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小松菜・・・・・</a:t>
                      </a:r>
                      <a:r>
                        <a:rPr kumimoji="1" lang="en-US" altLang="ja-JP" sz="1050" dirty="0" smtClean="0"/>
                        <a:t>1/2</a:t>
                      </a:r>
                      <a:r>
                        <a:rPr kumimoji="1" lang="ja-JP" altLang="en-US" sz="1050" dirty="0" smtClean="0"/>
                        <a:t>袋</a:t>
                      </a:r>
                      <a:endParaRPr kumimoji="1" lang="ja-JP" altLang="en-US" sz="1050" dirty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33064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もやし・・・・・</a:t>
                      </a:r>
                      <a:r>
                        <a:rPr kumimoji="1" lang="en-US" altLang="ja-JP" sz="1050" dirty="0" smtClean="0"/>
                        <a:t>1/2</a:t>
                      </a:r>
                      <a:r>
                        <a:rPr kumimoji="1" lang="ja-JP" altLang="en-US" sz="1050" dirty="0" smtClean="0"/>
                        <a:t>袋</a:t>
                      </a:r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9714352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ごはん・・・・・</a:t>
                      </a:r>
                      <a:r>
                        <a:rPr kumimoji="1" lang="en-US" altLang="ja-JP" sz="1050" dirty="0" smtClean="0"/>
                        <a:t>360g</a:t>
                      </a:r>
                      <a:endParaRPr kumimoji="1" lang="ja-JP" altLang="en-US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08368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キムチ・・・・・</a:t>
                      </a:r>
                      <a:r>
                        <a:rPr kumimoji="1" lang="en-US" altLang="ja-JP" sz="1050" dirty="0" smtClean="0"/>
                        <a:t>60</a:t>
                      </a:r>
                      <a:r>
                        <a:rPr kumimoji="1" lang="ja-JP" altLang="en-US" sz="1050" dirty="0" smtClean="0"/>
                        <a:t>ｇ</a:t>
                      </a:r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85641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卵・・・・・・・</a:t>
                      </a:r>
                      <a:r>
                        <a:rPr kumimoji="1" lang="en-US" altLang="ja-JP" sz="1050" dirty="0" smtClean="0"/>
                        <a:t>2</a:t>
                      </a:r>
                      <a:r>
                        <a:rPr kumimoji="1" lang="ja-JP" altLang="en-US" sz="1050" dirty="0" smtClean="0"/>
                        <a:t>個</a:t>
                      </a:r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2060639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コチュジャン</a:t>
                      </a:r>
                      <a:r>
                        <a:rPr kumimoji="1" lang="en-US" altLang="ja-JP" sz="1050" dirty="0" smtClean="0"/>
                        <a:t>(</a:t>
                      </a:r>
                      <a:r>
                        <a:rPr kumimoji="1" lang="ja-JP" altLang="en-US" sz="1050" dirty="0" smtClean="0"/>
                        <a:t>お好み</a:t>
                      </a:r>
                      <a:r>
                        <a:rPr kumimoji="1" lang="en-US" altLang="ja-JP" sz="1050" dirty="0" smtClean="0"/>
                        <a:t>)</a:t>
                      </a:r>
                      <a:endParaRPr kumimoji="1" lang="ja-JP" altLang="en-US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4978284"/>
                  </a:ext>
                </a:extLst>
              </a:tr>
            </a:tbl>
          </a:graphicData>
        </a:graphic>
      </p:graphicFrame>
      <p:graphicFrame>
        <p:nvGraphicFramePr>
          <p:cNvPr id="66" name="表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723009"/>
              </p:ext>
            </p:extLst>
          </p:nvPr>
        </p:nvGraphicFramePr>
        <p:xfrm>
          <a:off x="3416094" y="4850147"/>
          <a:ext cx="3304531" cy="1209676"/>
        </p:xfrm>
        <a:graphic>
          <a:graphicData uri="http://schemas.openxmlformats.org/drawingml/2006/table">
            <a:tbl>
              <a:tblPr bandRow="1">
                <a:tableStyleId>{72833802-FEF1-4C79-8D5D-14CF1EAF98D9}</a:tableStyleId>
              </a:tblPr>
              <a:tblGrid>
                <a:gridCol w="3304531">
                  <a:extLst>
                    <a:ext uri="{9D8B030D-6E8A-4147-A177-3AD203B41FA5}">
                      <a16:colId xmlns:a16="http://schemas.microsoft.com/office/drawing/2014/main" val="1687020912"/>
                    </a:ext>
                  </a:extLst>
                </a:gridCol>
              </a:tblGrid>
              <a:tr h="60769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050" dirty="0" smtClean="0"/>
                        <a:t>① 温泉卵を作る。小さい鍋に卵が浸るくらいのお湯を沸かし、卵を殻ごと入れて蓋をし、コンロから降ろして</a:t>
                      </a:r>
                      <a:r>
                        <a:rPr kumimoji="1" lang="en-US" altLang="ja-JP" sz="1050" dirty="0" smtClean="0"/>
                        <a:t>10</a:t>
                      </a:r>
                      <a:r>
                        <a:rPr kumimoji="1" lang="ja-JP" altLang="en-US" sz="1050" dirty="0" smtClean="0"/>
                        <a:t>～</a:t>
                      </a:r>
                      <a:r>
                        <a:rPr kumimoji="1" lang="en-US" altLang="ja-JP" sz="1050" dirty="0" smtClean="0"/>
                        <a:t>12</a:t>
                      </a:r>
                      <a:r>
                        <a:rPr kumimoji="1" lang="ja-JP" altLang="en-US" sz="1050" dirty="0" smtClean="0"/>
                        <a:t>分放置する。その後冷水に浸しておく。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255950"/>
                  </a:ext>
                </a:extLst>
              </a:tr>
              <a:tr h="54684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050" dirty="0" smtClean="0"/>
                        <a:t>②しょうがとにんにくをみじん切り、小松菜は洗って</a:t>
                      </a:r>
                      <a:r>
                        <a:rPr kumimoji="1" lang="en-US" altLang="ja-JP" sz="1050" dirty="0" smtClean="0"/>
                        <a:t>3㎝</a:t>
                      </a:r>
                      <a:r>
                        <a:rPr kumimoji="1" lang="ja-JP" altLang="en-US" sz="1050" dirty="0" smtClean="0"/>
                        <a:t>幅にカット、にんじんは長さ３㎝の細切りに、もやしは洗って水切りしておく。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393573"/>
                  </a:ext>
                </a:extLst>
              </a:tr>
            </a:tbl>
          </a:graphicData>
        </a:graphic>
      </p:graphicFrame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42714"/>
              </p:ext>
            </p:extLst>
          </p:nvPr>
        </p:nvGraphicFramePr>
        <p:xfrm>
          <a:off x="1778559" y="3528030"/>
          <a:ext cx="1583646" cy="2176068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583646">
                  <a:extLst>
                    <a:ext uri="{9D8B030D-6E8A-4147-A177-3AD203B41FA5}">
                      <a16:colId xmlns:a16="http://schemas.microsoft.com/office/drawing/2014/main" val="1781243314"/>
                    </a:ext>
                  </a:extLst>
                </a:gridCol>
              </a:tblGrid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err="1" smtClean="0"/>
                        <a:t>ごま</a:t>
                      </a:r>
                      <a:r>
                        <a:rPr kumimoji="1" lang="ja-JP" altLang="en-US" sz="1050" dirty="0" smtClean="0"/>
                        <a:t>油・・・・小さじ</a:t>
                      </a:r>
                      <a:r>
                        <a:rPr kumimoji="1" lang="en-US" altLang="ja-JP" sz="1050" dirty="0" smtClean="0"/>
                        <a:t>2</a:t>
                      </a:r>
                      <a:endParaRPr kumimoji="1" lang="ja-JP" altLang="en-US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08368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しょうが・・１かけ　　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　　またはチューブ３㎝</a:t>
                      </a:r>
                      <a:endParaRPr kumimoji="1" lang="en-US" altLang="ja-JP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5405231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にんにく・・１かけ</a:t>
                      </a:r>
                      <a:endParaRPr kumimoji="1" lang="en-US" altLang="ja-JP" sz="105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　　またはチューブ３㎝</a:t>
                      </a:r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85641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みりん・・・・大さじ２</a:t>
                      </a:r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2060639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酒・・・・・・大さじ２</a:t>
                      </a:r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6331842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醤油・・・・・大さじ１</a:t>
                      </a:r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4978284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胡椒・・・・・少々</a:t>
                      </a:r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8862015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いりごま・・・</a:t>
                      </a:r>
                      <a:r>
                        <a:rPr kumimoji="1" lang="en-US" altLang="ja-JP" sz="1050" dirty="0" smtClean="0"/>
                        <a:t>2</a:t>
                      </a:r>
                      <a:r>
                        <a:rPr kumimoji="1" lang="ja-JP" altLang="en-US" sz="1050" dirty="0" smtClean="0"/>
                        <a:t>ｇ</a:t>
                      </a:r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3859868"/>
                  </a:ext>
                </a:extLst>
              </a:tr>
            </a:tbl>
          </a:graphicData>
        </a:graphic>
      </p:graphicFrame>
      <p:grpSp>
        <p:nvGrpSpPr>
          <p:cNvPr id="56" name="グループ化 55"/>
          <p:cNvGrpSpPr/>
          <p:nvPr/>
        </p:nvGrpSpPr>
        <p:grpSpPr>
          <a:xfrm>
            <a:off x="3697689" y="3534869"/>
            <a:ext cx="2952754" cy="948745"/>
            <a:chOff x="6092372" y="5492906"/>
            <a:chExt cx="1095506" cy="1264995"/>
          </a:xfrm>
        </p:grpSpPr>
        <p:sp>
          <p:nvSpPr>
            <p:cNvPr id="57" name="角丸四角形 56"/>
            <p:cNvSpPr/>
            <p:nvPr/>
          </p:nvSpPr>
          <p:spPr>
            <a:xfrm>
              <a:off x="6092372" y="5492906"/>
              <a:ext cx="1060725" cy="1264995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6284995" y="5593077"/>
              <a:ext cx="710372" cy="3282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栄</a:t>
              </a:r>
              <a:r>
                <a:rPr kumimoji="1" lang="ja-JP" altLang="en-US" sz="14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養成分</a:t>
              </a:r>
              <a:r>
                <a: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表示</a:t>
              </a:r>
              <a:r>
                <a:rPr kumimoji="1" lang="en-US" altLang="ja-JP" sz="1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(1</a:t>
              </a:r>
              <a:r>
                <a:rPr kumimoji="1" lang="ja-JP" altLang="en-US" sz="1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人分</a:t>
              </a:r>
              <a:r>
                <a:rPr kumimoji="1" lang="en-US" altLang="ja-JP" sz="1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endPara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6109356" y="5914428"/>
              <a:ext cx="1078522" cy="7694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 smtClean="0">
                  <a:latin typeface="+mn-ea"/>
                </a:rPr>
                <a:t>エネルギー　</a:t>
              </a:r>
              <a:r>
                <a:rPr kumimoji="1" lang="en-US" altLang="ja-JP" sz="1050" dirty="0" smtClean="0">
                  <a:latin typeface="+mn-ea"/>
                </a:rPr>
                <a:t>616kcal</a:t>
              </a:r>
              <a:r>
                <a:rPr kumimoji="1" lang="ja-JP" altLang="en-US" sz="1050" dirty="0">
                  <a:latin typeface="+mn-ea"/>
                </a:rPr>
                <a:t>　</a:t>
              </a:r>
              <a:endParaRPr kumimoji="1" lang="en-US" altLang="ja-JP" sz="1050" dirty="0">
                <a:latin typeface="+mn-ea"/>
              </a:endParaRPr>
            </a:p>
            <a:p>
              <a:r>
                <a:rPr kumimoji="1" lang="ja-JP" altLang="en-US" sz="1050" dirty="0" smtClean="0">
                  <a:latin typeface="+mn-ea"/>
                </a:rPr>
                <a:t>炭水化物　　</a:t>
              </a:r>
              <a:r>
                <a:rPr kumimoji="1" lang="en-US" altLang="ja-JP" sz="1050" dirty="0" smtClean="0">
                  <a:latin typeface="+mn-ea"/>
                </a:rPr>
                <a:t>85.1g </a:t>
              </a:r>
              <a:r>
                <a:rPr kumimoji="1" lang="ja-JP" altLang="en-US" sz="1050" dirty="0">
                  <a:latin typeface="+mn-ea"/>
                </a:rPr>
                <a:t>　</a:t>
              </a:r>
              <a:r>
                <a:rPr kumimoji="1" lang="ja-JP" altLang="en-US" sz="1050" dirty="0" smtClean="0">
                  <a:latin typeface="+mn-ea"/>
                </a:rPr>
                <a:t>　たんぱく質　</a:t>
              </a:r>
              <a:r>
                <a:rPr kumimoji="1" lang="en-US" altLang="ja-JP" sz="1050" dirty="0" smtClean="0">
                  <a:latin typeface="+mn-ea"/>
                </a:rPr>
                <a:t>24.1g</a:t>
              </a:r>
              <a:endParaRPr kumimoji="1" lang="en-US" altLang="ja-JP" sz="1050" dirty="0">
                <a:latin typeface="+mn-ea"/>
              </a:endParaRPr>
            </a:p>
            <a:p>
              <a:r>
                <a:rPr kumimoji="1" lang="ja-JP" altLang="en-US" sz="1050" dirty="0" smtClean="0">
                  <a:latin typeface="+mn-ea"/>
                </a:rPr>
                <a:t>脂質　　　　</a:t>
              </a:r>
              <a:r>
                <a:rPr kumimoji="1" lang="en-US" altLang="ja-JP" sz="1050" dirty="0" smtClean="0">
                  <a:latin typeface="+mn-ea"/>
                </a:rPr>
                <a:t>20.3g</a:t>
              </a:r>
              <a:r>
                <a:rPr kumimoji="1" lang="ja-JP" altLang="en-US" sz="1050" dirty="0">
                  <a:latin typeface="+mn-ea"/>
                </a:rPr>
                <a:t>　</a:t>
              </a:r>
              <a:r>
                <a:rPr kumimoji="1" lang="ja-JP" altLang="en-US" sz="1050" dirty="0" smtClean="0">
                  <a:latin typeface="+mn-ea"/>
                </a:rPr>
                <a:t>　 食塩相当量　  </a:t>
              </a:r>
              <a:r>
                <a:rPr kumimoji="1" lang="en-US" altLang="ja-JP" sz="1050" dirty="0" smtClean="0">
                  <a:latin typeface="+mn-ea"/>
                </a:rPr>
                <a:t>2.6g</a:t>
              </a:r>
              <a:endParaRPr kumimoji="1" lang="en-US" altLang="ja-JP" sz="1050" dirty="0">
                <a:latin typeface="+mn-ea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4392721" y="2227772"/>
            <a:ext cx="1427653" cy="941768"/>
            <a:chOff x="1289259" y="5712310"/>
            <a:chExt cx="1064054" cy="1096232"/>
          </a:xfrm>
        </p:grpSpPr>
        <p:grpSp>
          <p:nvGrpSpPr>
            <p:cNvPr id="64" name="グループ化 63"/>
            <p:cNvGrpSpPr/>
            <p:nvPr/>
          </p:nvGrpSpPr>
          <p:grpSpPr>
            <a:xfrm>
              <a:off x="1289259" y="5712310"/>
              <a:ext cx="1064054" cy="1096232"/>
              <a:chOff x="27710" y="166259"/>
              <a:chExt cx="1594485" cy="1246909"/>
            </a:xfrm>
          </p:grpSpPr>
          <p:sp>
            <p:nvSpPr>
              <p:cNvPr id="69" name="楕円 68"/>
              <p:cNvSpPr/>
              <p:nvPr/>
            </p:nvSpPr>
            <p:spPr>
              <a:xfrm>
                <a:off x="27710" y="166259"/>
                <a:ext cx="1594485" cy="1246909"/>
              </a:xfrm>
              <a:prstGeom prst="ellipse">
                <a:avLst/>
              </a:prstGeom>
              <a:solidFill>
                <a:srgbClr val="CFF4C2"/>
              </a:solidFill>
              <a:ln w="28575" cap="flat" cmpd="sng" algn="ctr">
                <a:noFill/>
                <a:prstDash val="sysDash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70" name="楕円 69"/>
              <p:cNvSpPr/>
              <p:nvPr/>
            </p:nvSpPr>
            <p:spPr>
              <a:xfrm>
                <a:off x="96982" y="249382"/>
                <a:ext cx="1461081" cy="1089602"/>
              </a:xfrm>
              <a:prstGeom prst="ellipse">
                <a:avLst/>
              </a:prstGeom>
              <a:solidFill>
                <a:srgbClr val="CFF4C2"/>
              </a:solidFill>
              <a:ln w="28575" cap="flat" cmpd="sng" algn="ctr">
                <a:solidFill>
                  <a:schemeClr val="accent6">
                    <a:lumMod val="75000"/>
                  </a:schemeClr>
                </a:solidFill>
                <a:prstDash val="sysDash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ja-JP" sz="1050" kern="100">
                    <a:effectLst/>
                    <a:latin typeface="游明朝" panose="02020400000000000000" pitchFamily="18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　</a:t>
                </a:r>
              </a:p>
            </p:txBody>
          </p:sp>
        </p:grpSp>
        <p:grpSp>
          <p:nvGrpSpPr>
            <p:cNvPr id="65" name="グループ化 64"/>
            <p:cNvGrpSpPr/>
            <p:nvPr/>
          </p:nvGrpSpPr>
          <p:grpSpPr>
            <a:xfrm>
              <a:off x="1430657" y="5901062"/>
              <a:ext cx="804668" cy="770684"/>
              <a:chOff x="5925812" y="106317"/>
              <a:chExt cx="1072891" cy="1027578"/>
            </a:xfrm>
          </p:grpSpPr>
          <p:sp>
            <p:nvSpPr>
              <p:cNvPr id="67" name="テキスト ボックス 66"/>
              <p:cNvSpPr txBox="1"/>
              <p:nvPr/>
            </p:nvSpPr>
            <p:spPr>
              <a:xfrm>
                <a:off x="6095337" y="106317"/>
                <a:ext cx="834846" cy="4776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野菜量</a:t>
                </a:r>
                <a:endParaRPr kumimoji="1" lang="en-US" altLang="ja-JP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68" name="テキスト ボックス 67"/>
              <p:cNvSpPr txBox="1"/>
              <p:nvPr/>
            </p:nvSpPr>
            <p:spPr>
              <a:xfrm>
                <a:off x="5925812" y="417382"/>
                <a:ext cx="1072891" cy="7165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en-US" altLang="ja-JP" sz="2400" b="1" smtClean="0">
                    <a:latin typeface="游ゴシック 本文"/>
                  </a:rPr>
                  <a:t>137.5</a:t>
                </a:r>
                <a:r>
                  <a:rPr kumimoji="1" lang="en-US" altLang="ja-JP" sz="2400" b="1" smtClean="0">
                    <a:latin typeface="+mn-ea"/>
                  </a:rPr>
                  <a:t>g</a:t>
                </a:r>
                <a:endParaRPr kumimoji="1" lang="ja-JP" altLang="en-US" sz="2400" b="1" dirty="0">
                  <a:latin typeface="+mn-ea"/>
                </a:endParaRPr>
              </a:p>
            </p:txBody>
          </p:sp>
        </p:grpSp>
      </p:grp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944190"/>
              </p:ext>
            </p:extLst>
          </p:nvPr>
        </p:nvGraphicFramePr>
        <p:xfrm>
          <a:off x="3416093" y="6426356"/>
          <a:ext cx="3304531" cy="1737360"/>
        </p:xfrm>
        <a:graphic>
          <a:graphicData uri="http://schemas.openxmlformats.org/drawingml/2006/table">
            <a:tbl>
              <a:tblPr bandRow="1">
                <a:tableStyleId>{17292A2E-F333-43FB-9621-5CBBE7FDCDCB}</a:tableStyleId>
              </a:tblPr>
              <a:tblGrid>
                <a:gridCol w="3304531">
                  <a:extLst>
                    <a:ext uri="{9D8B030D-6E8A-4147-A177-3AD203B41FA5}">
                      <a16:colId xmlns:a16="http://schemas.microsoft.com/office/drawing/2014/main" val="1687020912"/>
                    </a:ext>
                  </a:extLst>
                </a:gridCol>
              </a:tblGrid>
              <a:tr h="94847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050" dirty="0" smtClean="0"/>
                        <a:t>①フライパンに</a:t>
                      </a:r>
                      <a:r>
                        <a:rPr kumimoji="1" lang="ja-JP" altLang="en-US" sz="1050" dirty="0" err="1" smtClean="0"/>
                        <a:t>ごま</a:t>
                      </a:r>
                      <a:r>
                        <a:rPr kumimoji="1" lang="ja-JP" altLang="en-US" sz="1050" dirty="0" smtClean="0"/>
                        <a:t>油を敷き、しょうがとにんにくを加え、弱火で熱する。香りが出てきたら、豚ひき肉、人参を加え中火で炒める。人参がしんなりしたら小松菜ともやしを加えて炒め、みりん、酒、しょうゆ、胡椒、いりごまを加え軽く炒める。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69429422"/>
                  </a:ext>
                </a:extLst>
              </a:tr>
              <a:tr h="64233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050" dirty="0" smtClean="0"/>
                        <a:t>②どんぶりにごはんを盛り、①のビピンパの具をのせる。中央にくぼみをつくり、そこに温泉卵を落とし、キムチを添える。お好みでコチュジャンを加え、辛みを調整する。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63459676"/>
                  </a:ext>
                </a:extLst>
              </a:tr>
            </a:tbl>
          </a:graphicData>
        </a:graphic>
      </p:graphicFrame>
      <p:grpSp>
        <p:nvGrpSpPr>
          <p:cNvPr id="2" name="グループ化 1"/>
          <p:cNvGrpSpPr/>
          <p:nvPr/>
        </p:nvGrpSpPr>
        <p:grpSpPr>
          <a:xfrm>
            <a:off x="163728" y="5839439"/>
            <a:ext cx="3160535" cy="2823159"/>
            <a:chOff x="121997" y="5727988"/>
            <a:chExt cx="3160535" cy="2823159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121997" y="5727988"/>
              <a:ext cx="3160535" cy="2823159"/>
              <a:chOff x="398842" y="5645513"/>
              <a:chExt cx="3160535" cy="2823159"/>
            </a:xfrm>
          </p:grpSpPr>
          <p:sp>
            <p:nvSpPr>
              <p:cNvPr id="28" name="角丸四角形 27"/>
              <p:cNvSpPr/>
              <p:nvPr/>
            </p:nvSpPr>
            <p:spPr>
              <a:xfrm>
                <a:off x="404395" y="6025671"/>
                <a:ext cx="3154982" cy="244300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rgbClr val="FF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grpSp>
            <p:nvGrpSpPr>
              <p:cNvPr id="25" name="グループ化 24"/>
              <p:cNvGrpSpPr/>
              <p:nvPr/>
            </p:nvGrpSpPr>
            <p:grpSpPr>
              <a:xfrm>
                <a:off x="398842" y="5645513"/>
                <a:ext cx="1332401" cy="465843"/>
                <a:chOff x="398842" y="5645513"/>
                <a:chExt cx="1332401" cy="465843"/>
              </a:xfrm>
            </p:grpSpPr>
            <p:sp>
              <p:nvSpPr>
                <p:cNvPr id="26" name="円形吹き出し 25"/>
                <p:cNvSpPr/>
                <p:nvPr/>
              </p:nvSpPr>
              <p:spPr>
                <a:xfrm rot="21288166">
                  <a:off x="398842" y="5645513"/>
                  <a:ext cx="1332401" cy="465843"/>
                </a:xfrm>
                <a:prstGeom prst="wedgeEllipseCallout">
                  <a:avLst>
                    <a:gd name="adj1" fmla="val 49670"/>
                    <a:gd name="adj2" fmla="val 62500"/>
                  </a:avLst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FF9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" name="テキスト ボックス 26"/>
                <p:cNvSpPr txBox="1"/>
                <p:nvPr/>
              </p:nvSpPr>
              <p:spPr>
                <a:xfrm rot="21251973">
                  <a:off x="443587" y="5709157"/>
                  <a:ext cx="1242911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6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栄養士の声</a:t>
                  </a:r>
                  <a:endParaRPr kumimoji="1" lang="en-US" altLang="ja-JP" sz="16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</p:grpSp>
        <p:sp>
          <p:nvSpPr>
            <p:cNvPr id="44" name="テキスト ボックス 43"/>
            <p:cNvSpPr txBox="1"/>
            <p:nvPr/>
          </p:nvSpPr>
          <p:spPr>
            <a:xfrm>
              <a:off x="212663" y="6287314"/>
              <a:ext cx="2994651" cy="20672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en-US" altLang="ja-JP" sz="1050" dirty="0" smtClean="0">
                  <a:latin typeface="+mn-ea"/>
                </a:rPr>
                <a:t>【</a:t>
              </a:r>
              <a:r>
                <a:rPr kumimoji="1" lang="ja-JP" altLang="en-US" sz="1050" dirty="0" smtClean="0">
                  <a:latin typeface="+mn-ea"/>
                </a:rPr>
                <a:t>健康ポイント</a:t>
              </a:r>
              <a:r>
                <a:rPr kumimoji="1" lang="en-US" altLang="ja-JP" sz="1050" dirty="0" smtClean="0">
                  <a:latin typeface="+mn-ea"/>
                </a:rPr>
                <a:t>】</a:t>
              </a:r>
            </a:p>
            <a:p>
              <a:pPr>
                <a:lnSpc>
                  <a:spcPts val="1400"/>
                </a:lnSpc>
              </a:pPr>
              <a:r>
                <a:rPr kumimoji="1" lang="en-US" altLang="ja-JP" sz="1050" dirty="0" smtClean="0">
                  <a:latin typeface="+mn-ea"/>
                </a:rPr>
                <a:t>1</a:t>
              </a:r>
              <a:r>
                <a:rPr kumimoji="1" lang="ja-JP" altLang="en-US" sz="1050" dirty="0" smtClean="0">
                  <a:latin typeface="+mn-ea"/>
                </a:rPr>
                <a:t>日に必要な野菜の</a:t>
              </a:r>
              <a:r>
                <a:rPr kumimoji="1" lang="en-US" altLang="ja-JP" sz="1050" dirty="0" smtClean="0">
                  <a:latin typeface="+mn-ea"/>
                </a:rPr>
                <a:t>1/</a:t>
              </a:r>
              <a:r>
                <a:rPr kumimoji="1" lang="ja-JP" altLang="en-US" sz="1050" dirty="0" smtClean="0">
                  <a:latin typeface="+mn-ea"/>
                </a:rPr>
                <a:t>３量の野菜を、おいしく食べられるメニューをテーマに考えました。</a:t>
              </a:r>
              <a:endParaRPr kumimoji="1" lang="en-US" altLang="ja-JP" sz="1050" dirty="0" smtClean="0">
                <a:latin typeface="+mn-ea"/>
              </a:endParaRPr>
            </a:p>
            <a:p>
              <a:pPr>
                <a:lnSpc>
                  <a:spcPts val="1400"/>
                </a:lnSpc>
              </a:pPr>
              <a:endParaRPr kumimoji="1" lang="ja-JP" altLang="en-US" sz="1050" dirty="0" smtClean="0"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kumimoji="1" lang="en-US" altLang="ja-JP" sz="1050" dirty="0" smtClean="0">
                  <a:latin typeface="+mn-ea"/>
                </a:rPr>
                <a:t>【</a:t>
              </a:r>
              <a:r>
                <a:rPr kumimoji="1" lang="ja-JP" altLang="en-US" sz="1050" dirty="0">
                  <a:latin typeface="+mn-ea"/>
                </a:rPr>
                <a:t>人気の</a:t>
              </a:r>
              <a:r>
                <a:rPr kumimoji="1" lang="ja-JP" altLang="en-US" sz="1050" dirty="0" smtClean="0">
                  <a:latin typeface="+mn-ea"/>
                </a:rPr>
                <a:t>理由</a:t>
              </a:r>
              <a:r>
                <a:rPr kumimoji="1" lang="en-US" altLang="ja-JP" sz="1050" dirty="0" smtClean="0">
                  <a:latin typeface="+mn-ea"/>
                </a:rPr>
                <a:t>】</a:t>
              </a:r>
            </a:p>
            <a:p>
              <a:pPr>
                <a:lnSpc>
                  <a:spcPts val="1400"/>
                </a:lnSpc>
              </a:pPr>
              <a:r>
                <a:rPr kumimoji="1" lang="ja-JP" altLang="en-US" sz="1050" dirty="0" smtClean="0">
                  <a:latin typeface="+mn-ea"/>
                </a:rPr>
                <a:t>もともと</a:t>
              </a:r>
              <a:r>
                <a:rPr kumimoji="1" lang="ja-JP" altLang="en-US" sz="1050" dirty="0">
                  <a:latin typeface="+mn-ea"/>
                </a:rPr>
                <a:t>人気のあるビピンパ丼を、健康メニューとしてバージョンアップしたことで</a:t>
              </a:r>
              <a:r>
                <a:rPr kumimoji="1" lang="ja-JP" altLang="en-US" sz="1050" dirty="0" smtClean="0">
                  <a:latin typeface="+mn-ea"/>
                </a:rPr>
                <a:t>、</a:t>
              </a:r>
              <a:endParaRPr kumimoji="1" lang="en-US" altLang="ja-JP" sz="1050" dirty="0" smtClean="0"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050" dirty="0" smtClean="0">
                  <a:latin typeface="+mn-ea"/>
                </a:rPr>
                <a:t>美味しさに、さらに健康感とボリュームアップによるお得感</a:t>
              </a:r>
              <a:r>
                <a:rPr kumimoji="1" lang="ja-JP" altLang="en-US" sz="1050" dirty="0">
                  <a:latin typeface="+mn-ea"/>
                </a:rPr>
                <a:t>が、</a:t>
              </a:r>
              <a:r>
                <a:rPr kumimoji="1" lang="ja-JP" altLang="en-US" sz="1050" dirty="0" smtClean="0">
                  <a:latin typeface="+mn-ea"/>
                </a:rPr>
                <a:t>兼ね備わり、人気です。</a:t>
              </a:r>
              <a:endParaRPr kumimoji="1" lang="ja-JP" altLang="en-US" sz="1050" dirty="0"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050" dirty="0" smtClean="0">
                  <a:latin typeface="+mn-ea"/>
                </a:rPr>
                <a:t>また、辛すぎず</a:t>
              </a:r>
              <a:r>
                <a:rPr kumimoji="1" lang="ja-JP" altLang="en-US" sz="1050" dirty="0">
                  <a:latin typeface="+mn-ea"/>
                </a:rPr>
                <a:t>マイルドな</a:t>
              </a:r>
              <a:r>
                <a:rPr kumimoji="1" lang="ja-JP" altLang="en-US" sz="1050" dirty="0" smtClean="0">
                  <a:latin typeface="+mn-ea"/>
                </a:rPr>
                <a:t>味も、</a:t>
              </a:r>
              <a:r>
                <a:rPr kumimoji="1" lang="ja-JP" altLang="en-US" sz="1050" dirty="0">
                  <a:latin typeface="+mn-ea"/>
                </a:rPr>
                <a:t>幅広い年齢層に</a:t>
              </a:r>
              <a:r>
                <a:rPr kumimoji="1" lang="ja-JP" altLang="en-US" sz="1050" dirty="0" smtClean="0">
                  <a:latin typeface="+mn-ea"/>
                </a:rPr>
                <a:t>人気なポイントです。</a:t>
              </a:r>
              <a:endParaRPr kumimoji="1" lang="en-US" altLang="ja-JP" sz="1050" dirty="0">
                <a:latin typeface="+mn-ea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1433138" y="2774976"/>
            <a:ext cx="1975125" cy="860866"/>
            <a:chOff x="1349138" y="2553233"/>
            <a:chExt cx="1975125" cy="860866"/>
          </a:xfrm>
        </p:grpSpPr>
        <p:grpSp>
          <p:nvGrpSpPr>
            <p:cNvPr id="78" name="グループ化 77"/>
            <p:cNvGrpSpPr/>
            <p:nvPr/>
          </p:nvGrpSpPr>
          <p:grpSpPr>
            <a:xfrm>
              <a:off x="1349138" y="2553233"/>
              <a:ext cx="1975125" cy="860866"/>
              <a:chOff x="1386673" y="2587079"/>
              <a:chExt cx="1045028" cy="640244"/>
            </a:xfrm>
            <a:solidFill>
              <a:srgbClr val="FFE5FF"/>
            </a:solidFill>
          </p:grpSpPr>
          <p:sp>
            <p:nvSpPr>
              <p:cNvPr id="80" name="円形吹き出し 79"/>
              <p:cNvSpPr/>
              <p:nvPr/>
            </p:nvSpPr>
            <p:spPr>
              <a:xfrm>
                <a:off x="1386673" y="2590354"/>
                <a:ext cx="1045028" cy="636969"/>
              </a:xfrm>
              <a:prstGeom prst="wedgeEllipseCallout">
                <a:avLst>
                  <a:gd name="adj1" fmla="val -65709"/>
                  <a:gd name="adj2" fmla="val 25850"/>
                </a:avLst>
              </a:prstGeom>
              <a:grp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円形吹き出し 80"/>
              <p:cNvSpPr/>
              <p:nvPr/>
            </p:nvSpPr>
            <p:spPr>
              <a:xfrm>
                <a:off x="1386673" y="2587079"/>
                <a:ext cx="1045028" cy="636043"/>
              </a:xfrm>
              <a:prstGeom prst="wedgeEllipseCallout">
                <a:avLst>
                  <a:gd name="adj1" fmla="val 98104"/>
                  <a:gd name="adj2" fmla="val 65879"/>
                </a:avLst>
              </a:prstGeom>
              <a:grp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9" name="テキスト ボックス 78"/>
            <p:cNvSpPr txBox="1"/>
            <p:nvPr/>
          </p:nvSpPr>
          <p:spPr>
            <a:xfrm>
              <a:off x="1514490" y="2715141"/>
              <a:ext cx="1690928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</a:rPr>
                <a:t>材料や、栄養成分表示の分量は、大人の量としてください。</a:t>
              </a: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1122902" y="1724256"/>
            <a:ext cx="3000224" cy="1140415"/>
            <a:chOff x="2681103" y="3090847"/>
            <a:chExt cx="3000224" cy="1140415"/>
          </a:xfrm>
        </p:grpSpPr>
        <p:grpSp>
          <p:nvGrpSpPr>
            <p:cNvPr id="83" name="グループ化 82"/>
            <p:cNvGrpSpPr/>
            <p:nvPr/>
          </p:nvGrpSpPr>
          <p:grpSpPr>
            <a:xfrm>
              <a:off x="2681103" y="3090847"/>
              <a:ext cx="3000224" cy="1140415"/>
              <a:chOff x="2805324" y="1690408"/>
              <a:chExt cx="3000224" cy="1140415"/>
            </a:xfrm>
          </p:grpSpPr>
          <p:sp>
            <p:nvSpPr>
              <p:cNvPr id="85" name="円形吹き出し 84"/>
              <p:cNvSpPr/>
              <p:nvPr/>
            </p:nvSpPr>
            <p:spPr>
              <a:xfrm>
                <a:off x="2805324" y="1690408"/>
                <a:ext cx="3000224" cy="1140415"/>
              </a:xfrm>
              <a:prstGeom prst="wedgeEllipseCallout">
                <a:avLst>
                  <a:gd name="adj1" fmla="val 67893"/>
                  <a:gd name="adj2" fmla="val 36479"/>
                </a:avLst>
              </a:prstGeom>
              <a:solidFill>
                <a:srgbClr val="FFE5FF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テキスト ボックス 85"/>
              <p:cNvSpPr txBox="1"/>
              <p:nvPr/>
            </p:nvSpPr>
            <p:spPr>
              <a:xfrm>
                <a:off x="3040028" y="1897643"/>
                <a:ext cx="272292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11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84" name="正方形/長方形 83"/>
            <p:cNvSpPr/>
            <p:nvPr/>
          </p:nvSpPr>
          <p:spPr>
            <a:xfrm>
              <a:off x="2932275" y="3287241"/>
              <a:ext cx="2689988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100" dirty="0">
                  <a:solidFill>
                    <a:srgbClr val="FF0000"/>
                  </a:solidFill>
                </a:rPr>
                <a:t>野菜量が</a:t>
              </a:r>
              <a:r>
                <a:rPr lang="en-US" altLang="ja-JP" sz="1100" dirty="0">
                  <a:solidFill>
                    <a:srgbClr val="FF0000"/>
                  </a:solidFill>
                </a:rPr>
                <a:t>1</a:t>
              </a:r>
              <a:r>
                <a:rPr lang="ja-JP" altLang="en-US" sz="1100" dirty="0">
                  <a:solidFill>
                    <a:srgbClr val="FF0000"/>
                  </a:solidFill>
                </a:rPr>
                <a:t>人分あたり、約</a:t>
              </a:r>
              <a:r>
                <a:rPr lang="en-US" altLang="ja-JP" sz="1100" dirty="0">
                  <a:solidFill>
                    <a:srgbClr val="FF0000"/>
                  </a:solidFill>
                </a:rPr>
                <a:t>1/3</a:t>
              </a:r>
              <a:r>
                <a:rPr lang="ja-JP" altLang="en-US" sz="1100" dirty="0">
                  <a:solidFill>
                    <a:srgbClr val="FF0000"/>
                  </a:solidFill>
                </a:rPr>
                <a:t>日量</a:t>
              </a:r>
              <a:r>
                <a:rPr lang="en-US" altLang="ja-JP" sz="1100" dirty="0">
                  <a:solidFill>
                    <a:srgbClr val="FF0000"/>
                  </a:solidFill>
                </a:rPr>
                <a:t>(100</a:t>
              </a:r>
              <a:r>
                <a:rPr lang="ja-JP" altLang="en-US" sz="1100" dirty="0">
                  <a:solidFill>
                    <a:srgbClr val="FF0000"/>
                  </a:solidFill>
                </a:rPr>
                <a:t>～</a:t>
              </a:r>
              <a:r>
                <a:rPr lang="en-US" altLang="ja-JP" sz="1100" dirty="0">
                  <a:solidFill>
                    <a:srgbClr val="FF0000"/>
                  </a:solidFill>
                </a:rPr>
                <a:t>120g)</a:t>
              </a:r>
              <a:r>
                <a:rPr lang="ja-JP" altLang="en-US" sz="1100" dirty="0">
                  <a:solidFill>
                    <a:srgbClr val="FF0000"/>
                  </a:solidFill>
                </a:rPr>
                <a:t>含まれているメニューについては、こちらの野菜マークに野菜量を追記し、</a:t>
              </a:r>
            </a:p>
            <a:p>
              <a:r>
                <a:rPr lang="ja-JP" altLang="en-US" sz="1100" dirty="0">
                  <a:solidFill>
                    <a:srgbClr val="FF0000"/>
                  </a:solidFill>
                </a:rPr>
                <a:t>見本と同様の位置に追加してください。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670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3949" y="5078215"/>
            <a:ext cx="3621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/>
              <a:t>レシピの提供方法</a:t>
            </a:r>
            <a:endParaRPr kumimoji="1" lang="ja-JP" altLang="en-US" sz="32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3949" y="5567784"/>
            <a:ext cx="658009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ご記入いただいた</a:t>
            </a:r>
            <a:r>
              <a:rPr kumimoji="1" lang="en-US" altLang="ja-JP" dirty="0" smtClean="0"/>
              <a:t>PowerPoint</a:t>
            </a:r>
            <a:r>
              <a:rPr kumimoji="1" lang="ja-JP" altLang="en-US" dirty="0" smtClean="0"/>
              <a:t>ファイルは</a:t>
            </a:r>
            <a:endParaRPr kumimoji="1" lang="en-US" altLang="ja-JP" dirty="0" smtClean="0"/>
          </a:p>
          <a:p>
            <a:r>
              <a:rPr kumimoji="1" lang="en-US" altLang="ja-JP" sz="2400" b="1" u="sng" dirty="0">
                <a:solidFill>
                  <a:srgbClr val="FF0000"/>
                </a:solidFill>
              </a:rPr>
              <a:t>PDF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化や編集の保護</a:t>
            </a:r>
            <a:r>
              <a:rPr kumimoji="1" lang="ja-JP" altLang="en-US" sz="2400" b="1" u="sng" dirty="0" smtClean="0">
                <a:solidFill>
                  <a:srgbClr val="FF0000"/>
                </a:solidFill>
              </a:rPr>
              <a:t>はせずに、</a:t>
            </a:r>
            <a:endParaRPr kumimoji="1" lang="en-US" altLang="ja-JP" sz="2400" b="1" u="sng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下記のメールアドレスあてに、送付をお願いいたします。また、ご不明な点がありましたら、下記電話番号あてにご連絡ください。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＜問い合わせ先・レシピ提供先＞</a:t>
            </a:r>
            <a:endParaRPr kumimoji="1" lang="en-US" altLang="ja-JP" dirty="0"/>
          </a:p>
          <a:p>
            <a:r>
              <a:rPr kumimoji="1" lang="ja-JP" altLang="en-US" dirty="0"/>
              <a:t>品川区健康</a:t>
            </a:r>
            <a:r>
              <a:rPr kumimoji="1" lang="ja-JP" altLang="en-US" dirty="0" smtClean="0"/>
              <a:t>推進部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品川区</a:t>
            </a:r>
            <a:r>
              <a:rPr kumimoji="1" lang="ja-JP" altLang="en-US" dirty="0"/>
              <a:t>保健所生活衛生課栄養管理</a:t>
            </a:r>
            <a:r>
              <a:rPr kumimoji="1" lang="ja-JP" altLang="en-US" dirty="0" smtClean="0"/>
              <a:t>担当　竹内・永井・満崎</a:t>
            </a:r>
            <a:endParaRPr kumimoji="1" lang="en-US" altLang="ja-JP" dirty="0" smtClean="0"/>
          </a:p>
          <a:p>
            <a:r>
              <a:rPr kumimoji="1" lang="en-US" altLang="ja-JP" dirty="0" smtClean="0"/>
              <a:t>Tel</a:t>
            </a:r>
            <a:r>
              <a:rPr kumimoji="1" lang="ja-JP" altLang="en-US" dirty="0" smtClean="0"/>
              <a:t>　：</a:t>
            </a:r>
            <a:r>
              <a:rPr kumimoji="1" lang="en-US" altLang="ja-JP" dirty="0" smtClean="0"/>
              <a:t>03-742-7124</a:t>
            </a:r>
          </a:p>
          <a:p>
            <a:r>
              <a:rPr kumimoji="1" lang="en-US" altLang="ja-JP" dirty="0" smtClean="0"/>
              <a:t>Mail 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hceisei-eiyo@city.shinagawa.tokyo.jp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3949" y="357467"/>
            <a:ext cx="43585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/>
              <a:t>レシピの記入上の注意</a:t>
            </a:r>
            <a:endParaRPr kumimoji="1" lang="ja-JP" altLang="en-US" sz="32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3949" y="878876"/>
            <a:ext cx="65800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〇野菜量のマークについて</a:t>
            </a:r>
            <a:endParaRPr kumimoji="1" lang="en-US" altLang="ja-JP" dirty="0" smtClean="0"/>
          </a:p>
          <a:p>
            <a:r>
              <a:rPr kumimoji="1" lang="ja-JP" altLang="en-US" dirty="0" smtClean="0"/>
              <a:t>野菜量が</a:t>
            </a:r>
            <a:r>
              <a:rPr kumimoji="1" lang="en-US" altLang="ja-JP" dirty="0" smtClean="0"/>
              <a:t>1</a:t>
            </a:r>
            <a:r>
              <a:rPr kumimoji="1" lang="ja-JP" altLang="en-US" dirty="0"/>
              <a:t>人分あたり、約</a:t>
            </a:r>
            <a:r>
              <a:rPr kumimoji="1" lang="en-US" altLang="ja-JP" dirty="0"/>
              <a:t>1/3</a:t>
            </a:r>
            <a:r>
              <a:rPr kumimoji="1" lang="ja-JP" altLang="en-US" dirty="0"/>
              <a:t>日量</a:t>
            </a:r>
            <a:r>
              <a:rPr kumimoji="1" lang="en-US" altLang="ja-JP" dirty="0"/>
              <a:t>(100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120g)</a:t>
            </a:r>
            <a:r>
              <a:rPr kumimoji="1" lang="ja-JP" altLang="en-US" dirty="0"/>
              <a:t>含まれているメニューについては、こちらの野菜マークに野菜量を追記し、</a:t>
            </a:r>
          </a:p>
          <a:p>
            <a:r>
              <a:rPr kumimoji="1" lang="ja-JP" altLang="en-US" dirty="0"/>
              <a:t>見本と同様の位置に追加してください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〇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人分の量について</a:t>
            </a:r>
            <a:endParaRPr kumimoji="1" lang="en-US" altLang="ja-JP" dirty="0"/>
          </a:p>
          <a:p>
            <a:r>
              <a:rPr kumimoji="1" lang="ja-JP" altLang="en-US" dirty="0"/>
              <a:t>材料や、栄養成分表示の分量は、大人の量としてください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〇下準備の範囲について</a:t>
            </a:r>
            <a:endParaRPr kumimoji="1" lang="en-US" altLang="ja-JP" dirty="0" smtClean="0"/>
          </a:p>
          <a:p>
            <a:r>
              <a:rPr kumimoji="1" lang="ja-JP" altLang="en-US" dirty="0"/>
              <a:t>食</a:t>
            </a:r>
            <a:r>
              <a:rPr kumimoji="1" lang="ja-JP" altLang="en-US" dirty="0" smtClean="0"/>
              <a:t>材の洗浄・切裁・下味付け等を記載してください。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また、ごはんを使用するメニューの際は、炊き込みご飯等以外は、炊飯からではなく、炊かれた状態のごはんを使用してください。</a:t>
            </a:r>
            <a:endParaRPr kumimoji="1" lang="en-US" altLang="ja-JP" dirty="0" smtClean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4640371" y="1865822"/>
            <a:ext cx="1427653" cy="941768"/>
            <a:chOff x="1289259" y="5712310"/>
            <a:chExt cx="1064054" cy="1096232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1289259" y="5712310"/>
              <a:ext cx="1064054" cy="1096232"/>
              <a:chOff x="27710" y="166259"/>
              <a:chExt cx="1594485" cy="1246909"/>
            </a:xfrm>
          </p:grpSpPr>
          <p:sp>
            <p:nvSpPr>
              <p:cNvPr id="21" name="楕円 20"/>
              <p:cNvSpPr/>
              <p:nvPr/>
            </p:nvSpPr>
            <p:spPr>
              <a:xfrm>
                <a:off x="27710" y="166259"/>
                <a:ext cx="1594485" cy="1246909"/>
              </a:xfrm>
              <a:prstGeom prst="ellipse">
                <a:avLst/>
              </a:prstGeom>
              <a:solidFill>
                <a:srgbClr val="CFF4C2"/>
              </a:solidFill>
              <a:ln w="28575" cap="flat" cmpd="sng" algn="ctr">
                <a:noFill/>
                <a:prstDash val="sysDash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2" name="楕円 21"/>
              <p:cNvSpPr/>
              <p:nvPr/>
            </p:nvSpPr>
            <p:spPr>
              <a:xfrm>
                <a:off x="96982" y="249382"/>
                <a:ext cx="1461081" cy="1089602"/>
              </a:xfrm>
              <a:prstGeom prst="ellipse">
                <a:avLst/>
              </a:prstGeom>
              <a:solidFill>
                <a:srgbClr val="CFF4C2"/>
              </a:solidFill>
              <a:ln w="28575" cap="flat" cmpd="sng" algn="ctr">
                <a:solidFill>
                  <a:schemeClr val="accent6">
                    <a:lumMod val="75000"/>
                  </a:schemeClr>
                </a:solidFill>
                <a:prstDash val="sysDash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ja-JP" sz="1050" kern="100">
                    <a:effectLst/>
                    <a:latin typeface="游明朝" panose="02020400000000000000" pitchFamily="18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　</a:t>
                </a:r>
              </a:p>
            </p:txBody>
          </p:sp>
        </p:grpSp>
        <p:grpSp>
          <p:nvGrpSpPr>
            <p:cNvPr id="18" name="グループ化 17"/>
            <p:cNvGrpSpPr/>
            <p:nvPr/>
          </p:nvGrpSpPr>
          <p:grpSpPr>
            <a:xfrm>
              <a:off x="1430657" y="5901062"/>
              <a:ext cx="804668" cy="770684"/>
              <a:chOff x="5925812" y="106317"/>
              <a:chExt cx="1072891" cy="1027578"/>
            </a:xfrm>
          </p:grpSpPr>
          <p:sp>
            <p:nvSpPr>
              <p:cNvPr id="19" name="テキスト ボックス 18"/>
              <p:cNvSpPr txBox="1"/>
              <p:nvPr/>
            </p:nvSpPr>
            <p:spPr>
              <a:xfrm>
                <a:off x="6095337" y="106317"/>
                <a:ext cx="834846" cy="4776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野菜量</a:t>
                </a:r>
                <a:endParaRPr kumimoji="1" lang="en-US" altLang="ja-JP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5925812" y="417382"/>
                <a:ext cx="1072891" cy="7165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en-US" altLang="ja-JP" sz="2400" b="1" dirty="0" smtClean="0">
                    <a:latin typeface="+mn-ea"/>
                  </a:rPr>
                  <a:t>g</a:t>
                </a:r>
                <a:endParaRPr kumimoji="1" lang="ja-JP" altLang="en-US" sz="2400" b="1" dirty="0">
                  <a:latin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829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</TotalTime>
  <Words>720</Words>
  <Application>Microsoft Office PowerPoint</Application>
  <PresentationFormat>画面に合わせる (4:3)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HGPｺﾞｼｯｸE</vt:lpstr>
      <vt:lpstr>HGP創英角ｺﾞｼｯｸUB</vt:lpstr>
      <vt:lpstr>游ゴシック</vt:lpstr>
      <vt:lpstr>游ゴシック Light</vt:lpstr>
      <vt:lpstr>游ゴシック 本文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品川区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竹内　珠希</dc:creator>
  <cp:lastModifiedBy>竹内　珠希</cp:lastModifiedBy>
  <cp:revision>89</cp:revision>
  <cp:lastPrinted>2024-10-16T04:10:28Z</cp:lastPrinted>
  <dcterms:created xsi:type="dcterms:W3CDTF">2024-10-11T00:29:15Z</dcterms:created>
  <dcterms:modified xsi:type="dcterms:W3CDTF">2024-11-12T00:40:08Z</dcterms:modified>
</cp:coreProperties>
</file>