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</p:sldIdLst>
  <p:sldSz cx="6858000" cy="9144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 userDrawn="1">
          <p15:clr>
            <a:srgbClr val="A4A3A4"/>
          </p15:clr>
        </p15:guide>
        <p15:guide id="2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FF"/>
    <a:srgbClr val="FFF2CC"/>
    <a:srgbClr val="FF9900"/>
    <a:srgbClr val="FFD685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50" y="126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00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04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081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12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16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432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8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17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9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41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03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E635C-4223-425D-88FA-78F46310594A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EBE4F-C8EF-4660-9DE9-A0AA85F7C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34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38014" y="3227323"/>
            <a:ext cx="110638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材料</a:t>
            </a:r>
            <a:r>
              <a:rPr kumimoji="1" lang="en-US" altLang="ja-JP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(2</a:t>
            </a:r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人分</a:t>
            </a:r>
            <a:r>
              <a:rPr kumimoji="1" lang="en-US" altLang="ja-JP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kumimoji="1" lang="ja-JP" altLang="en-US" sz="1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49889" y="6003754"/>
            <a:ext cx="63397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作り方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/>
          </p:nvPr>
        </p:nvGraphicFramePr>
        <p:xfrm>
          <a:off x="138014" y="3534869"/>
          <a:ext cx="1502570" cy="1946912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1502570">
                  <a:extLst>
                    <a:ext uri="{9D8B030D-6E8A-4147-A177-3AD203B41FA5}">
                      <a16:colId xmlns:a16="http://schemas.microsoft.com/office/drawing/2014/main" val="1781243314"/>
                    </a:ext>
                  </a:extLst>
                </a:gridCol>
              </a:tblGrid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6263331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37982869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33064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9714352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 smtClean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8368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 smtClean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85641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 smtClean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2060639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 smtClean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4978284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/>
          </p:nvPr>
        </p:nvGraphicFramePr>
        <p:xfrm>
          <a:off x="1792941" y="3545977"/>
          <a:ext cx="1489591" cy="1946912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1489591">
                  <a:extLst>
                    <a:ext uri="{9D8B030D-6E8A-4147-A177-3AD203B41FA5}">
                      <a16:colId xmlns:a16="http://schemas.microsoft.com/office/drawing/2014/main" val="1781243314"/>
                    </a:ext>
                  </a:extLst>
                </a:gridCol>
              </a:tblGrid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8368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 smtClean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856410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 smtClean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2060639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4978284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en-US" altLang="ja-JP" sz="1050" dirty="0" smtClean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8862015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/>
                    </a:p>
                  </a:txBody>
                  <a:tcPr marL="37901" marR="37901" marT="18951" marB="189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3859868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marL="37901" marR="37901" marT="18951" marB="1895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0173681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37901" marR="37901" marT="18951" marB="1895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5669635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21521"/>
              </p:ext>
            </p:extLst>
          </p:nvPr>
        </p:nvGraphicFramePr>
        <p:xfrm>
          <a:off x="3449889" y="6334004"/>
          <a:ext cx="3270736" cy="2585645"/>
        </p:xfrm>
        <a:graphic>
          <a:graphicData uri="http://schemas.openxmlformats.org/drawingml/2006/table">
            <a:tbl>
              <a:tblPr bandRow="1">
                <a:tableStyleId>{17292A2E-F333-43FB-9621-5CBBE7FDCDCB}</a:tableStyleId>
              </a:tblPr>
              <a:tblGrid>
                <a:gridCol w="3270736">
                  <a:extLst>
                    <a:ext uri="{9D8B030D-6E8A-4147-A177-3AD203B41FA5}">
                      <a16:colId xmlns:a16="http://schemas.microsoft.com/office/drawing/2014/main" val="1687020912"/>
                    </a:ext>
                  </a:extLst>
                </a:gridCol>
              </a:tblGrid>
              <a:tr h="6018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 smtClean="0"/>
                        <a:t>①</a:t>
                      </a:r>
                      <a:endParaRPr kumimoji="1" lang="ja-JP" altLang="en-US" sz="105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207255950"/>
                  </a:ext>
                </a:extLst>
              </a:tr>
              <a:tr h="606921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 smtClean="0"/>
                        <a:t>②</a:t>
                      </a:r>
                      <a:endParaRPr kumimoji="1" lang="ja-JP" altLang="en-US" sz="105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446393573"/>
                  </a:ext>
                </a:extLst>
              </a:tr>
              <a:tr h="734574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 smtClean="0"/>
                        <a:t>③</a:t>
                      </a:r>
                      <a:endParaRPr kumimoji="1" lang="ja-JP" altLang="en-US" sz="105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9429422"/>
                  </a:ext>
                </a:extLst>
              </a:tr>
              <a:tr h="642333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050" dirty="0" smtClean="0"/>
                        <a:t>④</a:t>
                      </a:r>
                      <a:endParaRPr kumimoji="1" lang="ja-JP" altLang="en-US" sz="105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3459676"/>
                  </a:ext>
                </a:extLst>
              </a:tr>
            </a:tbl>
          </a:graphicData>
        </a:graphic>
      </p:graphicFrame>
      <p:grpSp>
        <p:nvGrpSpPr>
          <p:cNvPr id="23" name="グループ化 22"/>
          <p:cNvGrpSpPr/>
          <p:nvPr/>
        </p:nvGrpSpPr>
        <p:grpSpPr>
          <a:xfrm>
            <a:off x="121997" y="5727988"/>
            <a:ext cx="3160535" cy="3257219"/>
            <a:chOff x="398842" y="5645513"/>
            <a:chExt cx="3160535" cy="3257219"/>
          </a:xfrm>
        </p:grpSpPr>
        <p:grpSp>
          <p:nvGrpSpPr>
            <p:cNvPr id="24" name="グループ化 23"/>
            <p:cNvGrpSpPr/>
            <p:nvPr/>
          </p:nvGrpSpPr>
          <p:grpSpPr>
            <a:xfrm>
              <a:off x="404395" y="6025671"/>
              <a:ext cx="3154982" cy="2877061"/>
              <a:chOff x="404395" y="6025671"/>
              <a:chExt cx="3154982" cy="2877061"/>
            </a:xfrm>
          </p:grpSpPr>
          <p:sp>
            <p:nvSpPr>
              <p:cNvPr id="28" name="角丸四角形 27"/>
              <p:cNvSpPr/>
              <p:nvPr/>
            </p:nvSpPr>
            <p:spPr>
              <a:xfrm>
                <a:off x="404395" y="6025671"/>
                <a:ext cx="3154982" cy="2877061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9" name="テキスト ボックス 28"/>
              <p:cNvSpPr txBox="1"/>
              <p:nvPr/>
            </p:nvSpPr>
            <p:spPr>
              <a:xfrm>
                <a:off x="489508" y="6141622"/>
                <a:ext cx="2960843" cy="1528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400"/>
                  </a:lnSpc>
                </a:pPr>
                <a:r>
                  <a:rPr kumimoji="1" lang="en-US" altLang="ja-JP" sz="1050" dirty="0" smtClean="0">
                    <a:latin typeface="+mn-ea"/>
                  </a:rPr>
                  <a:t>【</a:t>
                </a:r>
                <a:r>
                  <a:rPr kumimoji="1" lang="ja-JP" altLang="en-US" sz="1050" dirty="0" smtClean="0">
                    <a:latin typeface="+mn-ea"/>
                  </a:rPr>
                  <a:t>健康ポイント</a:t>
                </a:r>
                <a:r>
                  <a:rPr kumimoji="1" lang="en-US" altLang="ja-JP" sz="1050" dirty="0" smtClean="0">
                    <a:latin typeface="+mn-ea"/>
                  </a:rPr>
                  <a:t>】</a:t>
                </a:r>
              </a:p>
              <a:p>
                <a:pPr>
                  <a:lnSpc>
                    <a:spcPts val="1400"/>
                  </a:lnSpc>
                </a:pPr>
                <a:r>
                  <a:rPr kumimoji="1" lang="en-US" altLang="ja-JP" sz="1050" dirty="0" smtClean="0">
                    <a:latin typeface="+mn-ea"/>
                  </a:rPr>
                  <a:t>【</a:t>
                </a:r>
                <a:r>
                  <a:rPr kumimoji="1" lang="ja-JP" altLang="en-US" sz="1050" dirty="0">
                    <a:latin typeface="+mn-ea"/>
                  </a:rPr>
                  <a:t>人気の</a:t>
                </a:r>
                <a:r>
                  <a:rPr kumimoji="1" lang="ja-JP" altLang="en-US" sz="1050" dirty="0" smtClean="0">
                    <a:latin typeface="+mn-ea"/>
                  </a:rPr>
                  <a:t>理由</a:t>
                </a:r>
                <a:r>
                  <a:rPr kumimoji="1" lang="en-US" altLang="ja-JP" sz="1050" dirty="0" smtClean="0">
                    <a:latin typeface="+mn-ea"/>
                  </a:rPr>
                  <a:t>】/【</a:t>
                </a:r>
                <a:r>
                  <a:rPr kumimoji="1" lang="ja-JP" altLang="en-US" sz="1050" dirty="0" smtClean="0">
                    <a:latin typeface="+mn-ea"/>
                  </a:rPr>
                  <a:t>工夫・こだわりポイント</a:t>
                </a:r>
                <a:r>
                  <a:rPr kumimoji="1" lang="en-US" altLang="ja-JP" sz="1050" dirty="0" smtClean="0">
                    <a:latin typeface="+mn-ea"/>
                  </a:rPr>
                  <a:t>】</a:t>
                </a:r>
              </a:p>
              <a:p>
                <a:pPr>
                  <a:lnSpc>
                    <a:spcPts val="1400"/>
                  </a:lnSpc>
                </a:pPr>
                <a:r>
                  <a:rPr kumimoji="1" lang="en-US" altLang="ja-JP" sz="1050" dirty="0" smtClean="0">
                    <a:latin typeface="+mn-ea"/>
                  </a:rPr>
                  <a:t>【</a:t>
                </a:r>
                <a:r>
                  <a:rPr kumimoji="1" lang="ja-JP" altLang="en-US" sz="1050" dirty="0" smtClean="0">
                    <a:latin typeface="+mn-ea"/>
                  </a:rPr>
                  <a:t>給食の目標・食事作りへの思い</a:t>
                </a:r>
                <a:r>
                  <a:rPr kumimoji="1" lang="en-US" altLang="ja-JP" sz="1050" dirty="0" smtClean="0">
                    <a:latin typeface="+mn-ea"/>
                  </a:rPr>
                  <a:t>】</a:t>
                </a: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 smtClean="0">
                  <a:latin typeface="+mn-ea"/>
                </a:endParaRP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>
                  <a:latin typeface="+mn-ea"/>
                </a:endParaRP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 smtClean="0">
                  <a:latin typeface="+mn-ea"/>
                </a:endParaRP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>
                  <a:latin typeface="+mn-ea"/>
                </a:endParaRPr>
              </a:p>
              <a:p>
                <a:pPr>
                  <a:lnSpc>
                    <a:spcPts val="1400"/>
                  </a:lnSpc>
                </a:pPr>
                <a:endParaRPr kumimoji="1" lang="en-US" altLang="ja-JP" sz="1050" dirty="0" smtClean="0">
                  <a:latin typeface="+mn-ea"/>
                </a:endParaRPr>
              </a:p>
            </p:txBody>
          </p:sp>
        </p:grpSp>
        <p:grpSp>
          <p:nvGrpSpPr>
            <p:cNvPr id="25" name="グループ化 24"/>
            <p:cNvGrpSpPr/>
            <p:nvPr/>
          </p:nvGrpSpPr>
          <p:grpSpPr>
            <a:xfrm>
              <a:off x="398842" y="5645513"/>
              <a:ext cx="1332401" cy="465843"/>
              <a:chOff x="398842" y="5645513"/>
              <a:chExt cx="1332401" cy="465843"/>
            </a:xfrm>
          </p:grpSpPr>
          <p:sp>
            <p:nvSpPr>
              <p:cNvPr id="26" name="円形吹き出し 25"/>
              <p:cNvSpPr/>
              <p:nvPr/>
            </p:nvSpPr>
            <p:spPr>
              <a:xfrm rot="21288166">
                <a:off x="398842" y="5645513"/>
                <a:ext cx="1332401" cy="465843"/>
              </a:xfrm>
              <a:prstGeom prst="wedgeEllipseCallout">
                <a:avLst>
                  <a:gd name="adj1" fmla="val 49670"/>
                  <a:gd name="adj2" fmla="val 62500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テキスト ボックス 26"/>
              <p:cNvSpPr txBox="1"/>
              <p:nvPr/>
            </p:nvSpPr>
            <p:spPr>
              <a:xfrm rot="21251973">
                <a:off x="443587" y="5709157"/>
                <a:ext cx="124291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600" dirty="0" smtClean="0"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栄養士の声</a:t>
                </a:r>
                <a:endParaRPr kumimoji="1" lang="en-US" altLang="ja-JP" sz="1600" dirty="0">
                  <a:latin typeface="HGPｺﾞｼｯｸE" panose="020B0900000000000000" pitchFamily="50" charset="-128"/>
                  <a:ea typeface="HGPｺﾞｼｯｸE" panose="020B0900000000000000" pitchFamily="50" charset="-128"/>
                </a:endParaRPr>
              </a:p>
            </p:txBody>
          </p:sp>
        </p:grpSp>
      </p:grpSp>
      <p:grpSp>
        <p:nvGrpSpPr>
          <p:cNvPr id="30" name="グループ化 29"/>
          <p:cNvGrpSpPr/>
          <p:nvPr/>
        </p:nvGrpSpPr>
        <p:grpSpPr>
          <a:xfrm>
            <a:off x="4036315" y="1489795"/>
            <a:ext cx="2097882" cy="710718"/>
            <a:chOff x="4050066" y="1035685"/>
            <a:chExt cx="2097882" cy="710718"/>
          </a:xfrm>
        </p:grpSpPr>
        <p:sp>
          <p:nvSpPr>
            <p:cNvPr id="31" name="テキスト ボックス 30"/>
            <p:cNvSpPr txBox="1"/>
            <p:nvPr/>
          </p:nvSpPr>
          <p:spPr>
            <a:xfrm>
              <a:off x="4050066" y="1035685"/>
              <a:ext cx="209788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施設名</a:t>
              </a:r>
              <a:endParaRPr kumimoji="1" lang="en-US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4467751" y="1438626"/>
              <a:ext cx="120121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考案メニュー</a:t>
              </a:r>
              <a:endPara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150665" y="860409"/>
            <a:ext cx="3278334" cy="2280908"/>
            <a:chOff x="93872" y="955842"/>
            <a:chExt cx="3278334" cy="2280908"/>
          </a:xfrm>
        </p:grpSpPr>
        <p:sp>
          <p:nvSpPr>
            <p:cNvPr id="35" name="正方形/長方形 34"/>
            <p:cNvSpPr/>
            <p:nvPr/>
          </p:nvSpPr>
          <p:spPr>
            <a:xfrm>
              <a:off x="93872" y="955842"/>
              <a:ext cx="3278334" cy="228090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155870" y="1021976"/>
              <a:ext cx="3149135" cy="213812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1294718" y="1834281"/>
              <a:ext cx="87143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写真</a:t>
              </a:r>
            </a:p>
          </p:txBody>
        </p:sp>
      </p:grpSp>
      <p:sp>
        <p:nvSpPr>
          <p:cNvPr id="38" name="正方形/長方形 37"/>
          <p:cNvSpPr/>
          <p:nvPr/>
        </p:nvSpPr>
        <p:spPr>
          <a:xfrm>
            <a:off x="0" y="135199"/>
            <a:ext cx="6857999" cy="6355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grpSp>
        <p:nvGrpSpPr>
          <p:cNvPr id="39" name="グループ化 38"/>
          <p:cNvGrpSpPr/>
          <p:nvPr/>
        </p:nvGrpSpPr>
        <p:grpSpPr>
          <a:xfrm>
            <a:off x="5820374" y="3"/>
            <a:ext cx="864568" cy="896650"/>
            <a:chOff x="7597348" y="-62212"/>
            <a:chExt cx="1152758" cy="901650"/>
          </a:xfrm>
        </p:grpSpPr>
        <p:sp>
          <p:nvSpPr>
            <p:cNvPr id="40" name="ホームベース 39"/>
            <p:cNvSpPr/>
            <p:nvPr/>
          </p:nvSpPr>
          <p:spPr>
            <a:xfrm rot="5400000">
              <a:off x="7666900" y="-131764"/>
              <a:ext cx="901650" cy="1040754"/>
            </a:xfrm>
            <a:prstGeom prst="homePlate">
              <a:avLst>
                <a:gd name="adj" fmla="val 235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7607349" y="7627"/>
              <a:ext cx="109675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調理時間</a:t>
              </a:r>
              <a:endParaRPr kumimoji="1" lang="en-US" altLang="ja-JP" sz="12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7597348" y="205390"/>
              <a:ext cx="1152758" cy="4023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kumimoji="1" lang="ja-JP" altLang="en-US" sz="2100" b="1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分</a:t>
              </a:r>
              <a:endParaRPr kumimoji="1" lang="ja-JP" altLang="en-US" sz="21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138014" y="180291"/>
            <a:ext cx="559835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メニュー名</a:t>
            </a:r>
            <a:endParaRPr kumimoji="1" lang="ja-JP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428999" y="4576726"/>
            <a:ext cx="65433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下準備</a:t>
            </a:r>
            <a:endParaRPr kumimoji="1" lang="ja-JP" altLang="en-US" sz="1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32204"/>
              </p:ext>
            </p:extLst>
          </p:nvPr>
        </p:nvGraphicFramePr>
        <p:xfrm>
          <a:off x="3432991" y="4812443"/>
          <a:ext cx="3304531" cy="1154543"/>
        </p:xfrm>
        <a:graphic>
          <a:graphicData uri="http://schemas.openxmlformats.org/drawingml/2006/table">
            <a:tbl>
              <a:tblPr bandRow="1">
                <a:tableStyleId>{72833802-FEF1-4C79-8D5D-14CF1EAF98D9}</a:tableStyleId>
              </a:tblPr>
              <a:tblGrid>
                <a:gridCol w="3304531">
                  <a:extLst>
                    <a:ext uri="{9D8B030D-6E8A-4147-A177-3AD203B41FA5}">
                      <a16:colId xmlns:a16="http://schemas.microsoft.com/office/drawing/2014/main" val="1687020912"/>
                    </a:ext>
                  </a:extLst>
                </a:gridCol>
              </a:tblGrid>
              <a:tr h="60769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endParaRPr kumimoji="1" lang="ja-JP" altLang="en-US" sz="1050" dirty="0"/>
                    </a:p>
                  </a:txBody>
                  <a:tcPr marL="68580" marR="68580" marT="34290" marB="34290" anchor="ctr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255950"/>
                  </a:ext>
                </a:extLst>
              </a:tr>
              <a:tr h="54684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endParaRPr kumimoji="1" lang="ja-JP" altLang="en-US" sz="1050" dirty="0"/>
                    </a:p>
                  </a:txBody>
                  <a:tcPr marL="68580" marR="68580" marT="34290" marB="34290" anchor="ctr"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393573"/>
                  </a:ext>
                </a:extLst>
              </a:tr>
            </a:tbl>
          </a:graphicData>
        </a:graphic>
      </p:graphicFrame>
      <p:grpSp>
        <p:nvGrpSpPr>
          <p:cNvPr id="58" name="グループ化 57"/>
          <p:cNvGrpSpPr/>
          <p:nvPr/>
        </p:nvGrpSpPr>
        <p:grpSpPr>
          <a:xfrm>
            <a:off x="3711685" y="3529702"/>
            <a:ext cx="2952754" cy="948745"/>
            <a:chOff x="6092372" y="5492906"/>
            <a:chExt cx="1095506" cy="1264995"/>
          </a:xfrm>
        </p:grpSpPr>
        <p:sp>
          <p:nvSpPr>
            <p:cNvPr id="59" name="角丸四角形 58"/>
            <p:cNvSpPr/>
            <p:nvPr/>
          </p:nvSpPr>
          <p:spPr>
            <a:xfrm>
              <a:off x="6092372" y="5492906"/>
              <a:ext cx="1060725" cy="1264995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6284995" y="5593077"/>
              <a:ext cx="710372" cy="3282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kumimoji="1" lang="ja-JP" altLang="en-US" sz="14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栄</a:t>
              </a:r>
              <a:r>
                <a:rPr kumimoji="1" lang="ja-JP" altLang="en-US" sz="14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養成分</a:t>
              </a:r>
              <a:r>
                <a:rPr kumimoji="1" lang="ja-JP" altLang="en-US" sz="14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表示</a:t>
              </a:r>
              <a:r>
                <a:rPr kumimoji="1" lang="en-US" altLang="ja-JP" sz="11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(1</a:t>
              </a:r>
              <a:r>
                <a:rPr kumimoji="1" lang="ja-JP" altLang="en-US" sz="11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人分</a:t>
              </a:r>
              <a:r>
                <a:rPr kumimoji="1" lang="en-US" altLang="ja-JP" sz="11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)</a:t>
              </a:r>
              <a:endParaRPr kumimoji="1" lang="en-US" altLang="ja-JP" sz="11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6109356" y="5914428"/>
              <a:ext cx="1078522" cy="76944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 smtClean="0">
                  <a:latin typeface="+mn-ea"/>
                </a:rPr>
                <a:t>エネルギー　　　</a:t>
              </a:r>
              <a:r>
                <a:rPr kumimoji="1" lang="en-US" altLang="ja-JP" sz="1050" dirty="0" smtClean="0">
                  <a:latin typeface="+mn-ea"/>
                </a:rPr>
                <a:t>kcal</a:t>
              </a:r>
              <a:r>
                <a:rPr kumimoji="1" lang="ja-JP" altLang="en-US" sz="1050" dirty="0">
                  <a:latin typeface="+mn-ea"/>
                </a:rPr>
                <a:t>　</a:t>
              </a:r>
              <a:endParaRPr kumimoji="1" lang="en-US" altLang="ja-JP" sz="1050" dirty="0">
                <a:latin typeface="+mn-ea"/>
              </a:endParaRPr>
            </a:p>
            <a:p>
              <a:r>
                <a:rPr kumimoji="1" lang="ja-JP" altLang="en-US" sz="1050" dirty="0" smtClean="0">
                  <a:latin typeface="+mn-ea"/>
                </a:rPr>
                <a:t>炭水化物　　　　</a:t>
              </a:r>
              <a:r>
                <a:rPr kumimoji="1" lang="en-US" altLang="ja-JP" sz="1050" dirty="0" smtClean="0">
                  <a:latin typeface="+mn-ea"/>
                </a:rPr>
                <a:t>g </a:t>
              </a:r>
              <a:r>
                <a:rPr kumimoji="1" lang="ja-JP" altLang="en-US" sz="1050" dirty="0">
                  <a:latin typeface="+mn-ea"/>
                </a:rPr>
                <a:t>　</a:t>
              </a:r>
              <a:r>
                <a:rPr kumimoji="1" lang="ja-JP" altLang="en-US" sz="1050" dirty="0" smtClean="0">
                  <a:latin typeface="+mn-ea"/>
                </a:rPr>
                <a:t>　たんぱく質　　　</a:t>
              </a:r>
              <a:r>
                <a:rPr kumimoji="1" lang="en-US" altLang="ja-JP" sz="1050" dirty="0" smtClean="0">
                  <a:latin typeface="+mn-ea"/>
                </a:rPr>
                <a:t>g</a:t>
              </a:r>
              <a:endParaRPr kumimoji="1" lang="en-US" altLang="ja-JP" sz="1050" dirty="0">
                <a:latin typeface="+mn-ea"/>
              </a:endParaRPr>
            </a:p>
            <a:p>
              <a:r>
                <a:rPr kumimoji="1" lang="ja-JP" altLang="en-US" sz="1050" dirty="0" smtClean="0">
                  <a:latin typeface="+mn-ea"/>
                </a:rPr>
                <a:t>脂質　　　　　　</a:t>
              </a:r>
              <a:r>
                <a:rPr kumimoji="1" lang="en-US" altLang="ja-JP" sz="1050" dirty="0" smtClean="0">
                  <a:latin typeface="+mn-ea"/>
                </a:rPr>
                <a:t>g</a:t>
              </a:r>
              <a:r>
                <a:rPr kumimoji="1" lang="ja-JP" altLang="en-US" sz="1050" dirty="0">
                  <a:latin typeface="+mn-ea"/>
                </a:rPr>
                <a:t>　</a:t>
              </a:r>
              <a:r>
                <a:rPr kumimoji="1" lang="ja-JP" altLang="en-US" sz="1050" dirty="0" smtClean="0">
                  <a:latin typeface="+mn-ea"/>
                </a:rPr>
                <a:t>　 食塩相当量　　　</a:t>
              </a:r>
              <a:r>
                <a:rPr kumimoji="1" lang="en-US" altLang="ja-JP" sz="1050" dirty="0">
                  <a:latin typeface="+mn-ea"/>
                </a:rPr>
                <a:t>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209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1091</TotalTime>
  <Words>91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HGPｺﾞｼｯｸE</vt:lpstr>
      <vt:lpstr>HGP創英角ｺﾞｼｯｸUB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品川区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竹内　珠希</dc:creator>
  <cp:lastModifiedBy>竹内　珠希</cp:lastModifiedBy>
  <cp:revision>89</cp:revision>
  <cp:lastPrinted>2024-10-16T04:10:28Z</cp:lastPrinted>
  <dcterms:created xsi:type="dcterms:W3CDTF">2024-10-11T00:29:15Z</dcterms:created>
  <dcterms:modified xsi:type="dcterms:W3CDTF">2024-11-12T00:36:30Z</dcterms:modified>
</cp:coreProperties>
</file>