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2" r:id="rId3"/>
  </p:sldIdLst>
  <p:sldSz cx="6858000" cy="9144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60" userDrawn="1">
          <p15:clr>
            <a:srgbClr val="A4A3A4"/>
          </p15:clr>
        </p15:guide>
        <p15:guide id="2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5FF"/>
    <a:srgbClr val="FFF2CC"/>
    <a:srgbClr val="FF9900"/>
    <a:srgbClr val="FFD685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69" autoAdjust="0"/>
    <p:restoredTop sz="94660"/>
  </p:normalViewPr>
  <p:slideViewPr>
    <p:cSldViewPr snapToGrid="0">
      <p:cViewPr varScale="1">
        <p:scale>
          <a:sx n="47" d="100"/>
          <a:sy n="47" d="100"/>
        </p:scale>
        <p:origin x="2312" y="64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007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047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081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12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4169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432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8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0174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90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441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032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E635C-4223-425D-88FA-78F4631059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343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38014" y="3227323"/>
            <a:ext cx="110638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材料</a:t>
            </a:r>
            <a:r>
              <a:rPr kumimoji="1" lang="en-US" altLang="ja-JP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(2</a:t>
            </a:r>
            <a:r>
              <a:rPr kumimoji="1" lang="ja-JP" altLang="en-US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人分</a:t>
            </a:r>
            <a:r>
              <a:rPr kumimoji="1" lang="en-US" altLang="ja-JP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endParaRPr kumimoji="1" lang="ja-JP" altLang="en-US" sz="12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449889" y="6003754"/>
            <a:ext cx="63397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作り方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138014" y="3534869"/>
          <a:ext cx="1502570" cy="1946912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1502570">
                  <a:extLst>
                    <a:ext uri="{9D8B030D-6E8A-4147-A177-3AD203B41FA5}">
                      <a16:colId xmlns:a16="http://schemas.microsoft.com/office/drawing/2014/main" val="1781243314"/>
                    </a:ext>
                  </a:extLst>
                </a:gridCol>
              </a:tblGrid>
              <a:tr h="243364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46263331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37982869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330640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9714352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083680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6856410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2060639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64978284"/>
                  </a:ext>
                </a:extLst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1792941" y="3545977"/>
          <a:ext cx="1489591" cy="1946912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1489591">
                  <a:extLst>
                    <a:ext uri="{9D8B030D-6E8A-4147-A177-3AD203B41FA5}">
                      <a16:colId xmlns:a16="http://schemas.microsoft.com/office/drawing/2014/main" val="1781243314"/>
                    </a:ext>
                  </a:extLst>
                </a:gridCol>
              </a:tblGrid>
              <a:tr h="243364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083680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6856410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2060639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64978284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endParaRPr kumimoji="1" lang="en-US" altLang="ja-JP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8862015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385986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marL="37901" marR="37901" marT="18951" marB="1895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0173681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marL="37901" marR="37901" marT="18951" marB="1895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55669635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321521"/>
              </p:ext>
            </p:extLst>
          </p:nvPr>
        </p:nvGraphicFramePr>
        <p:xfrm>
          <a:off x="3449889" y="6334004"/>
          <a:ext cx="3270736" cy="2585645"/>
        </p:xfrm>
        <a:graphic>
          <a:graphicData uri="http://schemas.openxmlformats.org/drawingml/2006/table">
            <a:tbl>
              <a:tblPr bandRow="1">
                <a:tableStyleId>{17292A2E-F333-43FB-9621-5CBBE7FDCDCB}</a:tableStyleId>
              </a:tblPr>
              <a:tblGrid>
                <a:gridCol w="3270736">
                  <a:extLst>
                    <a:ext uri="{9D8B030D-6E8A-4147-A177-3AD203B41FA5}">
                      <a16:colId xmlns:a16="http://schemas.microsoft.com/office/drawing/2014/main" val="1687020912"/>
                    </a:ext>
                  </a:extLst>
                </a:gridCol>
              </a:tblGrid>
              <a:tr h="60181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kumimoji="1" lang="ja-JP" altLang="en-US" sz="1050" dirty="0"/>
                        <a:t>①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207255950"/>
                  </a:ext>
                </a:extLst>
              </a:tr>
              <a:tr h="606921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kumimoji="1" lang="ja-JP" altLang="en-US" sz="1050" dirty="0"/>
                        <a:t>②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446393573"/>
                  </a:ext>
                </a:extLst>
              </a:tr>
              <a:tr h="734574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kumimoji="1" lang="ja-JP" altLang="en-US" sz="1050" dirty="0"/>
                        <a:t>③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69429422"/>
                  </a:ext>
                </a:extLst>
              </a:tr>
              <a:tr h="642333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kumimoji="1" lang="ja-JP" altLang="en-US" sz="1050" dirty="0"/>
                        <a:t>④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63459676"/>
                  </a:ext>
                </a:extLst>
              </a:tr>
            </a:tbl>
          </a:graphicData>
        </a:graphic>
      </p:graphicFrame>
      <p:grpSp>
        <p:nvGrpSpPr>
          <p:cNvPr id="23" name="グループ化 22"/>
          <p:cNvGrpSpPr/>
          <p:nvPr/>
        </p:nvGrpSpPr>
        <p:grpSpPr>
          <a:xfrm>
            <a:off x="121997" y="5727988"/>
            <a:ext cx="3160535" cy="3257219"/>
            <a:chOff x="398842" y="5645513"/>
            <a:chExt cx="3160535" cy="3257219"/>
          </a:xfrm>
        </p:grpSpPr>
        <p:grpSp>
          <p:nvGrpSpPr>
            <p:cNvPr id="24" name="グループ化 23"/>
            <p:cNvGrpSpPr/>
            <p:nvPr/>
          </p:nvGrpSpPr>
          <p:grpSpPr>
            <a:xfrm>
              <a:off x="404395" y="6025671"/>
              <a:ext cx="3154982" cy="2877061"/>
              <a:chOff x="404395" y="6025671"/>
              <a:chExt cx="3154982" cy="2877061"/>
            </a:xfrm>
          </p:grpSpPr>
          <p:sp>
            <p:nvSpPr>
              <p:cNvPr id="28" name="角丸四角形 27"/>
              <p:cNvSpPr/>
              <p:nvPr/>
            </p:nvSpPr>
            <p:spPr>
              <a:xfrm>
                <a:off x="404395" y="6025671"/>
                <a:ext cx="3154982" cy="2877061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rgbClr val="FF99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29" name="テキスト ボックス 28"/>
              <p:cNvSpPr txBox="1"/>
              <p:nvPr/>
            </p:nvSpPr>
            <p:spPr>
              <a:xfrm>
                <a:off x="489508" y="6141622"/>
                <a:ext cx="2960843" cy="15286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400"/>
                  </a:lnSpc>
                </a:pPr>
                <a:r>
                  <a:rPr kumimoji="1" lang="en-US" altLang="ja-JP" sz="1050" dirty="0">
                    <a:latin typeface="+mn-ea"/>
                  </a:rPr>
                  <a:t>【</a:t>
                </a:r>
                <a:r>
                  <a:rPr kumimoji="1" lang="ja-JP" altLang="en-US" sz="1050" dirty="0">
                    <a:latin typeface="+mn-ea"/>
                  </a:rPr>
                  <a:t>健康ポイント</a:t>
                </a:r>
                <a:r>
                  <a:rPr kumimoji="1" lang="en-US" altLang="ja-JP" sz="1050" dirty="0">
                    <a:latin typeface="+mn-ea"/>
                  </a:rPr>
                  <a:t>】</a:t>
                </a:r>
              </a:p>
              <a:p>
                <a:pPr>
                  <a:lnSpc>
                    <a:spcPts val="1400"/>
                  </a:lnSpc>
                </a:pPr>
                <a:r>
                  <a:rPr kumimoji="1" lang="en-US" altLang="ja-JP" sz="1050" dirty="0">
                    <a:latin typeface="+mn-ea"/>
                  </a:rPr>
                  <a:t>【</a:t>
                </a:r>
                <a:r>
                  <a:rPr kumimoji="1" lang="ja-JP" altLang="en-US" sz="1050" dirty="0">
                    <a:latin typeface="+mn-ea"/>
                  </a:rPr>
                  <a:t>人気の理由</a:t>
                </a:r>
                <a:r>
                  <a:rPr kumimoji="1" lang="en-US" altLang="ja-JP" sz="1050" dirty="0">
                    <a:latin typeface="+mn-ea"/>
                  </a:rPr>
                  <a:t>】/【</a:t>
                </a:r>
                <a:r>
                  <a:rPr kumimoji="1" lang="ja-JP" altLang="en-US" sz="1050" dirty="0">
                    <a:latin typeface="+mn-ea"/>
                  </a:rPr>
                  <a:t>工夫・こだわりポイント</a:t>
                </a:r>
                <a:r>
                  <a:rPr kumimoji="1" lang="en-US" altLang="ja-JP" sz="1050" dirty="0">
                    <a:latin typeface="+mn-ea"/>
                  </a:rPr>
                  <a:t>】</a:t>
                </a:r>
              </a:p>
              <a:p>
                <a:pPr>
                  <a:lnSpc>
                    <a:spcPts val="1400"/>
                  </a:lnSpc>
                </a:pPr>
                <a:r>
                  <a:rPr kumimoji="1" lang="en-US" altLang="ja-JP" sz="1050" dirty="0">
                    <a:latin typeface="+mn-ea"/>
                  </a:rPr>
                  <a:t>【</a:t>
                </a:r>
                <a:r>
                  <a:rPr kumimoji="1" lang="ja-JP" altLang="en-US" sz="1050" dirty="0">
                    <a:latin typeface="+mn-ea"/>
                  </a:rPr>
                  <a:t>給食の目標・食事作りへの思い</a:t>
                </a:r>
                <a:r>
                  <a:rPr kumimoji="1" lang="en-US" altLang="ja-JP" sz="1050" dirty="0">
                    <a:latin typeface="+mn-ea"/>
                  </a:rPr>
                  <a:t>】</a:t>
                </a:r>
              </a:p>
              <a:p>
                <a:pPr>
                  <a:lnSpc>
                    <a:spcPts val="1400"/>
                  </a:lnSpc>
                </a:pPr>
                <a:endParaRPr kumimoji="1" lang="en-US" altLang="ja-JP" sz="1050" dirty="0">
                  <a:latin typeface="+mn-ea"/>
                </a:endParaRPr>
              </a:p>
              <a:p>
                <a:pPr>
                  <a:lnSpc>
                    <a:spcPts val="1400"/>
                  </a:lnSpc>
                </a:pPr>
                <a:endParaRPr kumimoji="1" lang="en-US" altLang="ja-JP" sz="1050" dirty="0">
                  <a:latin typeface="+mn-ea"/>
                </a:endParaRPr>
              </a:p>
              <a:p>
                <a:pPr>
                  <a:lnSpc>
                    <a:spcPts val="1400"/>
                  </a:lnSpc>
                </a:pPr>
                <a:endParaRPr kumimoji="1" lang="en-US" altLang="ja-JP" sz="1050" dirty="0">
                  <a:latin typeface="+mn-ea"/>
                </a:endParaRPr>
              </a:p>
              <a:p>
                <a:pPr>
                  <a:lnSpc>
                    <a:spcPts val="1400"/>
                  </a:lnSpc>
                </a:pPr>
                <a:endParaRPr kumimoji="1" lang="en-US" altLang="ja-JP" sz="1050" dirty="0">
                  <a:latin typeface="+mn-ea"/>
                </a:endParaRPr>
              </a:p>
              <a:p>
                <a:pPr>
                  <a:lnSpc>
                    <a:spcPts val="1400"/>
                  </a:lnSpc>
                </a:pPr>
                <a:endParaRPr kumimoji="1" lang="en-US" altLang="ja-JP" sz="1050" dirty="0">
                  <a:latin typeface="+mn-ea"/>
                </a:endParaRPr>
              </a:p>
            </p:txBody>
          </p:sp>
        </p:grpSp>
        <p:grpSp>
          <p:nvGrpSpPr>
            <p:cNvPr id="25" name="グループ化 24"/>
            <p:cNvGrpSpPr/>
            <p:nvPr/>
          </p:nvGrpSpPr>
          <p:grpSpPr>
            <a:xfrm>
              <a:off x="398842" y="5645513"/>
              <a:ext cx="1332401" cy="465843"/>
              <a:chOff x="398842" y="5645513"/>
              <a:chExt cx="1332401" cy="465843"/>
            </a:xfrm>
          </p:grpSpPr>
          <p:sp>
            <p:nvSpPr>
              <p:cNvPr id="26" name="円形吹き出し 25"/>
              <p:cNvSpPr/>
              <p:nvPr/>
            </p:nvSpPr>
            <p:spPr>
              <a:xfrm rot="21288166">
                <a:off x="398842" y="5645513"/>
                <a:ext cx="1332401" cy="465843"/>
              </a:xfrm>
              <a:prstGeom prst="wedgeEllipseCallout">
                <a:avLst>
                  <a:gd name="adj1" fmla="val 49670"/>
                  <a:gd name="adj2" fmla="val 62500"/>
                </a:avLst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rgbClr val="FF99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テキスト ボックス 26"/>
              <p:cNvSpPr txBox="1"/>
              <p:nvPr/>
            </p:nvSpPr>
            <p:spPr>
              <a:xfrm rot="21251973">
                <a:off x="443587" y="5709157"/>
                <a:ext cx="1242911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600" dirty="0">
                    <a:latin typeface="HGPｺﾞｼｯｸE" panose="020B0900000000000000" pitchFamily="50" charset="-128"/>
                    <a:ea typeface="HGPｺﾞｼｯｸE" panose="020B0900000000000000" pitchFamily="50" charset="-128"/>
                  </a:rPr>
                  <a:t>栄養士の声</a:t>
                </a:r>
                <a:endParaRPr kumimoji="1" lang="en-US" altLang="ja-JP" sz="1600" dirty="0">
                  <a:latin typeface="HGPｺﾞｼｯｸE" panose="020B0900000000000000" pitchFamily="50" charset="-128"/>
                  <a:ea typeface="HGPｺﾞｼｯｸE" panose="020B0900000000000000" pitchFamily="50" charset="-128"/>
                </a:endParaRPr>
              </a:p>
            </p:txBody>
          </p:sp>
        </p:grpSp>
      </p:grpSp>
      <p:grpSp>
        <p:nvGrpSpPr>
          <p:cNvPr id="30" name="グループ化 29"/>
          <p:cNvGrpSpPr/>
          <p:nvPr/>
        </p:nvGrpSpPr>
        <p:grpSpPr>
          <a:xfrm>
            <a:off x="4036315" y="1489795"/>
            <a:ext cx="2097882" cy="710718"/>
            <a:chOff x="4050066" y="1035685"/>
            <a:chExt cx="2097882" cy="710718"/>
          </a:xfrm>
        </p:grpSpPr>
        <p:sp>
          <p:nvSpPr>
            <p:cNvPr id="31" name="テキスト ボックス 30"/>
            <p:cNvSpPr txBox="1"/>
            <p:nvPr/>
          </p:nvSpPr>
          <p:spPr>
            <a:xfrm>
              <a:off x="4050066" y="1035685"/>
              <a:ext cx="209788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施設名</a:t>
              </a:r>
              <a:endParaRPr kumimoji="1"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4467751" y="1438626"/>
              <a:ext cx="120121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考案メニュー</a:t>
              </a:r>
              <a:endParaRPr kumimoji="1"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grpSp>
        <p:nvGrpSpPr>
          <p:cNvPr id="34" name="グループ化 33"/>
          <p:cNvGrpSpPr/>
          <p:nvPr/>
        </p:nvGrpSpPr>
        <p:grpSpPr>
          <a:xfrm>
            <a:off x="150665" y="860409"/>
            <a:ext cx="3278334" cy="2280908"/>
            <a:chOff x="93872" y="955842"/>
            <a:chExt cx="3278334" cy="2280908"/>
          </a:xfrm>
        </p:grpSpPr>
        <p:sp>
          <p:nvSpPr>
            <p:cNvPr id="35" name="正方形/長方形 34"/>
            <p:cNvSpPr/>
            <p:nvPr/>
          </p:nvSpPr>
          <p:spPr>
            <a:xfrm>
              <a:off x="93872" y="955842"/>
              <a:ext cx="3278334" cy="228090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155870" y="1021976"/>
              <a:ext cx="3149135" cy="213812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1294718" y="1834281"/>
              <a:ext cx="871437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写真</a:t>
              </a:r>
            </a:p>
          </p:txBody>
        </p:sp>
      </p:grpSp>
      <p:sp>
        <p:nvSpPr>
          <p:cNvPr id="38" name="正方形/長方形 37"/>
          <p:cNvSpPr/>
          <p:nvPr/>
        </p:nvSpPr>
        <p:spPr>
          <a:xfrm>
            <a:off x="0" y="135199"/>
            <a:ext cx="6857999" cy="63553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grpSp>
        <p:nvGrpSpPr>
          <p:cNvPr id="39" name="グループ化 38"/>
          <p:cNvGrpSpPr/>
          <p:nvPr/>
        </p:nvGrpSpPr>
        <p:grpSpPr>
          <a:xfrm>
            <a:off x="5820374" y="3"/>
            <a:ext cx="864568" cy="896650"/>
            <a:chOff x="7597348" y="-62212"/>
            <a:chExt cx="1152758" cy="901650"/>
          </a:xfrm>
        </p:grpSpPr>
        <p:sp>
          <p:nvSpPr>
            <p:cNvPr id="40" name="ホームベース 39"/>
            <p:cNvSpPr/>
            <p:nvPr/>
          </p:nvSpPr>
          <p:spPr>
            <a:xfrm rot="5400000">
              <a:off x="7666900" y="-131764"/>
              <a:ext cx="901650" cy="1040754"/>
            </a:xfrm>
            <a:prstGeom prst="homePlate">
              <a:avLst>
                <a:gd name="adj" fmla="val 235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7607349" y="7627"/>
              <a:ext cx="109675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調理時間</a:t>
              </a:r>
              <a:endParaRPr kumimoji="1" lang="en-US" altLang="ja-JP" sz="1200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7597348" y="205390"/>
              <a:ext cx="1152758" cy="4023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</a:pPr>
              <a:r>
                <a:rPr kumimoji="1" lang="ja-JP" altLang="en-US" sz="21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分</a:t>
              </a: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138014" y="180291"/>
            <a:ext cx="559835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メニュー名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428999" y="4576726"/>
            <a:ext cx="65433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下準備</a:t>
            </a:r>
          </a:p>
        </p:txBody>
      </p:sp>
      <p:graphicFrame>
        <p:nvGraphicFramePr>
          <p:cNvPr id="57" name="表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532204"/>
              </p:ext>
            </p:extLst>
          </p:nvPr>
        </p:nvGraphicFramePr>
        <p:xfrm>
          <a:off x="3432991" y="4812443"/>
          <a:ext cx="3304531" cy="1154543"/>
        </p:xfrm>
        <a:graphic>
          <a:graphicData uri="http://schemas.openxmlformats.org/drawingml/2006/table">
            <a:tbl>
              <a:tblPr bandRow="1">
                <a:tableStyleId>{72833802-FEF1-4C79-8D5D-14CF1EAF98D9}</a:tableStyleId>
              </a:tblPr>
              <a:tblGrid>
                <a:gridCol w="3304531">
                  <a:extLst>
                    <a:ext uri="{9D8B030D-6E8A-4147-A177-3AD203B41FA5}">
                      <a16:colId xmlns:a16="http://schemas.microsoft.com/office/drawing/2014/main" val="1687020912"/>
                    </a:ext>
                  </a:extLst>
                </a:gridCol>
              </a:tblGrid>
              <a:tr h="607696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endParaRPr kumimoji="1" lang="ja-JP" altLang="en-US" sz="1050" dirty="0"/>
                    </a:p>
                  </a:txBody>
                  <a:tcPr marL="68580" marR="68580" marT="34290" marB="34290" anchor="ctr"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255950"/>
                  </a:ext>
                </a:extLst>
              </a:tr>
              <a:tr h="54684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endParaRPr kumimoji="1" lang="ja-JP" altLang="en-US" sz="1050" dirty="0"/>
                    </a:p>
                  </a:txBody>
                  <a:tcPr marL="68580" marR="68580" marT="34290" marB="34290" anchor="ctr"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393573"/>
                  </a:ext>
                </a:extLst>
              </a:tr>
            </a:tbl>
          </a:graphicData>
        </a:graphic>
      </p:graphicFrame>
      <p:grpSp>
        <p:nvGrpSpPr>
          <p:cNvPr id="58" name="グループ化 57"/>
          <p:cNvGrpSpPr/>
          <p:nvPr/>
        </p:nvGrpSpPr>
        <p:grpSpPr>
          <a:xfrm>
            <a:off x="3711685" y="3529702"/>
            <a:ext cx="2952754" cy="948745"/>
            <a:chOff x="6092372" y="5492906"/>
            <a:chExt cx="1095506" cy="1264995"/>
          </a:xfrm>
        </p:grpSpPr>
        <p:sp>
          <p:nvSpPr>
            <p:cNvPr id="59" name="角丸四角形 58"/>
            <p:cNvSpPr/>
            <p:nvPr/>
          </p:nvSpPr>
          <p:spPr>
            <a:xfrm>
              <a:off x="6092372" y="5492906"/>
              <a:ext cx="1060725" cy="1264995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60" name="テキスト ボックス 59"/>
            <p:cNvSpPr txBox="1"/>
            <p:nvPr/>
          </p:nvSpPr>
          <p:spPr>
            <a:xfrm>
              <a:off x="6284995" y="5593077"/>
              <a:ext cx="710372" cy="3282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kumimoji="1" lang="ja-JP" altLang="en-US" sz="14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栄養成分表示</a:t>
              </a:r>
              <a:r>
                <a:rPr kumimoji="1" lang="en-US" altLang="ja-JP" sz="11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(1</a:t>
              </a:r>
              <a:r>
                <a:rPr kumimoji="1" lang="ja-JP" altLang="en-US" sz="11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人分</a:t>
              </a:r>
              <a:r>
                <a:rPr kumimoji="1" lang="en-US" altLang="ja-JP" sz="11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)</a:t>
              </a:r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6109356" y="5914428"/>
              <a:ext cx="1078522" cy="76944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latin typeface="+mn-ea"/>
                </a:rPr>
                <a:t>エネルギー　　　</a:t>
              </a:r>
              <a:r>
                <a:rPr kumimoji="1" lang="en-US" altLang="ja-JP" sz="1050" dirty="0">
                  <a:latin typeface="+mn-ea"/>
                </a:rPr>
                <a:t>kcal</a:t>
              </a:r>
              <a:r>
                <a:rPr kumimoji="1" lang="ja-JP" altLang="en-US" sz="1050" dirty="0">
                  <a:latin typeface="+mn-ea"/>
                </a:rPr>
                <a:t>　</a:t>
              </a:r>
              <a:endParaRPr kumimoji="1" lang="en-US" altLang="ja-JP" sz="1050" dirty="0">
                <a:latin typeface="+mn-ea"/>
              </a:endParaRPr>
            </a:p>
            <a:p>
              <a:r>
                <a:rPr kumimoji="1" lang="ja-JP" altLang="en-US" sz="1050" dirty="0">
                  <a:latin typeface="+mn-ea"/>
                </a:rPr>
                <a:t>炭水化物　　　　</a:t>
              </a:r>
              <a:r>
                <a:rPr kumimoji="1" lang="en-US" altLang="ja-JP" sz="1050" dirty="0">
                  <a:latin typeface="+mn-ea"/>
                </a:rPr>
                <a:t>g </a:t>
              </a:r>
              <a:r>
                <a:rPr kumimoji="1" lang="ja-JP" altLang="en-US" sz="1050" dirty="0">
                  <a:latin typeface="+mn-ea"/>
                </a:rPr>
                <a:t>　　たんぱく質　　　</a:t>
              </a:r>
              <a:r>
                <a:rPr kumimoji="1" lang="en-US" altLang="ja-JP" sz="1050" dirty="0">
                  <a:latin typeface="+mn-ea"/>
                </a:rPr>
                <a:t>g</a:t>
              </a:r>
            </a:p>
            <a:p>
              <a:r>
                <a:rPr kumimoji="1" lang="ja-JP" altLang="en-US" sz="1050" dirty="0">
                  <a:latin typeface="+mn-ea"/>
                </a:rPr>
                <a:t>脂質　　　　　　</a:t>
              </a:r>
              <a:r>
                <a:rPr kumimoji="1" lang="en-US" altLang="ja-JP" sz="1050" dirty="0">
                  <a:latin typeface="+mn-ea"/>
                </a:rPr>
                <a:t>g</a:t>
              </a:r>
              <a:r>
                <a:rPr kumimoji="1" lang="ja-JP" altLang="en-US" sz="1050" dirty="0">
                  <a:latin typeface="+mn-ea"/>
                </a:rPr>
                <a:t>　　 食塩相当量　　　</a:t>
              </a:r>
              <a:r>
                <a:rPr kumimoji="1" lang="en-US" altLang="ja-JP" sz="1050" dirty="0">
                  <a:latin typeface="+mn-ea"/>
                </a:rPr>
                <a:t>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2094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04EA5F77-97D2-B362-E46D-0172A91C6B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319083"/>
              </p:ext>
            </p:extLst>
          </p:nvPr>
        </p:nvGraphicFramePr>
        <p:xfrm>
          <a:off x="77733" y="3386188"/>
          <a:ext cx="1556113" cy="1946912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1556113">
                  <a:extLst>
                    <a:ext uri="{9D8B030D-6E8A-4147-A177-3AD203B41FA5}">
                      <a16:colId xmlns:a16="http://schemas.microsoft.com/office/drawing/2014/main" val="1781243314"/>
                    </a:ext>
                  </a:extLst>
                </a:gridCol>
              </a:tblGrid>
              <a:tr h="2433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ごはん</a:t>
                      </a:r>
                      <a:r>
                        <a:rPr kumimoji="1" lang="en-US" altLang="ja-JP" sz="1050" dirty="0"/>
                        <a:t>(</a:t>
                      </a:r>
                      <a:r>
                        <a:rPr kumimoji="1" lang="ja-JP" altLang="en-US" sz="1050" dirty="0"/>
                        <a:t>茶碗</a:t>
                      </a:r>
                      <a:r>
                        <a:rPr kumimoji="1" lang="en-US" altLang="ja-JP" sz="1050" dirty="0"/>
                        <a:t>2</a:t>
                      </a:r>
                      <a:r>
                        <a:rPr kumimoji="1" lang="ja-JP" altLang="en-US" sz="1050" dirty="0"/>
                        <a:t>杯分</a:t>
                      </a:r>
                      <a:r>
                        <a:rPr kumimoji="1" lang="en-US" altLang="ja-JP" sz="1050" dirty="0"/>
                        <a:t>)360g</a:t>
                      </a:r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46263331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豚ひき肉・・・・</a:t>
                      </a:r>
                      <a:r>
                        <a:rPr kumimoji="1" lang="en-US" altLang="ja-JP" sz="1050" dirty="0"/>
                        <a:t>100g</a:t>
                      </a:r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37982869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にんじん・・・・</a:t>
                      </a:r>
                      <a:r>
                        <a:rPr kumimoji="1" lang="en-US" altLang="ja-JP" sz="1050" dirty="0"/>
                        <a:t>1/2</a:t>
                      </a:r>
                      <a:r>
                        <a:rPr kumimoji="1" lang="ja-JP" altLang="en-US" sz="1050" dirty="0"/>
                        <a:t>本</a:t>
                      </a:r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95533187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小松菜・・・・・</a:t>
                      </a:r>
                      <a:r>
                        <a:rPr kumimoji="1" lang="en-US" altLang="ja-JP" sz="1050" dirty="0"/>
                        <a:t>1/2</a:t>
                      </a:r>
                      <a:r>
                        <a:rPr kumimoji="1" lang="ja-JP" altLang="en-US" sz="1050" dirty="0"/>
                        <a:t>袋</a:t>
                      </a:r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330640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もやし・・・・・</a:t>
                      </a:r>
                      <a:r>
                        <a:rPr kumimoji="1" lang="en-US" altLang="ja-JP" sz="1050" dirty="0"/>
                        <a:t>1/2</a:t>
                      </a:r>
                      <a:r>
                        <a:rPr kumimoji="1" lang="ja-JP" altLang="en-US" sz="1050" dirty="0"/>
                        <a:t>袋</a:t>
                      </a:r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9714352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キムチ・・・・・</a:t>
                      </a:r>
                      <a:r>
                        <a:rPr kumimoji="1" lang="en-US" altLang="ja-JP" sz="1050" dirty="0"/>
                        <a:t>60</a:t>
                      </a:r>
                      <a:r>
                        <a:rPr kumimoji="1" lang="ja-JP" altLang="en-US" sz="1050" dirty="0"/>
                        <a:t>ｇ</a:t>
                      </a:r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083680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卵・・・・・・・</a:t>
                      </a:r>
                      <a:r>
                        <a:rPr kumimoji="1" lang="en-US" altLang="ja-JP" sz="1050" dirty="0"/>
                        <a:t>2</a:t>
                      </a:r>
                      <a:r>
                        <a:rPr kumimoji="1" lang="ja-JP" altLang="en-US" sz="1050" dirty="0"/>
                        <a:t>個</a:t>
                      </a:r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6856410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コチュジャン</a:t>
                      </a:r>
                      <a:r>
                        <a:rPr kumimoji="1" lang="en-US" altLang="ja-JP" sz="1050" dirty="0"/>
                        <a:t>(</a:t>
                      </a:r>
                      <a:r>
                        <a:rPr kumimoji="1" lang="ja-JP" altLang="en-US" sz="1050" dirty="0"/>
                        <a:t>お好みで</a:t>
                      </a:r>
                      <a:r>
                        <a:rPr kumimoji="1" lang="en-US" altLang="ja-JP" sz="1050" dirty="0"/>
                        <a:t>)</a:t>
                      </a:r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2060639"/>
                  </a:ext>
                </a:extLst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138014" y="3118139"/>
            <a:ext cx="110638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材料</a:t>
            </a:r>
            <a:r>
              <a:rPr kumimoji="1" lang="en-US" altLang="ja-JP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(2</a:t>
            </a:r>
            <a:r>
              <a:rPr kumimoji="1" lang="ja-JP" altLang="en-US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人分</a:t>
            </a:r>
            <a:r>
              <a:rPr kumimoji="1" lang="en-US" altLang="ja-JP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endParaRPr kumimoji="1" lang="ja-JP" altLang="en-US" sz="12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449889" y="6002680"/>
            <a:ext cx="63397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作り方</a:t>
            </a:r>
          </a:p>
        </p:txBody>
      </p:sp>
      <p:grpSp>
        <p:nvGrpSpPr>
          <p:cNvPr id="34" name="グループ化 33"/>
          <p:cNvGrpSpPr/>
          <p:nvPr/>
        </p:nvGrpSpPr>
        <p:grpSpPr>
          <a:xfrm>
            <a:off x="150665" y="860409"/>
            <a:ext cx="3278334" cy="2280908"/>
            <a:chOff x="93872" y="955842"/>
            <a:chExt cx="3278334" cy="2280908"/>
          </a:xfrm>
        </p:grpSpPr>
        <p:sp>
          <p:nvSpPr>
            <p:cNvPr id="35" name="正方形/長方形 34"/>
            <p:cNvSpPr/>
            <p:nvPr/>
          </p:nvSpPr>
          <p:spPr>
            <a:xfrm>
              <a:off x="93872" y="955842"/>
              <a:ext cx="3278334" cy="228090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155870" y="1021976"/>
              <a:ext cx="3149135" cy="213812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218205" y="1842383"/>
              <a:ext cx="871437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写真</a:t>
              </a:r>
            </a:p>
          </p:txBody>
        </p:sp>
      </p:grpSp>
      <p:sp>
        <p:nvSpPr>
          <p:cNvPr id="38" name="正方形/長方形 37"/>
          <p:cNvSpPr/>
          <p:nvPr/>
        </p:nvSpPr>
        <p:spPr>
          <a:xfrm>
            <a:off x="0" y="135199"/>
            <a:ext cx="6857999" cy="63553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grpSp>
        <p:nvGrpSpPr>
          <p:cNvPr id="39" name="グループ化 38"/>
          <p:cNvGrpSpPr/>
          <p:nvPr/>
        </p:nvGrpSpPr>
        <p:grpSpPr>
          <a:xfrm>
            <a:off x="5631722" y="3"/>
            <a:ext cx="1022874" cy="896650"/>
            <a:chOff x="7345813" y="-62212"/>
            <a:chExt cx="1363833" cy="901650"/>
          </a:xfrm>
        </p:grpSpPr>
        <p:sp>
          <p:nvSpPr>
            <p:cNvPr id="40" name="ホームベース 39"/>
            <p:cNvSpPr/>
            <p:nvPr/>
          </p:nvSpPr>
          <p:spPr>
            <a:xfrm rot="5400000">
              <a:off x="7666900" y="-131764"/>
              <a:ext cx="901650" cy="1040754"/>
            </a:xfrm>
            <a:prstGeom prst="homePlate">
              <a:avLst>
                <a:gd name="adj" fmla="val 235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7607349" y="7627"/>
              <a:ext cx="109675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調理時間</a:t>
              </a:r>
              <a:endParaRPr kumimoji="1" lang="en-US" altLang="ja-JP" sz="1200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7345813" y="268983"/>
              <a:ext cx="1363833" cy="4023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</a:pPr>
              <a:r>
                <a:rPr kumimoji="1" lang="ja-JP" altLang="en-US" sz="21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１５分</a:t>
              </a: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138014" y="180291"/>
            <a:ext cx="559835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</a:t>
            </a:r>
            <a:r>
              <a:rPr kumimoji="1" lang="en-US" altLang="ja-JP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/</a:t>
            </a:r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３日分の野菜が摂れるビピンパ丼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428999" y="4468073"/>
            <a:ext cx="65433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下準備</a:t>
            </a:r>
          </a:p>
        </p:txBody>
      </p:sp>
      <p:grpSp>
        <p:nvGrpSpPr>
          <p:cNvPr id="50" name="グループ化 49"/>
          <p:cNvGrpSpPr/>
          <p:nvPr/>
        </p:nvGrpSpPr>
        <p:grpSpPr>
          <a:xfrm>
            <a:off x="3485792" y="1303702"/>
            <a:ext cx="3334164" cy="667372"/>
            <a:chOff x="4050066" y="1035685"/>
            <a:chExt cx="2097882" cy="830997"/>
          </a:xfrm>
        </p:grpSpPr>
        <p:sp>
          <p:nvSpPr>
            <p:cNvPr id="52" name="テキスト ボックス 51"/>
            <p:cNvSpPr txBox="1"/>
            <p:nvPr/>
          </p:nvSpPr>
          <p:spPr>
            <a:xfrm>
              <a:off x="4050066" y="1035685"/>
              <a:ext cx="2097882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品川株式会社○○食堂</a:t>
              </a:r>
              <a:endParaRPr kumimoji="1"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4453456" y="1551028"/>
              <a:ext cx="120121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考案メニュー</a:t>
              </a:r>
              <a:endParaRPr kumimoji="1"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55" name="テキスト ボックス 54"/>
          <p:cNvSpPr txBox="1"/>
          <p:nvPr/>
        </p:nvSpPr>
        <p:spPr>
          <a:xfrm>
            <a:off x="522397" y="826316"/>
            <a:ext cx="2873002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記入例</a:t>
            </a:r>
          </a:p>
        </p:txBody>
      </p:sp>
      <p:graphicFrame>
        <p:nvGraphicFramePr>
          <p:cNvPr id="66" name="表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665303"/>
              </p:ext>
            </p:extLst>
          </p:nvPr>
        </p:nvGraphicFramePr>
        <p:xfrm>
          <a:off x="3416094" y="4740963"/>
          <a:ext cx="3304531" cy="1202247"/>
        </p:xfrm>
        <a:graphic>
          <a:graphicData uri="http://schemas.openxmlformats.org/drawingml/2006/table">
            <a:tbl>
              <a:tblPr bandRow="1">
                <a:tableStyleId>{72833802-FEF1-4C79-8D5D-14CF1EAF98D9}</a:tableStyleId>
              </a:tblPr>
              <a:tblGrid>
                <a:gridCol w="3304531">
                  <a:extLst>
                    <a:ext uri="{9D8B030D-6E8A-4147-A177-3AD203B41FA5}">
                      <a16:colId xmlns:a16="http://schemas.microsoft.com/office/drawing/2014/main" val="1687020912"/>
                    </a:ext>
                  </a:extLst>
                </a:gridCol>
              </a:tblGrid>
              <a:tr h="607696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kumimoji="1" lang="ja-JP" altLang="en-US" sz="1050" dirty="0"/>
                        <a:t>① 温泉卵を作る。小さい鍋に卵が浸るくらいのお湯を沸かし、卵を殻ごと入れて蓋をし、コンロから降ろして</a:t>
                      </a:r>
                      <a:r>
                        <a:rPr kumimoji="1" lang="en-US" altLang="ja-JP" sz="1050" dirty="0"/>
                        <a:t>10</a:t>
                      </a:r>
                      <a:r>
                        <a:rPr kumimoji="1" lang="ja-JP" altLang="en-US" sz="1050" dirty="0"/>
                        <a:t>～</a:t>
                      </a:r>
                      <a:r>
                        <a:rPr kumimoji="1" lang="en-US" altLang="ja-JP" sz="1050" dirty="0"/>
                        <a:t>12</a:t>
                      </a:r>
                      <a:r>
                        <a:rPr kumimoji="1" lang="ja-JP" altLang="en-US" sz="1050" dirty="0"/>
                        <a:t>分放置する。その後冷水に浸しておく。</a:t>
                      </a:r>
                    </a:p>
                  </a:txBody>
                  <a:tcPr marL="68580" marR="68580" marT="34290" marB="34290" anchor="ctr"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255950"/>
                  </a:ext>
                </a:extLst>
              </a:tr>
              <a:tr h="54684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kumimoji="1" lang="ja-JP" altLang="en-US" sz="1050" dirty="0"/>
                        <a:t>②しょうがとにんにくはみじん切り、小松菜は洗って</a:t>
                      </a:r>
                      <a:r>
                        <a:rPr kumimoji="1" lang="en-US" altLang="ja-JP" sz="1050" dirty="0"/>
                        <a:t>3㎝</a:t>
                      </a:r>
                      <a:r>
                        <a:rPr kumimoji="1" lang="ja-JP" altLang="en-US" sz="1050" dirty="0"/>
                        <a:t>幅に切り、にんじんは長さ３㎝の細切り、もやしは洗って水切りをしておく。</a:t>
                      </a:r>
                    </a:p>
                  </a:txBody>
                  <a:tcPr marL="68580" marR="68580" marT="34290" marB="34290" anchor="ctr"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393573"/>
                  </a:ext>
                </a:extLst>
              </a:tr>
            </a:tbl>
          </a:graphicData>
        </a:graphic>
      </p:graphicFrame>
      <p:graphicFrame>
        <p:nvGraphicFramePr>
          <p:cNvPr id="46" name="表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776111"/>
              </p:ext>
            </p:extLst>
          </p:nvPr>
        </p:nvGraphicFramePr>
        <p:xfrm>
          <a:off x="1778559" y="3418846"/>
          <a:ext cx="1583646" cy="2176068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1583646">
                  <a:extLst>
                    <a:ext uri="{9D8B030D-6E8A-4147-A177-3AD203B41FA5}">
                      <a16:colId xmlns:a16="http://schemas.microsoft.com/office/drawing/2014/main" val="1781243314"/>
                    </a:ext>
                  </a:extLst>
                </a:gridCol>
              </a:tblGrid>
              <a:tr h="2433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err="1"/>
                        <a:t>ごま</a:t>
                      </a:r>
                      <a:r>
                        <a:rPr kumimoji="1" lang="ja-JP" altLang="en-US" sz="1050" dirty="0"/>
                        <a:t>油・・・・小さじ</a:t>
                      </a:r>
                      <a:r>
                        <a:rPr kumimoji="1" lang="en-US" altLang="ja-JP" sz="1050" dirty="0"/>
                        <a:t>2</a:t>
                      </a:r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083680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しょうが・・１かけ　　</a:t>
                      </a:r>
                      <a:endParaRPr kumimoji="1" lang="en-US" altLang="ja-JP" sz="1050" dirty="0"/>
                    </a:p>
                    <a:p>
                      <a:r>
                        <a:rPr kumimoji="1" lang="ja-JP" altLang="en-US" sz="1050" dirty="0"/>
                        <a:t>　　またはチューブ３㎝</a:t>
                      </a:r>
                      <a:endParaRPr kumimoji="1" lang="en-US" altLang="ja-JP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5405231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にんにく・・１かけ</a:t>
                      </a:r>
                      <a:endParaRPr kumimoji="1" lang="en-US" altLang="ja-JP" sz="105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　　またはチューブ３㎝</a:t>
                      </a:r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6856410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みりん・・・・大さじ２</a:t>
                      </a:r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2060639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酒・・・・・・大さじ２</a:t>
                      </a:r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56331842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醤油・・・・・大さじ１</a:t>
                      </a:r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64978284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胡椒・・・・・少々</a:t>
                      </a:r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8862015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いりごま・・・</a:t>
                      </a:r>
                      <a:r>
                        <a:rPr kumimoji="1" lang="en-US" altLang="ja-JP" sz="1050" dirty="0"/>
                        <a:t>2</a:t>
                      </a:r>
                      <a:r>
                        <a:rPr kumimoji="1" lang="ja-JP" altLang="en-US" sz="1050" dirty="0"/>
                        <a:t>ｇ</a:t>
                      </a:r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3859868"/>
                  </a:ext>
                </a:extLst>
              </a:tr>
            </a:tbl>
          </a:graphicData>
        </a:graphic>
      </p:graphicFrame>
      <p:grpSp>
        <p:nvGrpSpPr>
          <p:cNvPr id="56" name="グループ化 55"/>
          <p:cNvGrpSpPr/>
          <p:nvPr/>
        </p:nvGrpSpPr>
        <p:grpSpPr>
          <a:xfrm>
            <a:off x="3697689" y="3425685"/>
            <a:ext cx="2952754" cy="948745"/>
            <a:chOff x="6092372" y="5492906"/>
            <a:chExt cx="1095506" cy="1264995"/>
          </a:xfrm>
        </p:grpSpPr>
        <p:sp>
          <p:nvSpPr>
            <p:cNvPr id="57" name="角丸四角形 56"/>
            <p:cNvSpPr/>
            <p:nvPr/>
          </p:nvSpPr>
          <p:spPr>
            <a:xfrm>
              <a:off x="6092372" y="5492906"/>
              <a:ext cx="1060725" cy="1264995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6284995" y="5593077"/>
              <a:ext cx="710372" cy="3282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kumimoji="1" lang="ja-JP" altLang="en-US" sz="14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栄養成分表示</a:t>
              </a:r>
              <a:r>
                <a:rPr kumimoji="1" lang="en-US" altLang="ja-JP" sz="11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(1</a:t>
              </a:r>
              <a:r>
                <a:rPr kumimoji="1" lang="ja-JP" altLang="en-US" sz="11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人分</a:t>
              </a:r>
              <a:r>
                <a:rPr kumimoji="1" lang="en-US" altLang="ja-JP" sz="11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)</a:t>
              </a:r>
            </a:p>
          </p:txBody>
        </p:sp>
        <p:sp>
          <p:nvSpPr>
            <p:cNvPr id="59" name="テキスト ボックス 58"/>
            <p:cNvSpPr txBox="1"/>
            <p:nvPr/>
          </p:nvSpPr>
          <p:spPr>
            <a:xfrm>
              <a:off x="6109356" y="5914428"/>
              <a:ext cx="1078522" cy="76944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latin typeface="+mn-ea"/>
                </a:rPr>
                <a:t>エネルギー　</a:t>
              </a:r>
              <a:r>
                <a:rPr kumimoji="1" lang="en-US" altLang="ja-JP" sz="1050" dirty="0">
                  <a:latin typeface="+mn-ea"/>
                </a:rPr>
                <a:t>616kcal</a:t>
              </a:r>
              <a:r>
                <a:rPr kumimoji="1" lang="ja-JP" altLang="en-US" sz="1050" dirty="0">
                  <a:latin typeface="+mn-ea"/>
                </a:rPr>
                <a:t>　</a:t>
              </a:r>
              <a:endParaRPr kumimoji="1" lang="en-US" altLang="ja-JP" sz="1050" dirty="0">
                <a:latin typeface="+mn-ea"/>
              </a:endParaRPr>
            </a:p>
            <a:p>
              <a:r>
                <a:rPr kumimoji="1" lang="ja-JP" altLang="en-US" sz="1050" dirty="0">
                  <a:latin typeface="+mn-ea"/>
                </a:rPr>
                <a:t>炭水化物　　</a:t>
              </a:r>
              <a:r>
                <a:rPr kumimoji="1" lang="en-US" altLang="ja-JP" sz="1050" dirty="0">
                  <a:latin typeface="+mn-ea"/>
                </a:rPr>
                <a:t>85.1g </a:t>
              </a:r>
              <a:r>
                <a:rPr kumimoji="1" lang="ja-JP" altLang="en-US" sz="1050" dirty="0">
                  <a:latin typeface="+mn-ea"/>
                </a:rPr>
                <a:t>　　たんぱく質　</a:t>
              </a:r>
              <a:r>
                <a:rPr kumimoji="1" lang="en-US" altLang="ja-JP" sz="1050" dirty="0">
                  <a:latin typeface="+mn-ea"/>
                </a:rPr>
                <a:t>24.1g</a:t>
              </a:r>
            </a:p>
            <a:p>
              <a:r>
                <a:rPr kumimoji="1" lang="ja-JP" altLang="en-US" sz="1050" dirty="0">
                  <a:latin typeface="+mn-ea"/>
                </a:rPr>
                <a:t>脂質　　　　</a:t>
              </a:r>
              <a:r>
                <a:rPr kumimoji="1" lang="en-US" altLang="ja-JP" sz="1050" dirty="0">
                  <a:latin typeface="+mn-ea"/>
                </a:rPr>
                <a:t>20.3g</a:t>
              </a:r>
              <a:r>
                <a:rPr kumimoji="1" lang="ja-JP" altLang="en-US" sz="1050" dirty="0">
                  <a:latin typeface="+mn-ea"/>
                </a:rPr>
                <a:t>　　 食塩相当量　  </a:t>
              </a:r>
              <a:r>
                <a:rPr kumimoji="1" lang="en-US" altLang="ja-JP" sz="1050" dirty="0">
                  <a:latin typeface="+mn-ea"/>
                </a:rPr>
                <a:t>2.6g</a:t>
              </a:r>
            </a:p>
          </p:txBody>
        </p:sp>
      </p:grpSp>
      <p:grpSp>
        <p:nvGrpSpPr>
          <p:cNvPr id="60" name="グループ化 59"/>
          <p:cNvGrpSpPr/>
          <p:nvPr/>
        </p:nvGrpSpPr>
        <p:grpSpPr>
          <a:xfrm>
            <a:off x="4392721" y="2227772"/>
            <a:ext cx="1427653" cy="941768"/>
            <a:chOff x="1289259" y="5712310"/>
            <a:chExt cx="1064054" cy="1096232"/>
          </a:xfrm>
        </p:grpSpPr>
        <p:grpSp>
          <p:nvGrpSpPr>
            <p:cNvPr id="64" name="グループ化 63"/>
            <p:cNvGrpSpPr/>
            <p:nvPr/>
          </p:nvGrpSpPr>
          <p:grpSpPr>
            <a:xfrm>
              <a:off x="1289259" y="5712310"/>
              <a:ext cx="1064054" cy="1096232"/>
              <a:chOff x="27710" y="166259"/>
              <a:chExt cx="1594485" cy="1246909"/>
            </a:xfrm>
          </p:grpSpPr>
          <p:sp>
            <p:nvSpPr>
              <p:cNvPr id="69" name="楕円 68"/>
              <p:cNvSpPr/>
              <p:nvPr/>
            </p:nvSpPr>
            <p:spPr>
              <a:xfrm>
                <a:off x="27710" y="166259"/>
                <a:ext cx="1594485" cy="1246909"/>
              </a:xfrm>
              <a:prstGeom prst="ellipse">
                <a:avLst/>
              </a:prstGeom>
              <a:solidFill>
                <a:srgbClr val="CFF4C2"/>
              </a:solidFill>
              <a:ln w="28575" cap="flat" cmpd="sng" algn="ctr">
                <a:noFill/>
                <a:prstDash val="sysDash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sp>
            <p:nvSpPr>
              <p:cNvPr id="70" name="楕円 69"/>
              <p:cNvSpPr/>
              <p:nvPr/>
            </p:nvSpPr>
            <p:spPr>
              <a:xfrm>
                <a:off x="96982" y="249382"/>
                <a:ext cx="1461081" cy="1089602"/>
              </a:xfrm>
              <a:prstGeom prst="ellipse">
                <a:avLst/>
              </a:prstGeom>
              <a:solidFill>
                <a:srgbClr val="CFF4C2"/>
              </a:solidFill>
              <a:ln w="28575" cap="flat" cmpd="sng" algn="ctr">
                <a:solidFill>
                  <a:schemeClr val="accent6">
                    <a:lumMod val="75000"/>
                  </a:schemeClr>
                </a:solidFill>
                <a:prstDash val="sysDash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ja-JP" sz="1050" kern="100">
                    <a:effectLst/>
                    <a:latin typeface="游明朝" panose="02020400000000000000" pitchFamily="18" charset="-128"/>
                    <a:ea typeface="游明朝" panose="02020400000000000000" pitchFamily="18" charset="-128"/>
                    <a:cs typeface="Times New Roman" panose="02020603050405020304" pitchFamily="18" charset="0"/>
                  </a:rPr>
                  <a:t>　</a:t>
                </a:r>
              </a:p>
            </p:txBody>
          </p:sp>
        </p:grpSp>
        <p:grpSp>
          <p:nvGrpSpPr>
            <p:cNvPr id="65" name="グループ化 64"/>
            <p:cNvGrpSpPr/>
            <p:nvPr/>
          </p:nvGrpSpPr>
          <p:grpSpPr>
            <a:xfrm>
              <a:off x="1430657" y="5901062"/>
              <a:ext cx="804668" cy="770684"/>
              <a:chOff x="5925812" y="106317"/>
              <a:chExt cx="1072891" cy="1027578"/>
            </a:xfrm>
          </p:grpSpPr>
          <p:sp>
            <p:nvSpPr>
              <p:cNvPr id="67" name="テキスト ボックス 66"/>
              <p:cNvSpPr txBox="1"/>
              <p:nvPr/>
            </p:nvSpPr>
            <p:spPr>
              <a:xfrm>
                <a:off x="6095337" y="106317"/>
                <a:ext cx="834846" cy="4776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dirty="0">
                    <a:latin typeface="HGPｺﾞｼｯｸE" panose="020B0900000000000000" pitchFamily="50" charset="-128"/>
                    <a:ea typeface="HGPｺﾞｼｯｸE" panose="020B0900000000000000" pitchFamily="50" charset="-128"/>
                  </a:rPr>
                  <a:t>野菜量</a:t>
                </a:r>
                <a:endParaRPr kumimoji="1" lang="en-US" altLang="ja-JP" sz="1400" dirty="0">
                  <a:latin typeface="HGPｺﾞｼｯｸE" panose="020B0900000000000000" pitchFamily="50" charset="-128"/>
                  <a:ea typeface="HGPｺﾞｼｯｸE" panose="020B0900000000000000" pitchFamily="50" charset="-128"/>
                </a:endParaRPr>
              </a:p>
            </p:txBody>
          </p:sp>
          <p:sp>
            <p:nvSpPr>
              <p:cNvPr id="68" name="テキスト ボックス 67"/>
              <p:cNvSpPr txBox="1"/>
              <p:nvPr/>
            </p:nvSpPr>
            <p:spPr>
              <a:xfrm>
                <a:off x="5925812" y="417382"/>
                <a:ext cx="1072891" cy="7165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kumimoji="1" lang="en-US" altLang="ja-JP" sz="2400" b="1" dirty="0">
                    <a:latin typeface="游ゴシック 本文"/>
                  </a:rPr>
                  <a:t>130</a:t>
                </a:r>
                <a:r>
                  <a:rPr kumimoji="1" lang="en-US" altLang="ja-JP" sz="2400" b="1" dirty="0">
                    <a:latin typeface="+mn-ea"/>
                  </a:rPr>
                  <a:t>g</a:t>
                </a:r>
                <a:endParaRPr kumimoji="1" lang="ja-JP" altLang="en-US" sz="2400" b="1" dirty="0">
                  <a:latin typeface="+mn-ea"/>
                </a:endParaRPr>
              </a:p>
            </p:txBody>
          </p:sp>
        </p:grpSp>
      </p:grpSp>
      <p:graphicFrame>
        <p:nvGraphicFramePr>
          <p:cNvPr id="43" name="表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513755"/>
              </p:ext>
            </p:extLst>
          </p:nvPr>
        </p:nvGraphicFramePr>
        <p:xfrm>
          <a:off x="3427054" y="6267175"/>
          <a:ext cx="3304531" cy="1722502"/>
        </p:xfrm>
        <a:graphic>
          <a:graphicData uri="http://schemas.openxmlformats.org/drawingml/2006/table">
            <a:tbl>
              <a:tblPr bandRow="1">
                <a:tableStyleId>{17292A2E-F333-43FB-9621-5CBBE7FDCDCB}</a:tableStyleId>
              </a:tblPr>
              <a:tblGrid>
                <a:gridCol w="3304531">
                  <a:extLst>
                    <a:ext uri="{9D8B030D-6E8A-4147-A177-3AD203B41FA5}">
                      <a16:colId xmlns:a16="http://schemas.microsoft.com/office/drawing/2014/main" val="1687020912"/>
                    </a:ext>
                  </a:extLst>
                </a:gridCol>
              </a:tblGrid>
              <a:tr h="948479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kumimoji="1" lang="ja-JP" altLang="en-US" sz="1050" dirty="0"/>
                        <a:t>①フライパンにごま油をひき、しょうがとにんにくを加え、弱火で熱する。香りが出てきたら、豚ひき肉、人参を加え中火で炒める。人参がしんなりしたら小松菜ともやしを加えて炒め、みりん、酒、しょうゆ、胡椒、いりごまを加え軽く炒める。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69429422"/>
                  </a:ext>
                </a:extLst>
              </a:tr>
              <a:tr h="642333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kumimoji="1" lang="ja-JP" altLang="en-US" sz="1050" dirty="0"/>
                        <a:t>②どんぶりにごはんを盛り、①のビピンパの具をのせる。中央にくぼみをつくり、温泉卵を落とし、キムチを添える。お好みでコチュジャンを加え、辛みを調整する。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63459676"/>
                  </a:ext>
                </a:extLst>
              </a:tr>
            </a:tbl>
          </a:graphicData>
        </a:graphic>
      </p:graphicFrame>
      <p:grpSp>
        <p:nvGrpSpPr>
          <p:cNvPr id="2" name="グループ化 1"/>
          <p:cNvGrpSpPr/>
          <p:nvPr/>
        </p:nvGrpSpPr>
        <p:grpSpPr>
          <a:xfrm>
            <a:off x="181890" y="5365750"/>
            <a:ext cx="3160535" cy="2635694"/>
            <a:chOff x="121997" y="5727988"/>
            <a:chExt cx="3160535" cy="2823159"/>
          </a:xfrm>
        </p:grpSpPr>
        <p:grpSp>
          <p:nvGrpSpPr>
            <p:cNvPr id="23" name="グループ化 22"/>
            <p:cNvGrpSpPr/>
            <p:nvPr/>
          </p:nvGrpSpPr>
          <p:grpSpPr>
            <a:xfrm>
              <a:off x="121997" y="5727988"/>
              <a:ext cx="3160535" cy="2823159"/>
              <a:chOff x="398842" y="5645513"/>
              <a:chExt cx="3160535" cy="2823159"/>
            </a:xfrm>
          </p:grpSpPr>
          <p:sp>
            <p:nvSpPr>
              <p:cNvPr id="28" name="角丸四角形 27"/>
              <p:cNvSpPr/>
              <p:nvPr/>
            </p:nvSpPr>
            <p:spPr>
              <a:xfrm>
                <a:off x="404395" y="6025671"/>
                <a:ext cx="3154982" cy="2443001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rgbClr val="FF99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grpSp>
            <p:nvGrpSpPr>
              <p:cNvPr id="25" name="グループ化 24"/>
              <p:cNvGrpSpPr/>
              <p:nvPr/>
            </p:nvGrpSpPr>
            <p:grpSpPr>
              <a:xfrm>
                <a:off x="398842" y="5645513"/>
                <a:ext cx="1332401" cy="465843"/>
                <a:chOff x="398842" y="5645513"/>
                <a:chExt cx="1332401" cy="465843"/>
              </a:xfrm>
            </p:grpSpPr>
            <p:sp>
              <p:nvSpPr>
                <p:cNvPr id="26" name="円形吹き出し 25"/>
                <p:cNvSpPr/>
                <p:nvPr/>
              </p:nvSpPr>
              <p:spPr>
                <a:xfrm rot="21288166">
                  <a:off x="398842" y="5645513"/>
                  <a:ext cx="1332401" cy="465843"/>
                </a:xfrm>
                <a:prstGeom prst="wedgeEllipseCallout">
                  <a:avLst>
                    <a:gd name="adj1" fmla="val 49670"/>
                    <a:gd name="adj2" fmla="val 62500"/>
                  </a:avLst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solidFill>
                    <a:srgbClr val="FF9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" name="テキスト ボックス 26"/>
                <p:cNvSpPr txBox="1"/>
                <p:nvPr/>
              </p:nvSpPr>
              <p:spPr>
                <a:xfrm rot="21251973">
                  <a:off x="443587" y="5709157"/>
                  <a:ext cx="1242911" cy="33855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sz="1600" dirty="0">
                      <a:latin typeface="HGPｺﾞｼｯｸE" panose="020B0900000000000000" pitchFamily="50" charset="-128"/>
                      <a:ea typeface="HGPｺﾞｼｯｸE" panose="020B0900000000000000" pitchFamily="50" charset="-128"/>
                    </a:rPr>
                    <a:t>栄養士の声</a:t>
                  </a:r>
                  <a:endParaRPr kumimoji="1" lang="en-US" altLang="ja-JP" sz="1600" dirty="0">
                    <a:latin typeface="HGPｺﾞｼｯｸE" panose="020B0900000000000000" pitchFamily="50" charset="-128"/>
                    <a:ea typeface="HGPｺﾞｼｯｸE" panose="020B0900000000000000" pitchFamily="50" charset="-128"/>
                  </a:endParaRPr>
                </a:p>
              </p:txBody>
            </p:sp>
          </p:grpSp>
        </p:grpSp>
        <p:sp>
          <p:nvSpPr>
            <p:cNvPr id="44" name="テキスト ボックス 43"/>
            <p:cNvSpPr txBox="1"/>
            <p:nvPr/>
          </p:nvSpPr>
          <p:spPr>
            <a:xfrm>
              <a:off x="212663" y="6287314"/>
              <a:ext cx="2994651" cy="206723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400"/>
                </a:lnSpc>
              </a:pPr>
              <a:r>
                <a:rPr kumimoji="1" lang="en-US" altLang="ja-JP" sz="1050" dirty="0">
                  <a:latin typeface="+mn-ea"/>
                </a:rPr>
                <a:t>【</a:t>
              </a:r>
              <a:r>
                <a:rPr kumimoji="1" lang="ja-JP" altLang="en-US" sz="1050" dirty="0">
                  <a:latin typeface="+mn-ea"/>
                </a:rPr>
                <a:t>健康ポイント</a:t>
              </a:r>
              <a:r>
                <a:rPr kumimoji="1" lang="en-US" altLang="ja-JP" sz="1050" dirty="0">
                  <a:latin typeface="+mn-ea"/>
                </a:rPr>
                <a:t>】</a:t>
              </a:r>
            </a:p>
            <a:p>
              <a:pPr>
                <a:lnSpc>
                  <a:spcPts val="1400"/>
                </a:lnSpc>
              </a:pPr>
              <a:r>
                <a:rPr kumimoji="1" lang="en-US" altLang="ja-JP" sz="1050" dirty="0">
                  <a:latin typeface="+mn-ea"/>
                </a:rPr>
                <a:t>1</a:t>
              </a:r>
              <a:r>
                <a:rPr kumimoji="1" lang="ja-JP" altLang="en-US" sz="1050" dirty="0">
                  <a:latin typeface="+mn-ea"/>
                </a:rPr>
                <a:t>日に必要な野菜の</a:t>
              </a:r>
              <a:r>
                <a:rPr kumimoji="1" lang="en-US" altLang="ja-JP" sz="1050" dirty="0">
                  <a:latin typeface="+mn-ea"/>
                </a:rPr>
                <a:t>1/</a:t>
              </a:r>
              <a:r>
                <a:rPr kumimoji="1" lang="ja-JP" altLang="en-US" sz="1050" dirty="0">
                  <a:latin typeface="+mn-ea"/>
                </a:rPr>
                <a:t>３量の野菜を、おいしく食べられるメニューをテーマに考えました。</a:t>
              </a:r>
              <a:endParaRPr kumimoji="1" lang="en-US" altLang="ja-JP" sz="1050" dirty="0">
                <a:latin typeface="+mn-ea"/>
              </a:endParaRPr>
            </a:p>
            <a:p>
              <a:pPr>
                <a:lnSpc>
                  <a:spcPts val="1400"/>
                </a:lnSpc>
              </a:pPr>
              <a:endParaRPr kumimoji="1" lang="ja-JP" altLang="en-US" sz="1050" dirty="0"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kumimoji="1" lang="en-US" altLang="ja-JP" sz="1050" dirty="0">
                  <a:latin typeface="+mn-ea"/>
                </a:rPr>
                <a:t>【</a:t>
              </a:r>
              <a:r>
                <a:rPr kumimoji="1" lang="ja-JP" altLang="en-US" sz="1050" dirty="0">
                  <a:latin typeface="+mn-ea"/>
                </a:rPr>
                <a:t>人気の理由</a:t>
              </a:r>
              <a:r>
                <a:rPr kumimoji="1" lang="en-US" altLang="ja-JP" sz="1050" dirty="0">
                  <a:latin typeface="+mn-ea"/>
                </a:rPr>
                <a:t>】</a:t>
              </a:r>
            </a:p>
            <a:p>
              <a:pPr>
                <a:lnSpc>
                  <a:spcPts val="1400"/>
                </a:lnSpc>
              </a:pPr>
              <a:r>
                <a:rPr kumimoji="1" lang="ja-JP" altLang="en-US" sz="1050" dirty="0">
                  <a:latin typeface="+mn-ea"/>
                </a:rPr>
                <a:t>もともと人気のあるビピンパ丼を、健康メニューとしてバージョンアップしたことで、</a:t>
              </a:r>
              <a:endParaRPr kumimoji="1" lang="en-US" altLang="ja-JP" sz="1050" dirty="0"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kumimoji="1" lang="ja-JP" altLang="en-US" sz="1050" dirty="0">
                  <a:latin typeface="+mn-ea"/>
                </a:rPr>
                <a:t>美味しさに、さらに健康感とボリュームアップによるお得感が、兼ね備わり、人気です。</a:t>
              </a:r>
            </a:p>
            <a:p>
              <a:pPr>
                <a:lnSpc>
                  <a:spcPts val="1400"/>
                </a:lnSpc>
              </a:pPr>
              <a:r>
                <a:rPr kumimoji="1" lang="ja-JP" altLang="en-US" sz="1050" dirty="0">
                  <a:latin typeface="+mn-ea"/>
                </a:rPr>
                <a:t>また、辛すぎずマイルドな味も、幅広い年齢層に人気なポイントです。</a:t>
              </a:r>
              <a:endParaRPr kumimoji="1" lang="en-US" altLang="ja-JP" sz="1050" dirty="0">
                <a:latin typeface="+mn-ea"/>
              </a:endParaRPr>
            </a:p>
          </p:txBody>
        </p:sp>
      </p:grpSp>
      <p:grpSp>
        <p:nvGrpSpPr>
          <p:cNvPr id="77" name="グループ化 76"/>
          <p:cNvGrpSpPr/>
          <p:nvPr/>
        </p:nvGrpSpPr>
        <p:grpSpPr>
          <a:xfrm>
            <a:off x="1433138" y="2774976"/>
            <a:ext cx="1975125" cy="860866"/>
            <a:chOff x="1349138" y="2553233"/>
            <a:chExt cx="1975125" cy="860866"/>
          </a:xfrm>
        </p:grpSpPr>
        <p:grpSp>
          <p:nvGrpSpPr>
            <p:cNvPr id="78" name="グループ化 77"/>
            <p:cNvGrpSpPr/>
            <p:nvPr/>
          </p:nvGrpSpPr>
          <p:grpSpPr>
            <a:xfrm>
              <a:off x="1349138" y="2553233"/>
              <a:ext cx="1975125" cy="860866"/>
              <a:chOff x="1386673" y="2587079"/>
              <a:chExt cx="1045028" cy="640244"/>
            </a:xfrm>
            <a:solidFill>
              <a:srgbClr val="FFE5FF"/>
            </a:solidFill>
          </p:grpSpPr>
          <p:sp>
            <p:nvSpPr>
              <p:cNvPr id="80" name="円形吹き出し 79"/>
              <p:cNvSpPr/>
              <p:nvPr/>
            </p:nvSpPr>
            <p:spPr>
              <a:xfrm>
                <a:off x="1386673" y="2590354"/>
                <a:ext cx="1045028" cy="636969"/>
              </a:xfrm>
              <a:prstGeom prst="wedgeEllipseCallout">
                <a:avLst>
                  <a:gd name="adj1" fmla="val -65709"/>
                  <a:gd name="adj2" fmla="val 25850"/>
                </a:avLst>
              </a:prstGeom>
              <a:grp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1" name="円形吹き出し 80"/>
              <p:cNvSpPr/>
              <p:nvPr/>
            </p:nvSpPr>
            <p:spPr>
              <a:xfrm>
                <a:off x="1386673" y="2587079"/>
                <a:ext cx="1045028" cy="636043"/>
              </a:xfrm>
              <a:prstGeom prst="wedgeEllipseCallout">
                <a:avLst>
                  <a:gd name="adj1" fmla="val 98104"/>
                  <a:gd name="adj2" fmla="val 65879"/>
                </a:avLst>
              </a:prstGeom>
              <a:grp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9" name="テキスト ボックス 78"/>
            <p:cNvSpPr txBox="1"/>
            <p:nvPr/>
          </p:nvSpPr>
          <p:spPr>
            <a:xfrm>
              <a:off x="1514490" y="2715141"/>
              <a:ext cx="1690928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</a:rPr>
                <a:t>材料や、栄養成分表示の分量は、大人の量としてください。</a:t>
              </a:r>
            </a:p>
          </p:txBody>
        </p:sp>
      </p:grpSp>
      <p:grpSp>
        <p:nvGrpSpPr>
          <p:cNvPr id="82" name="グループ化 81"/>
          <p:cNvGrpSpPr/>
          <p:nvPr/>
        </p:nvGrpSpPr>
        <p:grpSpPr>
          <a:xfrm>
            <a:off x="1122902" y="1724256"/>
            <a:ext cx="3000224" cy="1140415"/>
            <a:chOff x="2681103" y="3090847"/>
            <a:chExt cx="3000224" cy="1140415"/>
          </a:xfrm>
        </p:grpSpPr>
        <p:grpSp>
          <p:nvGrpSpPr>
            <p:cNvPr id="83" name="グループ化 82"/>
            <p:cNvGrpSpPr/>
            <p:nvPr/>
          </p:nvGrpSpPr>
          <p:grpSpPr>
            <a:xfrm>
              <a:off x="2681103" y="3090847"/>
              <a:ext cx="3000224" cy="1140415"/>
              <a:chOff x="2805324" y="1690408"/>
              <a:chExt cx="3000224" cy="1140415"/>
            </a:xfrm>
          </p:grpSpPr>
          <p:sp>
            <p:nvSpPr>
              <p:cNvPr id="85" name="円形吹き出し 84"/>
              <p:cNvSpPr/>
              <p:nvPr/>
            </p:nvSpPr>
            <p:spPr>
              <a:xfrm>
                <a:off x="2805324" y="1690408"/>
                <a:ext cx="3000224" cy="1140415"/>
              </a:xfrm>
              <a:prstGeom prst="wedgeEllipseCallout">
                <a:avLst>
                  <a:gd name="adj1" fmla="val 67893"/>
                  <a:gd name="adj2" fmla="val 36479"/>
                </a:avLst>
              </a:prstGeom>
              <a:solidFill>
                <a:srgbClr val="FFE5FF"/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6" name="テキスト ボックス 85"/>
              <p:cNvSpPr txBox="1"/>
              <p:nvPr/>
            </p:nvSpPr>
            <p:spPr>
              <a:xfrm>
                <a:off x="3040028" y="1897643"/>
                <a:ext cx="272292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kumimoji="1" lang="ja-JP" altLang="en-US" sz="11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84" name="正方形/長方形 83"/>
            <p:cNvSpPr/>
            <p:nvPr/>
          </p:nvSpPr>
          <p:spPr>
            <a:xfrm>
              <a:off x="2932275" y="3287241"/>
              <a:ext cx="2689988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100" dirty="0">
                  <a:solidFill>
                    <a:srgbClr val="FF0000"/>
                  </a:solidFill>
                </a:rPr>
                <a:t>野菜量が</a:t>
              </a:r>
              <a:r>
                <a:rPr lang="en-US" altLang="ja-JP" sz="1100" dirty="0">
                  <a:solidFill>
                    <a:srgbClr val="FF0000"/>
                  </a:solidFill>
                </a:rPr>
                <a:t>1</a:t>
              </a:r>
              <a:r>
                <a:rPr lang="ja-JP" altLang="en-US" sz="1100" dirty="0">
                  <a:solidFill>
                    <a:srgbClr val="FF0000"/>
                  </a:solidFill>
                </a:rPr>
                <a:t>人分あたり、約</a:t>
              </a:r>
              <a:r>
                <a:rPr lang="en-US" altLang="ja-JP" sz="1100" dirty="0">
                  <a:solidFill>
                    <a:srgbClr val="FF0000"/>
                  </a:solidFill>
                </a:rPr>
                <a:t>1/3</a:t>
              </a:r>
              <a:r>
                <a:rPr lang="ja-JP" altLang="en-US" sz="1100" dirty="0">
                  <a:solidFill>
                    <a:srgbClr val="FF0000"/>
                  </a:solidFill>
                </a:rPr>
                <a:t>日量</a:t>
              </a:r>
              <a:r>
                <a:rPr lang="en-US" altLang="ja-JP" sz="1100" dirty="0">
                  <a:solidFill>
                    <a:srgbClr val="FF0000"/>
                  </a:solidFill>
                </a:rPr>
                <a:t>(100</a:t>
              </a:r>
              <a:r>
                <a:rPr lang="ja-JP" altLang="en-US" sz="1100" dirty="0">
                  <a:solidFill>
                    <a:srgbClr val="FF0000"/>
                  </a:solidFill>
                </a:rPr>
                <a:t>～</a:t>
              </a:r>
              <a:r>
                <a:rPr lang="en-US" altLang="ja-JP" sz="1100" dirty="0">
                  <a:solidFill>
                    <a:srgbClr val="FF0000"/>
                  </a:solidFill>
                </a:rPr>
                <a:t>120g)</a:t>
              </a:r>
              <a:r>
                <a:rPr lang="ja-JP" altLang="en-US" sz="1100" dirty="0">
                  <a:solidFill>
                    <a:srgbClr val="FF0000"/>
                  </a:solidFill>
                </a:rPr>
                <a:t>含まれているメニューについては、こちらの野菜マークに野菜量を追記し、</a:t>
              </a:r>
            </a:p>
            <a:p>
              <a:r>
                <a:rPr lang="ja-JP" altLang="en-US" sz="1100" dirty="0">
                  <a:solidFill>
                    <a:srgbClr val="FF0000"/>
                  </a:solidFill>
                </a:rPr>
                <a:t>見本と同様の位置に追加してください。</a:t>
              </a:r>
            </a:p>
          </p:txBody>
        </p:sp>
      </p:grp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F576D7A-8897-E4FA-5C27-19FCB288065E}"/>
              </a:ext>
            </a:extLst>
          </p:cNvPr>
          <p:cNvSpPr/>
          <p:nvPr/>
        </p:nvSpPr>
        <p:spPr>
          <a:xfrm>
            <a:off x="149343" y="8060914"/>
            <a:ext cx="6539293" cy="1013631"/>
          </a:xfrm>
          <a:prstGeom prst="rect">
            <a:avLst/>
          </a:prstGeom>
          <a:solidFill>
            <a:srgbClr val="FFE5FF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58A256E-5241-0A67-2F37-20B80B1CE549}"/>
              </a:ext>
            </a:extLst>
          </p:cNvPr>
          <p:cNvSpPr txBox="1"/>
          <p:nvPr/>
        </p:nvSpPr>
        <p:spPr>
          <a:xfrm>
            <a:off x="226029" y="8079494"/>
            <a:ext cx="1732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highlight>
                  <a:srgbClr val="FFFF00"/>
                </a:highlight>
              </a:rPr>
              <a:t>ご注意</a:t>
            </a:r>
            <a:endParaRPr kumimoji="1" lang="ja-JP" altLang="en-US" sz="1200" b="1" dirty="0">
              <a:highlight>
                <a:srgbClr val="FFFF00"/>
              </a:highlight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7F57DEC-E781-B1C9-A9F0-39863A24EC0B}"/>
              </a:ext>
            </a:extLst>
          </p:cNvPr>
          <p:cNvSpPr txBox="1"/>
          <p:nvPr/>
        </p:nvSpPr>
        <p:spPr>
          <a:xfrm>
            <a:off x="212663" y="8354574"/>
            <a:ext cx="68230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区</a:t>
            </a:r>
            <a:r>
              <a:rPr kumimoji="1" lang="en-US" altLang="ja-JP" sz="1400" dirty="0"/>
              <a:t>HP</a:t>
            </a:r>
            <a:r>
              <a:rPr kumimoji="1" lang="ja-JP" altLang="en-US" sz="1400" dirty="0"/>
              <a:t>および区公式</a:t>
            </a:r>
            <a:r>
              <a:rPr kumimoji="1" lang="en-US" altLang="ja-JP" sz="1400" dirty="0"/>
              <a:t>SNS</a:t>
            </a:r>
            <a:r>
              <a:rPr kumimoji="1" lang="ja-JP" altLang="en-US" sz="1400" dirty="0"/>
              <a:t>で掲載する際に、微調整する場合がありますので、</a:t>
            </a:r>
            <a:endParaRPr kumimoji="1" lang="en-US" altLang="ja-JP" sz="1400" dirty="0"/>
          </a:p>
          <a:p>
            <a:r>
              <a:rPr kumimoji="1" lang="ja-JP" altLang="en-US" sz="1400" dirty="0"/>
              <a:t>ご記入いただいた</a:t>
            </a:r>
            <a:r>
              <a:rPr kumimoji="1" lang="en-US" altLang="ja-JP" sz="1400" dirty="0"/>
              <a:t>PowerPoint</a:t>
            </a:r>
            <a:r>
              <a:rPr kumimoji="1" lang="ja-JP" altLang="en-US" sz="1400" dirty="0"/>
              <a:t>ファイルは、</a:t>
            </a:r>
            <a:endParaRPr kumimoji="1" lang="en-US" altLang="ja-JP" sz="1400" dirty="0"/>
          </a:p>
          <a:p>
            <a:r>
              <a:rPr kumimoji="1" lang="en-US" altLang="ja-JP" sz="1400" b="1" u="sng" dirty="0">
                <a:solidFill>
                  <a:srgbClr val="FF0000"/>
                </a:solidFill>
                <a:highlight>
                  <a:srgbClr val="FFFF00"/>
                </a:highlight>
              </a:rPr>
              <a:t>PDF</a:t>
            </a:r>
            <a:r>
              <a:rPr kumimoji="1" lang="ja-JP" altLang="en-US" sz="1400" b="1" u="sng" dirty="0">
                <a:solidFill>
                  <a:srgbClr val="FF0000"/>
                </a:solidFill>
                <a:highlight>
                  <a:srgbClr val="FFFF00"/>
                </a:highlight>
              </a:rPr>
              <a:t>化や編集の保護機能は使用せず、そのままご提出ください。</a:t>
            </a:r>
            <a:endParaRPr kumimoji="1" lang="ja-JP" altLang="en-US" sz="1050" b="1" u="sng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95670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1176</TotalTime>
  <Words>605</Words>
  <Application>Microsoft Office PowerPoint</Application>
  <PresentationFormat>画面に合わせる (4:3)</PresentationFormat>
  <Paragraphs>78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HGPｺﾞｼｯｸE</vt:lpstr>
      <vt:lpstr>HGP創英角ｺﾞｼｯｸUB</vt:lpstr>
      <vt:lpstr>游ゴシック 本文</vt:lpstr>
      <vt:lpstr>游明朝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品川区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竹内　珠希</dc:creator>
  <cp:lastModifiedBy>満崎　雅咲</cp:lastModifiedBy>
  <cp:revision>93</cp:revision>
  <cp:lastPrinted>2025-12-04T10:27:04Z</cp:lastPrinted>
  <dcterms:created xsi:type="dcterms:W3CDTF">2024-10-11T00:29:15Z</dcterms:created>
  <dcterms:modified xsi:type="dcterms:W3CDTF">2025-12-05T09:52:00Z</dcterms:modified>
</cp:coreProperties>
</file>